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97" r:id="rId3"/>
    <p:sldId id="295" r:id="rId4"/>
    <p:sldId id="258" r:id="rId5"/>
    <p:sldId id="259" r:id="rId6"/>
    <p:sldId id="260" r:id="rId7"/>
    <p:sldId id="261" r:id="rId8"/>
    <p:sldId id="268" r:id="rId9"/>
    <p:sldId id="264" r:id="rId10"/>
    <p:sldId id="265" r:id="rId11"/>
    <p:sldId id="281" r:id="rId12"/>
    <p:sldId id="279" r:id="rId13"/>
    <p:sldId id="276" r:id="rId14"/>
    <p:sldId id="275" r:id="rId15"/>
    <p:sldId id="285" r:id="rId16"/>
    <p:sldId id="290" r:id="rId17"/>
    <p:sldId id="289" r:id="rId18"/>
    <p:sldId id="288" r:id="rId19"/>
    <p:sldId id="298" r:id="rId20"/>
    <p:sldId id="299" r:id="rId21"/>
    <p:sldId id="302" r:id="rId22"/>
    <p:sldId id="303" r:id="rId23"/>
    <p:sldId id="304" r:id="rId24"/>
    <p:sldId id="305" r:id="rId25"/>
    <p:sldId id="306" r:id="rId26"/>
    <p:sldId id="287" r:id="rId27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2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29E1670A-C355-4333-AED7-A9C68BC5E5DF}" type="datetimeFigureOut">
              <a:rPr lang="en-US" smtClean="0"/>
              <a:t>25/09/2019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9F4DE6C9-364F-478B-91EB-0A2E56DBE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006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71DBDEC9-7179-4E19-B65C-4A92A746DEFE}" type="datetimeFigureOut">
              <a:rPr lang="en-US" smtClean="0"/>
              <a:pPr/>
              <a:t>25/09/2019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2830" tIns="46415" rIns="92830" bIns="464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39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73412B6A-2E78-493E-9AA0-2A0EF78B4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256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12B6A-2E78-493E-9AA0-2A0EF78B483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84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31C5C-810E-4F68-B5D6-86798004B0D0}" type="datetime1">
              <a:rPr lang="en-US" smtClean="0"/>
              <a:pPr/>
              <a:t>25/09/2019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1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06392E-E9FD-4EAE-8B15-88F82B98BA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AF35C9-4DE3-4EDC-BDDD-1D2CF092E594}" type="datetime1">
              <a:rPr lang="en-US" smtClean="0"/>
              <a:pPr/>
              <a:t>25/09/2019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06392E-E9FD-4EAE-8B15-88F82B98B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995A4-0CF6-4CB8-9875-5ECA5BD0C2B0}" type="datetime1">
              <a:rPr lang="en-US" smtClean="0"/>
              <a:pPr/>
              <a:t>25/09/2019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06392E-E9FD-4EAE-8B15-88F82B98B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C090EF-ABC9-4664-88B6-97BA1787BE99}" type="datetime1">
              <a:rPr lang="en-US" smtClean="0"/>
              <a:pPr/>
              <a:t>25/09/2019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06392E-E9FD-4EAE-8B15-88F82B98B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9BAB48-984B-4F57-A8FE-D8200AA0FFE9}" type="datetime1">
              <a:rPr lang="en-US" smtClean="0"/>
              <a:pPr/>
              <a:t>25/09/2019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06392E-E9FD-4EAE-8B15-88F82B98BA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A3E0D-8F9A-473D-BE42-25AD9F7F6949}" type="datetime1">
              <a:rPr lang="en-US" smtClean="0"/>
              <a:pPr/>
              <a:t>25/09/2019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06392E-E9FD-4EAE-8B15-88F82B98B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C530B-D00E-4D1B-AB2A-EC989C807EAB}" type="datetime1">
              <a:rPr lang="en-US" smtClean="0"/>
              <a:pPr/>
              <a:t>25/09/2019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06392E-E9FD-4EAE-8B15-88F82B98B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BDD7D-7015-499E-A744-F8A0F744B506}" type="datetime1">
              <a:rPr lang="en-US" smtClean="0"/>
              <a:pPr/>
              <a:t>25/09/2019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06392E-E9FD-4EAE-8B15-88F82B98B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CF0726-64B9-4834-A0E9-4908B3544DB9}" type="datetime1">
              <a:rPr lang="en-US" smtClean="0"/>
              <a:pPr/>
              <a:t>25/09/2019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06392E-E9FD-4EAE-8B15-88F82B98BA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6B5255-4CF9-47D7-97BD-359EB3B85F74}" type="datetime1">
              <a:rPr lang="en-US" smtClean="0"/>
              <a:pPr/>
              <a:t>25/09/2019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06392E-E9FD-4EAE-8B15-88F82B98B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4382D7-FC5F-41D9-B694-DD48B6ECEDCC}" type="datetime1">
              <a:rPr lang="en-US" smtClean="0"/>
              <a:pPr/>
              <a:t>25/09/2019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06392E-E9FD-4EAE-8B15-88F82B98BA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AB6166C-F8B7-4A59-8F54-74DBB1919E3C}" type="datetime1">
              <a:rPr lang="en-US" smtClean="0"/>
              <a:pPr/>
              <a:t>25/09/2019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1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606392E-E9FD-4EAE-8B15-88F82B98BA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914400"/>
            <a:ext cx="7162800" cy="275844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THÔNG TIN THUỐC 2019</a:t>
            </a:r>
            <a:endParaRPr lang="en-US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657600"/>
            <a:ext cx="7162800" cy="25146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/>
            <a:endParaRPr lang="en-US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TỔ THÔNG TIN THUỐC- TTYT ĐÔNG HẢI</a:t>
            </a:r>
            <a:endParaRPr lang="en-US" sz="24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392E-E9FD-4EAE-8B15-88F82B98BA5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"/>
            <a:ext cx="7772400" cy="6705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fontAlgn="base">
              <a:buNone/>
            </a:pP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Captopril</a:t>
            </a:r>
            <a:endParaRPr lang="vi-VN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Acetazolamid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Furosemid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Hydroclorothiazid : Tăng tác dụng giảm huyết áp (</a:t>
            </a:r>
            <a:r>
              <a:rPr lang="vi-VN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 thể rất mạnh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fontAlgn="base"/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Acid acetylsalicylic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(Aspirin)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: Đối kháng với tác dụng giảm huyết áp, tăng nguy cơ tổn thương thận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buNone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Atenolol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base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Gentamicin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 Streptomycin 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Aspirin + Ginkgo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biloba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Atorvastatin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Fenofibrat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vân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endParaRPr lang="vi-VN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392E-E9FD-4EAE-8B15-88F82B98BA5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457200"/>
            <a:ext cx="7467600" cy="6019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Cimetidin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Lidocain: Nồng độ lidocain trong huyết tương tăng (tăng nguy cơ độc tính)</a:t>
            </a:r>
          </a:p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Theophylin: Chuyển hóa theophylin bị ức chế (tăng nồng độ theophylin trong huyết tương)</a:t>
            </a:r>
          </a:p>
          <a:p>
            <a:pPr fontAlgn="base"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Ciprofloxacin</a:t>
            </a:r>
            <a:endParaRPr lang="vi-VN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Ibuprofen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Theophylin: Nồng độ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Ibuprofen,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theophylin trong huyết tương tăng; có khả năng tăng nguy cơ co giật</a:t>
            </a: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392E-E9FD-4EAE-8B15-88F82B98BA5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533400"/>
            <a:ext cx="7467600" cy="5562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fontAlgn="base">
              <a:buNone/>
            </a:pP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Cloramphenicol</a:t>
            </a:r>
            <a:endParaRPr lang="vi-VN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Glibenclamid: Tăng tác dụng của glibenclamid</a:t>
            </a:r>
          </a:p>
          <a:p>
            <a:pPr fontAlgn="base"/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Phenobarbital: Chuyển hóa của cloramphenicol tăng nhanh →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nồng độ cloramphenicol giảm</a:t>
            </a:r>
          </a:p>
          <a:p>
            <a:pPr fontAlgn="base"/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Phenytoin: Nồng độ phenytoin trong huyết tương tăng (nguy cơ độc tính)</a:t>
            </a:r>
          </a:p>
          <a:p>
            <a:pPr fontAlgn="base">
              <a:buNone/>
            </a:pP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Fluconazol</a:t>
            </a:r>
            <a:endParaRPr lang="vi-VN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Glibenclamid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Phenytoin: nồng độ thuốc trong huyết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tương tăng</a:t>
            </a:r>
          </a:p>
          <a:p>
            <a:pPr fontAlgn="base"/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Theophylin: Nồng độ theophylin trong huyết tương có thể tăng</a:t>
            </a:r>
          </a:p>
          <a:p>
            <a:pPr fontAlgn="base"/>
            <a:endParaRPr lang="vi-VN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392E-E9FD-4EAE-8B15-88F82B98BA5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81000"/>
            <a:ext cx="7543800" cy="6477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Furosemid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Captopril: Tăng tác dụng giảm huyết áp (có thể rất nặng)</a:t>
            </a:r>
          </a:p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Digoxin: Tăng độc tính của digoxin đối với tim nếu xảy ra giảm kali -huyết</a:t>
            </a:r>
          </a:p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Gentam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cin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Vancomycin: Tăng nguy cơ độc cho tai</a:t>
            </a:r>
          </a:p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Lidocain: Tác dụng của lidocain bị đối kháng do giảm kali - huyết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Verapamil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Atenolol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Ibuprofen,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Hydrocortison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/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vi-VN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392E-E9FD-4EAE-8B15-88F82B98BA5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457200"/>
            <a:ext cx="8077200" cy="5791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Gentamycin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Furosemid: Tăng nguy cơ độc cho tai</a:t>
            </a:r>
          </a:p>
          <a:p>
            <a:pPr fontAlgn="base"/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Neostigmin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Pyridostigmin : Đối kháng tác dụng</a:t>
            </a:r>
          </a:p>
          <a:p>
            <a:pPr fontAlgn="base"/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Suxamethonium: Tăng tác dụng giãn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cơ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0F6FC6"/>
              </a:buClr>
              <a:buNone/>
            </a:pP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Neostigmin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0F6FC6"/>
              </a:buClr>
              <a:buNone/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Gentamycin, Streptomycin :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kháng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0F6FC6"/>
              </a:buClr>
              <a:buNone/>
            </a:pP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Fluoroquinolon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+ Mg/Al/Zn/Fe/Ca: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kháng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ion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koại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phức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chelat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tan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kém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0F6FC6"/>
              </a:buClr>
              <a:buNone/>
            </a:pP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Enalapril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spironolacton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hiệp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dược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giám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chặt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chẽ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kali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máu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392E-E9FD-4EAE-8B15-88F82B98BA5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457200"/>
            <a:ext cx="7696200" cy="5943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Nifedipin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Digoxin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Theophylin : tăng nồng độ digoxin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theophylin trong huyết tương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Atenolol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Propranolol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Timolol : Giảm huyết áp trầm trọng và đôi khi suy tim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Ofloxacin</a:t>
            </a:r>
            <a:endParaRPr lang="vi-VN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Ibuprofen: Có khả năng tăng nguy cơ co giật</a:t>
            </a:r>
          </a:p>
          <a:p>
            <a:pPr fontAlgn="base"/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Kháng acid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Al(OH)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Mg(OH)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Sắt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giảm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ấp thu ofloxacin</a:t>
            </a:r>
          </a:p>
          <a:p>
            <a:pPr fontAlgn="base"/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Theophylin: Có khả năng tăng nguy cơ co giật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Perindopril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Spironolacton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 Kali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chlorid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kali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fontAlgn="base"/>
            <a:endParaRPr lang="vi-VN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392E-E9FD-4EAE-8B15-88F82B98BA5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457200"/>
            <a:ext cx="7467600" cy="6400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Propranolol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Verapamin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trầm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Salbutamol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Methyldopa: Giảm huyết áp cấp tính đã được báo cáo khi truyền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salbutamol đồng thời với methyldopa</a:t>
            </a:r>
          </a:p>
          <a:p>
            <a:pPr fontAlgn="base">
              <a:buNone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Spironolacton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Aspirin: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tiểu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Perindopril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Losartan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kali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392E-E9FD-4EAE-8B15-88F82B98BA5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457200"/>
            <a:ext cx="7543800" cy="5943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Theophylin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Acid nalidixic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Cimetidin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Erythromycin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Ciprofloxacin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Ofloxacin: Chuyển hóa theophylin bị ức chế →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tăng nồng độ theophylintrong huyết tương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có thể tăng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nguy cơ co giậ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vi-VN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Dexamethason: Tăng nguy cơ giảm kali - huyết</a:t>
            </a:r>
          </a:p>
          <a:p>
            <a:pPr fontAlgn="base"/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Fluconazol: Nồng độ theophylin trong huyết tương có thể tăng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Nifedipin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Verapamil : Có thể tăng nồng độ theophylin trong huyết tương dẫn đến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tăng tác dụng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vi-VN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392E-E9FD-4EAE-8B15-88F82B98BA5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685800"/>
            <a:ext cx="7620000" cy="5562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Cimetidin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Metformin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Cimetidin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60%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metformin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Losartan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Ibesartan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Captopril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kali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Omeprazol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losartan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dõi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lẻ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liều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Meloxicam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(NSAID):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Losartan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Bisoprolon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392E-E9FD-4EAE-8B15-88F82B98BA5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TƯƠNG TÁC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THUỐC – THỨC ĂN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251192" cy="4800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392E-E9FD-4EAE-8B15-88F82B98BA5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066800"/>
            <a:ext cx="69342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TƯƠNG TÁC THUỐC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438400"/>
            <a:ext cx="7391400" cy="2590800"/>
          </a:xfrm>
        </p:spPr>
        <p:txBody>
          <a:bodyPr>
            <a:normAutofit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TƯƠNG TÁC THUỐC - THUỐC 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TƯƠNG TÁC THUỐC – THỨC ĂN</a:t>
            </a:r>
          </a:p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NHỮNG CẶP TƯƠNG TÁC THUỐC NGHIÊM TRỌNG THƯỜNG GẶP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392E-E9FD-4EAE-8B15-88F82B98BA5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>
                <a:effectLst/>
              </a:rPr>
              <a:t>THỜI ĐIỂM UỐNG THUỐC SO VỚI BỮA ĂN</a:t>
            </a:r>
            <a:br>
              <a:rPr lang="en-US" sz="2400" dirty="0">
                <a:effectLst/>
              </a:rPr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19200"/>
            <a:ext cx="7498080" cy="50292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phối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chậm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tùy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rỗng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nồng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nồng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bữa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bữa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bữa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>
              <a:latin typeface="Segoe UI Semibold" panose="020B0702040204020203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392E-E9FD-4EAE-8B15-88F82B98BA5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5615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đói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(1h </a:t>
            </a:r>
            <a:r>
              <a:rPr lang="en-US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hay 2h </a:t>
            </a:r>
            <a:r>
              <a:rPr lang="en-US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hay </a:t>
            </a:r>
            <a:r>
              <a:rPr lang="en-US" sz="20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bữa</a:t>
            </a:r>
            <a:r>
              <a:rPr lang="en-US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en-US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1h).</a:t>
            </a:r>
            <a:b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6081922"/>
              </p:ext>
            </p:extLst>
          </p:nvPr>
        </p:nvGraphicFramePr>
        <p:xfrm>
          <a:off x="1435100" y="1447800"/>
          <a:ext cx="7499350" cy="3941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870"/>
                <a:gridCol w="1499870"/>
                <a:gridCol w="1499870"/>
                <a:gridCol w="1499870"/>
                <a:gridCol w="149987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Nhóm</a:t>
                      </a:r>
                      <a:r>
                        <a:rPr lang="en-US" sz="1400" b="1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thuốc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Thuốc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Biệt</a:t>
                      </a:r>
                      <a:r>
                        <a:rPr lang="en-US" sz="1400" b="1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dược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Thời</a:t>
                      </a:r>
                      <a:r>
                        <a:rPr lang="en-US" sz="1400" b="1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gian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sử</a:t>
                      </a:r>
                      <a:r>
                        <a:rPr lang="en-US" sz="1400" b="1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dụng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Chú</a:t>
                      </a:r>
                      <a:r>
                        <a:rPr lang="en-US" sz="1400" b="1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ý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THUỐC KHÁNG SINH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Tetracycline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Doxycycline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Doxycycline 100mg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Uống </a:t>
                      </a:r>
                      <a:r>
                        <a:rPr lang="en-US" sz="1400" b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lúc đói</a:t>
                      </a: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(1h trước khi ăn hay 2h sau khi ăn)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Tránh</a:t>
                      </a: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uống cùng với </a:t>
                      </a:r>
                      <a:r>
                        <a:rPr lang="en-US" sz="1400" b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sữa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Macrolide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Erythromycin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(dạng base hay stearat)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Erythromycin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250/500mg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Uống </a:t>
                      </a:r>
                      <a:r>
                        <a:rPr lang="en-US" sz="1400" b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trước</a:t>
                      </a: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bữa ăn       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Trước ăn 1h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Nếu bị kích ứng tiêu hóa thì uống </a:t>
                      </a:r>
                      <a:r>
                        <a:rPr lang="en-US" sz="1400" b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cùng bữa ăn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Roxithromycin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Ruxict 150mg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Dorolid 150mg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Azithromycin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Aziefti 500mg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PymeAZI 500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Uống </a:t>
                      </a:r>
                      <a:r>
                        <a:rPr lang="en-US" sz="1400" b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lúc đói</a:t>
                      </a: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(1h trước khi ăn hay 2h sau khi ăn)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Uống</a:t>
                      </a:r>
                      <a:r>
                        <a:rPr lang="en-US" sz="1400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1h </a:t>
                      </a:r>
                      <a:r>
                        <a:rPr lang="en-US" sz="1400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trước</a:t>
                      </a:r>
                      <a:r>
                        <a:rPr lang="en-US" sz="1400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hay 2h </a:t>
                      </a:r>
                      <a:r>
                        <a:rPr lang="en-US" sz="1400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sau</a:t>
                      </a:r>
                      <a:r>
                        <a:rPr lang="en-US" sz="1400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khi</a:t>
                      </a:r>
                      <a:r>
                        <a:rPr lang="en-US" sz="1400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400" b="1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dùng</a:t>
                      </a:r>
                      <a:r>
                        <a:rPr lang="en-US" sz="1400" b="1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thuốc</a:t>
                      </a:r>
                      <a:r>
                        <a:rPr lang="en-US" sz="1400" b="1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kháng</a:t>
                      </a:r>
                      <a:r>
                        <a:rPr lang="en-US" sz="1400" b="1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acid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392E-E9FD-4EAE-8B15-88F82B98BA5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671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392E-E9FD-4EAE-8B15-88F82B98BA5C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34520"/>
              </p:ext>
            </p:extLst>
          </p:nvPr>
        </p:nvGraphicFramePr>
        <p:xfrm>
          <a:off x="1219201" y="609601"/>
          <a:ext cx="7467598" cy="5759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222"/>
                <a:gridCol w="1478344"/>
                <a:gridCol w="1478344"/>
                <a:gridCol w="1478344"/>
                <a:gridCol w="1478344"/>
              </a:tblGrid>
              <a:tr h="5189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Nhóm</a:t>
                      </a:r>
                      <a:r>
                        <a:rPr lang="en-US" sz="1200" b="1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thuốc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Thuốc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Biệt</a:t>
                      </a:r>
                      <a:r>
                        <a:rPr lang="en-US" sz="1200" b="1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dược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Thời</a:t>
                      </a:r>
                      <a:r>
                        <a:rPr lang="en-US" sz="1200" b="1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gian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sử</a:t>
                      </a:r>
                      <a:r>
                        <a:rPr lang="en-US" sz="1200" b="1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dụng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Chú</a:t>
                      </a:r>
                      <a:r>
                        <a:rPr lang="en-US" sz="1200" b="1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ý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141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Ức</a:t>
                      </a:r>
                      <a:r>
                        <a:rPr lang="en-US" sz="1200" b="1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chế</a:t>
                      </a:r>
                      <a:r>
                        <a:rPr lang="en-US" sz="1200" b="1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bơm</a:t>
                      </a:r>
                      <a:r>
                        <a:rPr lang="en-US" sz="1200" b="1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proton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Esomeprazole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Colaezole</a:t>
                      </a:r>
                      <a:r>
                        <a:rPr lang="en-US" sz="1200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20mg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Esomeprazol</a:t>
                      </a:r>
                      <a:r>
                        <a:rPr lang="en-US" sz="1200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Stada</a:t>
                      </a:r>
                      <a:r>
                        <a:rPr lang="en-US" sz="1200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20mg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SaVi</a:t>
                      </a:r>
                      <a:r>
                        <a:rPr lang="en-US" sz="1200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Esomeprazole 40mg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Nexium </a:t>
                      </a:r>
                      <a:r>
                        <a:rPr lang="en-US" sz="1200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Mups</a:t>
                      </a:r>
                      <a:r>
                        <a:rPr lang="en-US" sz="1200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tab 40mg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Uống</a:t>
                      </a:r>
                      <a:r>
                        <a:rPr lang="en-US" sz="1200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200" b="1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trước</a:t>
                      </a:r>
                      <a:r>
                        <a:rPr lang="en-US" sz="1200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200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bữa</a:t>
                      </a:r>
                      <a:r>
                        <a:rPr lang="en-US" sz="1200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ăn</a:t>
                      </a:r>
                      <a:r>
                        <a:rPr lang="en-US" sz="1200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      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200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Trước</a:t>
                      </a:r>
                      <a:r>
                        <a:rPr lang="en-US" sz="1200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ăn</a:t>
                      </a:r>
                      <a:r>
                        <a:rPr lang="en-US" sz="1200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30 </a:t>
                      </a:r>
                      <a:r>
                        <a:rPr lang="en-US" sz="1200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phút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200" b="1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Không</a:t>
                      </a:r>
                      <a:r>
                        <a:rPr lang="en-US" sz="1200" b="1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được</a:t>
                      </a:r>
                      <a:r>
                        <a:rPr lang="en-US" sz="1200" b="1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200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nghiền</a:t>
                      </a:r>
                      <a:r>
                        <a:rPr lang="en-US" sz="1200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200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bẻ</a:t>
                      </a:r>
                      <a:r>
                        <a:rPr lang="en-US" sz="1200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đôi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97469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Lansoprazole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Scolanzo 30mg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630263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Omeprazole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Omeprazol 20mg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Prazav 20mg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1390105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Rabeprazole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Barole 10mg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Pariet 10mg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Acilesol 20mg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Arpizol 20mg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653070"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Pantoprazole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Bio-</a:t>
                      </a:r>
                      <a:r>
                        <a:rPr lang="en-US" sz="1200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panto</a:t>
                      </a:r>
                      <a:r>
                        <a:rPr lang="en-US" sz="1200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40mg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22504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đói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(1h </a:t>
            </a:r>
            <a:r>
              <a:rPr lang="en-US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hay 2h </a:t>
            </a:r>
            <a:r>
              <a:rPr lang="en-US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hay </a:t>
            </a:r>
            <a:r>
              <a:rPr lang="en-US" sz="20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bữa</a:t>
            </a:r>
            <a:r>
              <a:rPr lang="en-US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en-US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1h).</a:t>
            </a:r>
            <a:b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1062626"/>
              </p:ext>
            </p:extLst>
          </p:nvPr>
        </p:nvGraphicFramePr>
        <p:xfrm>
          <a:off x="1295400" y="1219200"/>
          <a:ext cx="7497765" cy="3828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553"/>
                <a:gridCol w="1499553"/>
                <a:gridCol w="1499553"/>
                <a:gridCol w="1499553"/>
                <a:gridCol w="1499553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Nhóm</a:t>
                      </a:r>
                      <a:r>
                        <a:rPr lang="en-US" sz="1400" b="1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thuốc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Thuốc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Biệt dược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Thời gian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sử dụng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Chú</a:t>
                      </a:r>
                      <a:r>
                        <a:rPr lang="en-US" sz="1400" b="1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ý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Sucralfat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Sucralfat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Eftisucral 1g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Sucrate gel 1g/5ml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Fudophos 1g gel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Uống </a:t>
                      </a:r>
                      <a:r>
                        <a:rPr lang="en-US" sz="1400" b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trước</a:t>
                      </a: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bữa ăn       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rước ăn 30 phút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Chống nôn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Domperidone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Domperidone gsk 10mg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Men vi sinh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Men vi sinh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Bidisubtilis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Normagut 250mg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Thuốc nhuận tràng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Sorbitol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Sorbitol 3,3%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Trước</a:t>
                      </a:r>
                      <a:r>
                        <a:rPr lang="en-US" sz="1400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ăn</a:t>
                      </a:r>
                      <a:r>
                        <a:rPr lang="en-US" sz="1400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10 </a:t>
                      </a:r>
                      <a:r>
                        <a:rPr lang="en-US" sz="1400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phút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392E-E9FD-4EAE-8B15-88F82B98BA5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178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381000"/>
            <a:ext cx="749808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dirty="0" err="1">
                <a:solidFill>
                  <a:srgbClr val="04617B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000" dirty="0">
                <a:solidFill>
                  <a:srgbClr val="04617B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4617B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000" dirty="0">
                <a:solidFill>
                  <a:srgbClr val="04617B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4617B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000" dirty="0">
                <a:solidFill>
                  <a:srgbClr val="04617B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4617B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dirty="0">
                <a:solidFill>
                  <a:srgbClr val="04617B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4617B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000" dirty="0">
                <a:solidFill>
                  <a:srgbClr val="04617B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4617B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solidFill>
                  <a:srgbClr val="04617B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4617B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rgbClr val="04617B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4617B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2000" dirty="0">
                <a:solidFill>
                  <a:srgbClr val="04617B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000" dirty="0" err="1">
                <a:solidFill>
                  <a:srgbClr val="04617B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000" dirty="0">
                <a:solidFill>
                  <a:srgbClr val="04617B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4617B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2000" dirty="0">
                <a:solidFill>
                  <a:srgbClr val="04617B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4617B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000" dirty="0">
                <a:solidFill>
                  <a:srgbClr val="04617B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4617B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000" dirty="0">
                <a:solidFill>
                  <a:srgbClr val="04617B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4617B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000" dirty="0">
                <a:solidFill>
                  <a:srgbClr val="04617B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dirty="0" err="1">
                <a:solidFill>
                  <a:srgbClr val="04617B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sz="2000" b="1" dirty="0">
                <a:solidFill>
                  <a:srgbClr val="04617B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4617B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2000" b="1" dirty="0">
                <a:solidFill>
                  <a:srgbClr val="04617B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4617B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đói</a:t>
            </a:r>
            <a:r>
              <a:rPr lang="en-US" sz="2000" dirty="0">
                <a:solidFill>
                  <a:srgbClr val="04617B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(1h </a:t>
            </a:r>
            <a:r>
              <a:rPr lang="en-US" sz="2000" dirty="0" err="1">
                <a:solidFill>
                  <a:srgbClr val="04617B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000" dirty="0">
                <a:solidFill>
                  <a:srgbClr val="04617B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4617B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dirty="0">
                <a:solidFill>
                  <a:srgbClr val="04617B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4617B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000" dirty="0">
                <a:solidFill>
                  <a:srgbClr val="04617B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hay 2h </a:t>
            </a:r>
            <a:r>
              <a:rPr lang="en-US" sz="2000" dirty="0" err="1">
                <a:solidFill>
                  <a:srgbClr val="04617B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dirty="0">
                <a:solidFill>
                  <a:srgbClr val="04617B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4617B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dirty="0">
                <a:solidFill>
                  <a:srgbClr val="04617B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4617B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000" dirty="0">
                <a:solidFill>
                  <a:srgbClr val="04617B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hay </a:t>
            </a:r>
            <a:r>
              <a:rPr lang="en-US" sz="2000" b="1" dirty="0" err="1">
                <a:solidFill>
                  <a:srgbClr val="04617B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sz="2000" b="1" dirty="0">
                <a:solidFill>
                  <a:srgbClr val="04617B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4617B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000" b="1" dirty="0">
                <a:solidFill>
                  <a:srgbClr val="04617B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4617B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bữa</a:t>
            </a:r>
            <a:r>
              <a:rPr lang="en-US" sz="2000" b="1" dirty="0">
                <a:solidFill>
                  <a:srgbClr val="04617B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4617B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000" dirty="0">
                <a:solidFill>
                  <a:srgbClr val="04617B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en-US" sz="2000" dirty="0" err="1">
                <a:solidFill>
                  <a:srgbClr val="04617B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04617B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sz="2000" dirty="0" err="1">
                <a:solidFill>
                  <a:srgbClr val="04617B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000" dirty="0">
                <a:solidFill>
                  <a:srgbClr val="04617B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4617B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dirty="0">
                <a:solidFill>
                  <a:srgbClr val="04617B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1h).</a:t>
            </a:r>
            <a:br>
              <a:rPr lang="en-US" sz="2000" dirty="0">
                <a:solidFill>
                  <a:srgbClr val="04617B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3970123"/>
              </p:ext>
            </p:extLst>
          </p:nvPr>
        </p:nvGraphicFramePr>
        <p:xfrm>
          <a:off x="1371600" y="1143000"/>
          <a:ext cx="7497768" cy="3823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9628"/>
                <a:gridCol w="1249628"/>
                <a:gridCol w="1249628"/>
                <a:gridCol w="1249628"/>
                <a:gridCol w="1249628"/>
                <a:gridCol w="1249628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Nhóm</a:t>
                      </a:r>
                      <a:r>
                        <a:rPr lang="en-US" sz="1400" b="1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thuốc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Thuốc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Biệt dược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Thời gian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sử dụng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Chú</a:t>
                      </a:r>
                      <a:r>
                        <a:rPr lang="en-US" sz="1400" b="1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ý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THUỐC TIM MẠCH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Ức chế men chuyển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Captopril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Captopril 25mg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Taguar 25mg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Uống </a:t>
                      </a:r>
                      <a:r>
                        <a:rPr lang="en-US" sz="1400" b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trước</a:t>
                      </a: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bữa ăn       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Trước ăn </a:t>
                      </a:r>
                      <a:r>
                        <a:rPr lang="en-US" sz="1400" b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sáng</a:t>
                      </a: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1h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Tránh thực phẩm chứa  Kali: chuối, phomat, thịt bò; thuốc chứa kali…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Perindopril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Coversyl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Perindopril Erbumine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Uống </a:t>
                      </a:r>
                      <a:r>
                        <a:rPr lang="en-US" sz="1400" b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trước</a:t>
                      </a: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bữa ăn       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Trước ăn </a:t>
                      </a:r>
                      <a:r>
                        <a:rPr lang="en-US" sz="1400" b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sáng </a:t>
                      </a: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 phút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Imidapril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Tanatril 5mg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Imidagi 5mg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Uống </a:t>
                      </a:r>
                      <a:r>
                        <a:rPr lang="en-US" sz="1400" b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trước</a:t>
                      </a: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bữa ăn       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Glycoside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Digoxin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Digoxin 0,25mg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Uống </a:t>
                      </a:r>
                      <a:r>
                        <a:rPr lang="en-US" sz="1400" b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lúc đói</a:t>
                      </a: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(1h trước khi ăn hay 2h sau khi ăn)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Tránh</a:t>
                      </a:r>
                      <a:r>
                        <a:rPr lang="en-US" sz="1400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400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uống</a:t>
                      </a:r>
                      <a:r>
                        <a:rPr lang="en-US" sz="1400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thuốc</a:t>
                      </a:r>
                      <a:r>
                        <a:rPr lang="en-US" sz="1400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cùng</a:t>
                      </a:r>
                      <a:r>
                        <a:rPr lang="en-US" sz="1400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thực</a:t>
                      </a:r>
                      <a:r>
                        <a:rPr lang="en-US" sz="1400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phẩm</a:t>
                      </a:r>
                      <a:r>
                        <a:rPr lang="en-US" sz="1400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chứa</a:t>
                      </a:r>
                      <a:r>
                        <a:rPr lang="en-US" sz="1400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nhiều</a:t>
                      </a:r>
                      <a:r>
                        <a:rPr lang="en-US" sz="1400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chất</a:t>
                      </a:r>
                      <a:r>
                        <a:rPr lang="en-US" sz="1400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xơ</a:t>
                      </a:r>
                      <a:r>
                        <a:rPr lang="en-US" sz="1400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hay cam </a:t>
                      </a:r>
                      <a:r>
                        <a:rPr lang="en-US" sz="1400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thảo</a:t>
                      </a:r>
                      <a:r>
                        <a:rPr lang="en-US" sz="1400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392E-E9FD-4EAE-8B15-88F82B98BA5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64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5697688"/>
              </p:ext>
            </p:extLst>
          </p:nvPr>
        </p:nvGraphicFramePr>
        <p:xfrm>
          <a:off x="1143000" y="301878"/>
          <a:ext cx="7499350" cy="6282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870"/>
                <a:gridCol w="1499870"/>
                <a:gridCol w="1499870"/>
                <a:gridCol w="1499870"/>
                <a:gridCol w="149987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Nhóm</a:t>
                      </a:r>
                      <a:r>
                        <a:rPr lang="en-US" sz="1400" b="1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thuốc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Thuốc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Biệt</a:t>
                      </a:r>
                      <a:r>
                        <a:rPr lang="en-US" sz="1400" b="1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dược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Thời gian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sử dụng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Chú</a:t>
                      </a:r>
                      <a:r>
                        <a:rPr lang="en-US" sz="1400" b="1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ý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HORMONE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49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Thyroid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Levothyroxin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Tamidan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Uống </a:t>
                      </a:r>
                      <a:r>
                        <a:rPr lang="en-US" sz="1400" b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trước</a:t>
                      </a: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bữa ăn       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Trước ăn </a:t>
                      </a:r>
                      <a:r>
                        <a:rPr lang="en-US" sz="1400" b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sáng</a:t>
                      </a: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30 phút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 </a:t>
                      </a:r>
                      <a:r>
                        <a:rPr lang="en-US" sz="1400" b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Thận trọng</a:t>
                      </a: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khi dùng các thực phẩm như đậu tương, quả óc chó, thực phẩm chứa nhiều chất xơ.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THUỐC CHỐNG THIẾU MÁU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Fe(++)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Bidiferon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Tardyferon B9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Pymeferon B9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Uống </a:t>
                      </a:r>
                      <a:r>
                        <a:rPr lang="en-US" sz="1400" b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trước</a:t>
                      </a: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bữa ăn       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Trước ăn 1h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Nếu kích ứng tiêu hóa có thể uống sau ăn 2h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THUỐC MIỄN DỊCH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31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Thuốc ức chế miễn dịch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Mycophenolate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Cellcept 250/500mg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Uống </a:t>
                      </a:r>
                      <a:r>
                        <a:rPr lang="en-US" sz="1400" b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lúc đói</a:t>
                      </a:r>
                      <a:r>
                        <a:rPr lang="en-US" sz="140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(1h trước khi ăn hay 2h sau khi ăn)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Không</a:t>
                      </a:r>
                      <a:r>
                        <a:rPr lang="en-US" sz="1400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được</a:t>
                      </a:r>
                      <a:r>
                        <a:rPr lang="en-US" sz="1400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nghiền</a:t>
                      </a:r>
                      <a:r>
                        <a:rPr lang="en-US" sz="1400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bẻ</a:t>
                      </a:r>
                      <a:r>
                        <a:rPr lang="en-US" sz="1400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đôi</a:t>
                      </a:r>
                      <a:r>
                        <a:rPr lang="en-US" sz="1400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b="1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Không</a:t>
                      </a:r>
                      <a:r>
                        <a:rPr lang="en-US" sz="1400" b="1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dùng</a:t>
                      </a:r>
                      <a:r>
                        <a:rPr lang="en-US" sz="1400" b="1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cùng</a:t>
                      </a:r>
                      <a:r>
                        <a:rPr lang="en-US" sz="1400" b="1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thuốc</a:t>
                      </a:r>
                      <a:r>
                        <a:rPr lang="en-US" sz="1400" b="1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kháng</a:t>
                      </a:r>
                      <a:r>
                        <a:rPr lang="en-US" sz="1400" b="1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acid</a:t>
                      </a:r>
                      <a:r>
                        <a:rPr lang="en-US" sz="1400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400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chứa</a:t>
                      </a:r>
                      <a:r>
                        <a:rPr lang="en-US" sz="1400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Magie</a:t>
                      </a:r>
                      <a:r>
                        <a:rPr lang="en-US" sz="1400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và</a:t>
                      </a:r>
                      <a:r>
                        <a:rPr lang="en-US" sz="1400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Nhôm</a:t>
                      </a:r>
                      <a:r>
                        <a:rPr lang="en-US" sz="1400" dirty="0">
                          <a:solidFill>
                            <a:srgbClr val="0A0404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392E-E9FD-4EAE-8B15-88F82B98BA5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637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392E-E9FD-4EAE-8B15-88F82B98BA5C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2050" name="Picture 2" descr="Káº¿t quáº£ hÃ¬nh áº£nh cho hÃ¬nh áº£nh thank yo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199" y="838201"/>
            <a:ext cx="6858001" cy="510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14400"/>
            <a:ext cx="7924800" cy="57912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TTT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sàng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~ 3-5% ở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20% ở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10-20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TTT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lưỡng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392E-E9FD-4EAE-8B15-88F82B98BA5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24800" cy="685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TƯƠNG TÁC THUỐC</a:t>
            </a:r>
            <a:endParaRPr lang="en-US" sz="4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8600"/>
            <a:ext cx="7943088" cy="6019800"/>
          </a:xfrm>
        </p:spPr>
        <p:txBody>
          <a:bodyPr>
            <a:normAutofit/>
          </a:bodyPr>
          <a:lstStyle/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392E-E9FD-4EAE-8B15-88F82B98BA5C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5105400" y="2133600"/>
            <a:ext cx="762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105400" y="3048000"/>
            <a:ext cx="838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5943600" y="1752600"/>
            <a:ext cx="2590800" cy="685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Dược</a:t>
            </a:r>
            <a:r>
              <a:rPr 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019800" y="3276600"/>
            <a:ext cx="2514600" cy="685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Dược</a:t>
            </a:r>
            <a:r>
              <a:rPr 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lực</a:t>
            </a:r>
            <a:endParaRPr lang="en-US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219200" y="304800"/>
            <a:ext cx="4038600" cy="60198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C0000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en-US" sz="2800" b="1" cap="all" dirty="0" smtClean="0">
              <a:ln w="0">
                <a:solidFill>
                  <a:schemeClr val="accent2">
                    <a:lumMod val="50000"/>
                  </a:schemeClr>
                </a:solidFill>
              </a:ln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sz="2800" b="1" cap="all" dirty="0" smtClean="0">
              <a:ln w="0">
                <a:solidFill>
                  <a:schemeClr val="accent2">
                    <a:lumMod val="50000"/>
                  </a:schemeClr>
                </a:solidFill>
              </a:ln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cap="all" dirty="0" smtClean="0">
                <a:ln w="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TT </a:t>
            </a:r>
            <a:r>
              <a:rPr lang="en-US" sz="2800" b="1" cap="all" dirty="0" err="1" smtClean="0">
                <a:ln w="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800" b="1" cap="all" dirty="0" smtClean="0">
                <a:ln w="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cap="all" dirty="0" err="1" smtClean="0">
                <a:ln w="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thuốc</a:t>
            </a:r>
            <a:endParaRPr lang="en-US" sz="2800" b="1" cap="all" dirty="0" smtClean="0">
              <a:ln w="0">
                <a:solidFill>
                  <a:schemeClr val="accent2">
                    <a:lumMod val="50000"/>
                  </a:schemeClr>
                </a:solidFill>
              </a:ln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sz="2800" b="1" cap="all" dirty="0" smtClean="0">
              <a:ln w="0">
                <a:solidFill>
                  <a:schemeClr val="accent2">
                    <a:lumMod val="50000"/>
                  </a:schemeClr>
                </a:solidFill>
              </a:ln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vi-V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L</a:t>
            </a:r>
            <a:r>
              <a:rPr lang="vi-V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à hiện tượng xảy ra khi dùng đồng thời 2 hoặc nhiều thuốc. 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vi-V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Hậu quả của tương tác thuốc có thể là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T</a:t>
            </a:r>
            <a:r>
              <a:rPr lang="vi-VN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ăng tác dụng (hiệp đồng),</a:t>
            </a:r>
            <a:endParaRPr lang="en-US" sz="28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G</a:t>
            </a:r>
            <a:r>
              <a:rPr lang="vi-VN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iảm tác dụng (đối kháng) </a:t>
            </a:r>
            <a:endParaRPr lang="en-US" sz="28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T</a:t>
            </a:r>
            <a:r>
              <a:rPr lang="vi-VN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ạo ra một tác dụng</a:t>
            </a: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dược</a:t>
            </a: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vi-VN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khác</a:t>
            </a:r>
            <a:endParaRPr lang="en-US" sz="28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cap="all" dirty="0" smtClean="0">
              <a:ln w="0">
                <a:solidFill>
                  <a:schemeClr val="accent2">
                    <a:lumMod val="50000"/>
                  </a:schemeClr>
                </a:solidFill>
              </a:ln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sz="2800" b="1" cap="all" dirty="0">
              <a:ln w="0">
                <a:solidFill>
                  <a:schemeClr val="accent2">
                    <a:lumMod val="50000"/>
                  </a:schemeClr>
                </a:solidFill>
              </a:ln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7421880" cy="1143000"/>
          </a:xfrm>
          <a:blipFill>
            <a:blip r:embed="rId2"/>
            <a:tile tx="0" ty="0" sx="100000" sy="100000" flip="none" algn="tl"/>
          </a:blipFill>
          <a:ln>
            <a:gradFill>
              <a:gsLst>
                <a:gs pos="0">
                  <a:srgbClr val="00B05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effectLst/>
                <a:latin typeface="Times New Roman" pitchFamily="18" charset="0"/>
                <a:cs typeface="Times New Roman" pitchFamily="18" charset="0"/>
              </a:rPr>
              <a:t>TƯƠNG TÁC THUỐC THEO CƠ CHẾ </a:t>
            </a:r>
            <a:br>
              <a:rPr lang="en-US" sz="32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>DƯỢC ĐỘNG HỌC</a:t>
            </a:r>
            <a:endParaRPr lang="en-US" sz="3200" b="1" dirty="0">
              <a:solidFill>
                <a:schemeClr val="accent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392E-E9FD-4EAE-8B15-88F82B98BA5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696200" cy="5257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suốt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làm thay đổi nồng độ của thuốc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trong huyết tương, dẫn đến thay đổi mức độ tác dụng dược lý hoặc độc 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vi-VN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Đây là loại tương tác xảy ra bất ngờ, khó đoán trước, không liên quan đến cơ chế tác dụng của thuốc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498080" cy="1477962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3200" b="1" dirty="0" smtClean="0">
                <a:effectLst/>
                <a:latin typeface="Times New Roman" pitchFamily="18" charset="0"/>
                <a:cs typeface="Times New Roman" pitchFamily="18" charset="0"/>
              </a:rPr>
              <a:t>TƯƠNG TÁC THUỐC THEO CƠ CHẾ </a:t>
            </a:r>
            <a:br>
              <a:rPr lang="en-US" sz="32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DƯỢC LỰC HỌC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76400"/>
            <a:ext cx="7467600" cy="4572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khi phối hợp các thuốc 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tác dụng dược lý hoặc tác dụng phụ tương tự nhau hoặc đối kháng lẫn nhau.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vi-VN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iết trước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nhờ kiến thức của thầy thuốc về tác dụng dược lý và tác dụng phụ của thuốc.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Các thuốc có cùng cơ chế tác dụng sẽ có cùng một kiểu tương tác dược lực học.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vi-VN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392E-E9FD-4EAE-8B15-88F82B98BA5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8382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effectLst/>
                <a:latin typeface="Times New Roman" pitchFamily="18" charset="0"/>
                <a:cs typeface="Times New Roman" pitchFamily="18" charset="0"/>
              </a:rPr>
              <a:t>TTT  THEO CƠ CHẾ DƯỢC LỰC HỌC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09800"/>
            <a:ext cx="6946392" cy="4038600"/>
          </a:xfrm>
        </p:spPr>
        <p:txBody>
          <a:bodyPr>
            <a:normAutofit/>
          </a:bodyPr>
          <a:lstStyle/>
          <a:p>
            <a:pPr fontAlgn="base"/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Tương tác dược lực học có thể do:</a:t>
            </a:r>
          </a:p>
          <a:p>
            <a:pPr lvl="1" fontAlgn="base"/>
            <a:r>
              <a:rPr lang="vi-VN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Cạnh tranh tại vị trí tác dụng trên receptor</a:t>
            </a:r>
            <a:endParaRPr lang="vi-VN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 fontAlgn="base"/>
            <a:r>
              <a:rPr lang="vi-VN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Tác dụng trên cùng một hệ thống sinh lý</a:t>
            </a:r>
            <a:endParaRPr lang="vi-VN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Tương tác </a:t>
            </a:r>
            <a:r>
              <a:rPr lang="vi-VN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dược lực học chiếm phần lớn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các tương tác gặp phải trong điều trị.</a:t>
            </a: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392E-E9FD-4EAE-8B15-88F82B98BA5C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90600" y="914400"/>
            <a:ext cx="815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498080" cy="11430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NHỮNG TƯƠNG TÁC THUỐC NGHIÊM TRỌNG THƯỜNG GẶP</a:t>
            </a: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752600"/>
            <a:ext cx="7772400" cy="44958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Acid acetylsalicylic (Aspirin)</a:t>
            </a:r>
          </a:p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Ibuprofen: Tránh dùng phối 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do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ăng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tác dụng có hại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DD-R</a:t>
            </a:r>
          </a:p>
          <a:p>
            <a:pPr lvl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Aspirin do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ngăn chặn vị trí hoạt động của cyclooxygenase tiểu cầu. Dùng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buprofen 8h trước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spirin hoặc ít nhất 2-4 h sau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spirin. 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Acid nalidixic</a:t>
            </a:r>
            <a:endParaRPr lang="vi-VN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Ibuprofen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Theophylin : Có khả năng tăng nguy cơ co giật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392E-E9FD-4EAE-8B15-88F82B98BA5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457200"/>
            <a:ext cx="7315200" cy="57912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Amiodaron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Digoxin: Làm tăng nồng độ digoxin trong huyết tương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giảm một nửa liều digoxin).</a:t>
            </a:r>
          </a:p>
          <a:p>
            <a:pPr fontAlgn="base"/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Thuốc chẹn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beta,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chẹn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calci: Tăng nguy cơ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chậm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, bl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ock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nhĩ thất và ức chế cơ tim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Thuốc chống loạn nhịp: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Thuốc kháng histamin: Tăng nguy cơ loạn nhịp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Clarithromycin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QT,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xoắn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ngừng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tim</a:t>
            </a: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vi-VN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392E-E9FD-4EAE-8B15-88F82B98BA5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1843</TotalTime>
  <Words>1918</Words>
  <Application>Microsoft Office PowerPoint</Application>
  <PresentationFormat>On-screen Show (4:3)</PresentationFormat>
  <Paragraphs>339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Solstice</vt:lpstr>
      <vt:lpstr>THÔNG TIN THUỐC 2019</vt:lpstr>
      <vt:lpstr>TƯƠNG TÁC THUỐC</vt:lpstr>
      <vt:lpstr>TƯƠNG TÁC THUỐC</vt:lpstr>
      <vt:lpstr>PowerPoint Presentation</vt:lpstr>
      <vt:lpstr>TƯƠNG TÁC THUỐC THEO CƠ CHẾ  DƯỢC ĐỘNG HỌC</vt:lpstr>
      <vt:lpstr>TƯƠNG TÁC THUỐC THEO CƠ CHẾ  DƯỢC LỰC HỌC</vt:lpstr>
      <vt:lpstr>TTT  THEO CƠ CHẾ DƯỢC LỰC HỌC</vt:lpstr>
      <vt:lpstr>NHỮNG TƯƠNG TÁC THUỐC NGHIÊM TRỌNG THƯỜNG GẶP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TƯƠNG TÁC GiỮA THUỐC – THỨC ĂN</vt:lpstr>
      <vt:lpstr>THỜI ĐIỂM UỐNG THUỐC SO VỚI BỮA ĂN </vt:lpstr>
      <vt:lpstr>Bảng dưới đây trình bày một số thuốc/nhóm thuốc đặc biệt nên uống lúc đói (1h trước khi ăn hay 2h sau khi ăn) hay uống trước bữa ăn (từ 30 phút đến 1h). </vt:lpstr>
      <vt:lpstr>PowerPoint Presentation</vt:lpstr>
      <vt:lpstr>Bảng dưới đây trình bày một số thuốc/nhóm thuốc đặc biệt nên uống lúc đói (1h trước khi ăn hay 2h sau khi ăn) hay uống trước bữa ăn (từ 30 phút đến 1h). </vt:lpstr>
      <vt:lpstr>Bảng dưới đây trình bày một số thuốc/nhóm thuốc đặc biệt nên uống lúc đói (1h trước khi ăn hay 2h sau khi ăn) hay uống trước bữa ăn (từ 30 phút đến 1h).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THÔNG TIN THUỐC  THÁNG 9/2018</dc:title>
  <dc:creator>DuocNgoai3-PC</dc:creator>
  <cp:lastModifiedBy>Duoc-CT</cp:lastModifiedBy>
  <cp:revision>204</cp:revision>
  <cp:lastPrinted>2019-09-19T01:33:26Z</cp:lastPrinted>
  <dcterms:created xsi:type="dcterms:W3CDTF">2018-11-05T09:21:50Z</dcterms:created>
  <dcterms:modified xsi:type="dcterms:W3CDTF">2019-09-25T02:43:00Z</dcterms:modified>
</cp:coreProperties>
</file>