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8" r:id="rId3"/>
    <p:sldId id="259" r:id="rId4"/>
    <p:sldId id="260" r:id="rId5"/>
    <p:sldId id="261" r:id="rId6"/>
    <p:sldId id="262" r:id="rId7"/>
    <p:sldId id="263" r:id="rId8"/>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0"/>
            <a:ext cx="4002299" cy="350520"/>
          </a:xfrm>
          <a:prstGeom prst="rect">
            <a:avLst/>
          </a:prstGeom>
        </p:spPr>
        <p:txBody>
          <a:bodyPr vert="horz" lIns="92830" tIns="46415" rIns="92830" bIns="46415" rtlCol="0"/>
          <a:lstStyle>
            <a:lvl1pPr algn="r">
              <a:defRPr sz="1200"/>
            </a:lvl1pPr>
          </a:lstStyle>
          <a:p>
            <a:fld id="{4026B248-AC27-458B-8457-B99BB6AA1535}" type="datetimeFigureOut">
              <a:rPr lang="en-US" smtClean="0"/>
              <a:t>04/12/2019</a:t>
            </a:fld>
            <a:endParaRPr lang="en-US"/>
          </a:p>
        </p:txBody>
      </p:sp>
      <p:sp>
        <p:nvSpPr>
          <p:cNvPr id="4" name="Footer Placeholder 3"/>
          <p:cNvSpPr>
            <a:spLocks noGrp="1"/>
          </p:cNvSpPr>
          <p:nvPr>
            <p:ph type="ftr" sz="quarter" idx="2"/>
          </p:nvPr>
        </p:nvSpPr>
        <p:spPr>
          <a:xfrm>
            <a:off x="0" y="6658664"/>
            <a:ext cx="4002299" cy="350520"/>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0520"/>
          </a:xfrm>
          <a:prstGeom prst="rect">
            <a:avLst/>
          </a:prstGeom>
        </p:spPr>
        <p:txBody>
          <a:bodyPr vert="horz" lIns="92830" tIns="46415" rIns="92830" bIns="46415" rtlCol="0" anchor="b"/>
          <a:lstStyle>
            <a:lvl1pPr algn="r">
              <a:defRPr sz="1200"/>
            </a:lvl1pPr>
          </a:lstStyle>
          <a:p>
            <a:fld id="{1CC5D11A-EAA5-48F5-85E3-0155D7D9914C}" type="slidenum">
              <a:rPr lang="en-US" smtClean="0"/>
              <a:t>‹#›</a:t>
            </a:fld>
            <a:endParaRPr lang="en-US"/>
          </a:p>
        </p:txBody>
      </p:sp>
    </p:spTree>
    <p:extLst>
      <p:ext uri="{BB962C8B-B14F-4D97-AF65-F5344CB8AC3E}">
        <p14:creationId xmlns:p14="http://schemas.microsoft.com/office/powerpoint/2010/main" val="216446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5231639" y="0"/>
            <a:ext cx="4002299" cy="350520"/>
          </a:xfrm>
          <a:prstGeom prst="rect">
            <a:avLst/>
          </a:prstGeom>
        </p:spPr>
        <p:txBody>
          <a:bodyPr vert="horz" lIns="92830" tIns="46415" rIns="92830" bIns="46415" rtlCol="0"/>
          <a:lstStyle>
            <a:lvl1pPr algn="r">
              <a:defRPr sz="1200"/>
            </a:lvl1pPr>
          </a:lstStyle>
          <a:p>
            <a:fld id="{8C81EEF3-8702-42F9-9A17-43C866D02CD1}" type="datetimeFigureOut">
              <a:rPr lang="en-US" smtClean="0"/>
              <a:pPr/>
              <a:t>04/12/2019</a:t>
            </a:fld>
            <a:endParaRPr lang="en-US"/>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2830" tIns="46415" rIns="92830" bIns="464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02299" cy="3505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58664"/>
            <a:ext cx="4002299" cy="350520"/>
          </a:xfrm>
          <a:prstGeom prst="rect">
            <a:avLst/>
          </a:prstGeom>
        </p:spPr>
        <p:txBody>
          <a:bodyPr vert="horz" lIns="92830" tIns="46415" rIns="92830" bIns="46415" rtlCol="0" anchor="b"/>
          <a:lstStyle>
            <a:lvl1pPr algn="r">
              <a:defRPr sz="1200"/>
            </a:lvl1pPr>
          </a:lstStyle>
          <a:p>
            <a:fld id="{B366A134-686C-4FFF-9689-B40CE571B717}" type="slidenum">
              <a:rPr lang="en-US" smtClean="0"/>
              <a:pPr/>
              <a:t>‹#›</a:t>
            </a:fld>
            <a:endParaRPr lang="en-US"/>
          </a:p>
        </p:txBody>
      </p:sp>
    </p:spTree>
    <p:extLst>
      <p:ext uri="{BB962C8B-B14F-4D97-AF65-F5344CB8AC3E}">
        <p14:creationId xmlns:p14="http://schemas.microsoft.com/office/powerpoint/2010/main" val="4005549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C65149-05B5-493C-9182-BE76A7BD154E}" type="datetime1">
              <a:rPr lang="en-US" smtClean="0"/>
              <a:pPr/>
              <a:t>04/12/2019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E55C3-8DD8-4B96-948B-2BDCA67DDE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067D38-81C5-4B3C-96BF-E8510FB4FA02}" type="datetime1">
              <a:rPr lang="en-US" smtClean="0"/>
              <a:pPr/>
              <a:t>04/12/2019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E55C3-8DD8-4B96-948B-2BDCA67DDE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5D2FD-D469-4C74-8940-D5628FFFD202}" type="datetime1">
              <a:rPr lang="en-US" smtClean="0"/>
              <a:pPr/>
              <a:t>04/12/2019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E55C3-8DD8-4B96-948B-2BDCA67DDE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C69A80-EB50-4CB2-8BAC-5B117D120103}" type="datetime1">
              <a:rPr lang="en-US" smtClean="0"/>
              <a:pPr/>
              <a:t>04/12/2019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E55C3-8DD8-4B96-948B-2BDCA67DDE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3F8CE8-A661-479F-A1AB-9D295B6CAC66}" type="datetime1">
              <a:rPr lang="en-US" smtClean="0"/>
              <a:pPr/>
              <a:t>04/12/2019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E55C3-8DD8-4B96-948B-2BDCA67DDE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EDE62E-6081-4D2A-A9E7-458BFA5B1F94}" type="datetime1">
              <a:rPr lang="en-US" smtClean="0"/>
              <a:pPr/>
              <a:t>04/12/2019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E55C3-8DD8-4B96-948B-2BDCA67DDE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CB6D29-F556-46F0-8BF5-2B786A77285E}" type="datetime1">
              <a:rPr lang="en-US" smtClean="0"/>
              <a:pPr/>
              <a:t>04/12/2019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8E55C3-8DD8-4B96-948B-2BDCA67DDE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7636DC-31E5-4F05-8386-84C76BAC3F6E}" type="datetime1">
              <a:rPr lang="en-US" smtClean="0"/>
              <a:pPr/>
              <a:t>04/12/2019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8E55C3-8DD8-4B96-948B-2BDCA67DDE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C0B099-458B-4E99-AB0E-9BD173DEAB4B}" type="datetime1">
              <a:rPr lang="en-US" smtClean="0"/>
              <a:pPr/>
              <a:t>04/12/2019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8E55C3-8DD8-4B96-948B-2BDCA67DDE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D95B97-C506-4BB3-9A6E-39C596C01930}" type="datetime1">
              <a:rPr lang="en-US" smtClean="0"/>
              <a:pPr/>
              <a:t>04/12/2019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E55C3-8DD8-4B96-948B-2BDCA67DDE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3F87EC-C504-4BAA-8422-4A8E191D5F3E}" type="datetime1">
              <a:rPr lang="en-US" smtClean="0"/>
              <a:pPr/>
              <a:t>04/12/2019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E55C3-8DD8-4B96-948B-2BDCA67DDE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60848-4044-4EC5-ABCE-B090E3B494CA}" type="datetime1">
              <a:rPr lang="en-US" smtClean="0"/>
              <a:pPr/>
              <a:t>04/12/2019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E55C3-8DD8-4B96-948B-2BDCA67DDE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828800"/>
          </a:xfrm>
          <a:ln w="76200">
            <a:solidFill>
              <a:srgbClr val="0070C0"/>
            </a:solidFill>
          </a:ln>
          <a:effectLst>
            <a:glow rad="139700">
              <a:schemeClr val="accent5">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lstStyle/>
          <a:p>
            <a:r>
              <a:rPr lang="en-US" b="1" dirty="0" smtClean="0">
                <a:effectLst>
                  <a:outerShdw blurRad="38100" dist="38100" dir="2700000" algn="tl">
                    <a:srgbClr val="000000">
                      <a:alpha val="43137"/>
                    </a:srgbClr>
                  </a:outerShdw>
                </a:effectLst>
                <a:latin typeface="Arial" pitchFamily="34" charset="0"/>
                <a:cs typeface="Arial" pitchFamily="34" charset="0"/>
              </a:rPr>
              <a:t>THÔNG TIN THUỐC </a:t>
            </a:r>
            <a:br>
              <a:rPr lang="en-US" b="1" dirty="0" smtClean="0">
                <a:effectLst>
                  <a:outerShdw blurRad="38100" dist="38100" dir="2700000" algn="tl">
                    <a:srgbClr val="000000">
                      <a:alpha val="43137"/>
                    </a:srgbClr>
                  </a:outerShdw>
                </a:effectLst>
                <a:latin typeface="Arial" pitchFamily="34" charset="0"/>
                <a:cs typeface="Arial" pitchFamily="34" charset="0"/>
              </a:rPr>
            </a:br>
            <a:r>
              <a:rPr lang="en-US" b="1" dirty="0" smtClean="0">
                <a:effectLst>
                  <a:outerShdw blurRad="38100" dist="38100" dir="2700000" algn="tl">
                    <a:srgbClr val="000000">
                      <a:alpha val="43137"/>
                    </a:srgbClr>
                  </a:outerShdw>
                </a:effectLst>
                <a:latin typeface="Arial" pitchFamily="34" charset="0"/>
                <a:cs typeface="Arial" pitchFamily="34" charset="0"/>
              </a:rPr>
              <a:t>NĂM 2019</a:t>
            </a:r>
            <a:endParaRPr lang="en-US" b="1" dirty="0">
              <a:effectLst>
                <a:outerShdw blurRad="38100" dist="38100" dir="2700000" algn="tl">
                  <a:srgbClr val="000000">
                    <a:alpha val="43137"/>
                  </a:srgbClr>
                </a:outerShdw>
              </a:effectLst>
              <a:latin typeface="Arial" pitchFamily="34" charset="0"/>
              <a:cs typeface="Arial" pitchFamily="34" charset="0"/>
            </a:endParaRPr>
          </a:p>
        </p:txBody>
      </p:sp>
      <p:sp>
        <p:nvSpPr>
          <p:cNvPr id="3" name="Subtitle 2"/>
          <p:cNvSpPr>
            <a:spLocks noGrp="1"/>
          </p:cNvSpPr>
          <p:nvPr>
            <p:ph type="subTitle" idx="1"/>
          </p:nvPr>
        </p:nvSpPr>
        <p:spPr>
          <a:xfrm>
            <a:off x="1371600" y="3886200"/>
            <a:ext cx="7162800" cy="2362200"/>
          </a:xfrm>
        </p:spPr>
        <p:txBody>
          <a:bodyPr>
            <a:normAutofit/>
          </a:bodyPr>
          <a:lstStyle/>
          <a:p>
            <a:pPr algn="l"/>
            <a:endParaRPr lang="en-US" sz="1800" b="1" dirty="0" smtClean="0">
              <a:solidFill>
                <a:schemeClr val="tx1"/>
              </a:solidFill>
              <a:latin typeface="Arial" pitchFamily="34" charset="0"/>
              <a:cs typeface="Arial" pitchFamily="34" charset="0"/>
            </a:endParaRPr>
          </a:p>
          <a:p>
            <a:pPr algn="l"/>
            <a:endParaRPr lang="en-US" sz="1800" b="1" dirty="0">
              <a:solidFill>
                <a:schemeClr val="tx1"/>
              </a:solidFill>
              <a:latin typeface="Arial" pitchFamily="34" charset="0"/>
              <a:cs typeface="Arial" pitchFamily="34" charset="0"/>
            </a:endParaRPr>
          </a:p>
          <a:p>
            <a:pPr algn="l"/>
            <a:endParaRPr lang="en-US" sz="1800" b="1" dirty="0" smtClean="0">
              <a:solidFill>
                <a:schemeClr val="tx1"/>
              </a:solidFill>
              <a:latin typeface="Arial" pitchFamily="34" charset="0"/>
              <a:cs typeface="Arial" pitchFamily="34" charset="0"/>
            </a:endParaRPr>
          </a:p>
          <a:p>
            <a:pPr algn="l"/>
            <a:r>
              <a:rPr lang="en-US" sz="1800" b="1" dirty="0" smtClean="0">
                <a:solidFill>
                  <a:schemeClr val="tx1"/>
                </a:solidFill>
                <a:latin typeface="Arial" pitchFamily="34" charset="0"/>
                <a:cs typeface="Arial" pitchFamily="34" charset="0"/>
              </a:rPr>
              <a:t>				</a:t>
            </a:r>
          </a:p>
          <a:p>
            <a:pPr algn="l"/>
            <a:r>
              <a:rPr lang="en-US" sz="1800" b="1" dirty="0">
                <a:solidFill>
                  <a:schemeClr val="tx1"/>
                </a:solidFill>
                <a:latin typeface="Arial" pitchFamily="34" charset="0"/>
                <a:cs typeface="Arial" pitchFamily="34" charset="0"/>
              </a:rPr>
              <a:t>	</a:t>
            </a:r>
            <a:r>
              <a:rPr lang="en-US" sz="1800" b="1" dirty="0" smtClean="0">
                <a:solidFill>
                  <a:schemeClr val="tx1"/>
                </a:solidFill>
                <a:latin typeface="Arial" pitchFamily="34" charset="0"/>
                <a:cs typeface="Arial" pitchFamily="34" charset="0"/>
              </a:rPr>
              <a:t>			</a:t>
            </a:r>
            <a:r>
              <a:rPr lang="en-US" sz="1800" b="1" dirty="0" smtClean="0">
                <a:solidFill>
                  <a:srgbClr val="FF0000"/>
                </a:solidFill>
                <a:latin typeface="Arial" pitchFamily="34" charset="0"/>
                <a:cs typeface="Arial" pitchFamily="34" charset="0"/>
              </a:rPr>
              <a:t>TTYT HUYỆN ĐÔNG HẢI</a:t>
            </a:r>
          </a:p>
          <a:p>
            <a:pPr algn="l"/>
            <a:r>
              <a:rPr lang="en-US" sz="1800" b="1" dirty="0" smtClean="0">
                <a:solidFill>
                  <a:srgbClr val="FF0000"/>
                </a:solidFill>
                <a:latin typeface="Arial" pitchFamily="34" charset="0"/>
                <a:cs typeface="Arial" pitchFamily="34" charset="0"/>
              </a:rPr>
              <a:t>				TỔ TTT- DLS</a:t>
            </a:r>
            <a:endParaRPr lang="en-US" sz="1800" b="1" dirty="0">
              <a:solidFill>
                <a:srgbClr val="FF0000"/>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58E55C3-8DD8-4B96-948B-2BDCA67DDE5D}" type="slidenum">
              <a:rPr lang="en-US" smtClean="0"/>
              <a:pPr/>
              <a:t>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3886200"/>
          </a:xfrm>
        </p:spPr>
        <p:txBody>
          <a:bodyPr>
            <a:normAutofit/>
          </a:bodyPr>
          <a:lstStyle/>
          <a:p>
            <a:r>
              <a:rPr lang="en-US" sz="3600" b="1" dirty="0" smtClean="0">
                <a:solidFill>
                  <a:srgbClr val="C00000"/>
                </a:solidFill>
                <a:latin typeface="Times New Roman" panose="02020603050405020304" pitchFamily="18" charset="0"/>
                <a:cs typeface="Times New Roman" panose="02020603050405020304" pitchFamily="18" charset="0"/>
              </a:rPr>
              <a:t>HƯỚNG DẪN SỬ DỤNG </a:t>
            </a:r>
            <a:r>
              <a:rPr lang="en-US" b="1" dirty="0" smtClean="0">
                <a:solidFill>
                  <a:srgbClr val="C00000"/>
                </a:solidFill>
                <a:latin typeface="Times New Roman" panose="02020603050405020304" pitchFamily="18" charset="0"/>
                <a:cs typeface="Times New Roman" panose="02020603050405020304" pitchFamily="18" charset="0"/>
              </a:rPr>
              <a:t/>
            </a:r>
            <a:br>
              <a:rPr lang="en-US" b="1" dirty="0" smtClean="0">
                <a:solidFill>
                  <a:srgbClr val="C00000"/>
                </a:solidFill>
                <a:latin typeface="Times New Roman" panose="02020603050405020304" pitchFamily="18" charset="0"/>
                <a:cs typeface="Times New Roman" panose="02020603050405020304" pitchFamily="18" charset="0"/>
              </a:rPr>
            </a:br>
            <a:r>
              <a:rPr lang="en-US" b="1" dirty="0" smtClean="0">
                <a:solidFill>
                  <a:srgbClr val="C00000"/>
                </a:solidFill>
                <a:latin typeface="Times New Roman" panose="02020603050405020304" pitchFamily="18" charset="0"/>
                <a:cs typeface="Times New Roman" panose="02020603050405020304" pitchFamily="18" charset="0"/>
              </a:rPr>
              <a:t>BÚT TIÊM WOSULIN 30/70</a:t>
            </a:r>
            <a:endParaRPr lang="en-US" sz="3100" dirty="0">
              <a:solidFill>
                <a:srgbClr val="0070C0"/>
              </a:solidFill>
              <a:latin typeface="Times New Roman" panose="02020603050405020304" pitchFamily="18" charset="0"/>
              <a:cs typeface="Times New Roman" panose="02020603050405020304" pitchFamily="18" charset="0"/>
            </a:endParaRPr>
          </a:p>
        </p:txBody>
      </p:sp>
      <p:sp>
        <p:nvSpPr>
          <p:cNvPr id="1028" name="AutoShape 4" descr="Káº¿t quáº£ hÃ¬nh áº£nh cho thuá»c falgankid250/ 10m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Káº¿t quáº£ hÃ¬nh áº£nh cho thuá»c falgankid250/ 10m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Slide Number Placeholder 8"/>
          <p:cNvSpPr>
            <a:spLocks noGrp="1"/>
          </p:cNvSpPr>
          <p:nvPr>
            <p:ph type="sldNum" sz="quarter" idx="12"/>
          </p:nvPr>
        </p:nvSpPr>
        <p:spPr/>
        <p:txBody>
          <a:bodyPr/>
          <a:lstStyle/>
          <a:p>
            <a:fld id="{958E55C3-8DD8-4B96-948B-2BDCA67DDE5D}"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58E55C3-8DD8-4B96-948B-2BDCA67DDE5D}" type="slidenum">
              <a:rPr lang="en-US" smtClean="0"/>
              <a:pPr/>
              <a:t>3</a:t>
            </a:fld>
            <a:endParaRPr lang="en-US"/>
          </a:p>
        </p:txBody>
      </p:sp>
      <p:pic>
        <p:nvPicPr>
          <p:cNvPr id="6" name="Content Placeholder 5" descr="C:\Users\Duoc-CT\Desktop\wosuli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838200"/>
            <a:ext cx="7467600" cy="5486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5867400"/>
          </a:xfrm>
        </p:spPr>
        <p:style>
          <a:lnRef idx="1">
            <a:schemeClr val="accent6"/>
          </a:lnRef>
          <a:fillRef idx="2">
            <a:schemeClr val="accent6"/>
          </a:fillRef>
          <a:effectRef idx="1">
            <a:schemeClr val="accent6"/>
          </a:effectRef>
          <a:fontRef idx="minor">
            <a:schemeClr val="dk1"/>
          </a:fontRef>
        </p:style>
        <p:txBody>
          <a:bodyPr>
            <a:noAutofit/>
          </a:bodyPr>
          <a:lstStyle/>
          <a:p>
            <a:pPr>
              <a:buNone/>
            </a:pPr>
            <a:endParaRPr lang="en-US" sz="2300" dirty="0" smtClean="0">
              <a:solidFill>
                <a:srgbClr val="002060"/>
              </a:solidFill>
              <a:latin typeface="Arial" pitchFamily="34" charset="0"/>
              <a:cs typeface="Arial" pitchFamily="34" charset="0"/>
            </a:endParaRPr>
          </a:p>
          <a:p>
            <a:pPr>
              <a:buNone/>
            </a:pPr>
            <a:endParaRPr lang="en-US" sz="2300" dirty="0" smtClean="0">
              <a:solidFill>
                <a:srgbClr val="002060"/>
              </a:solidFill>
              <a:latin typeface="Arial" pitchFamily="34" charset="0"/>
              <a:cs typeface="Arial" pitchFamily="34" charset="0"/>
            </a:endParaRPr>
          </a:p>
          <a:p>
            <a:r>
              <a:rPr lang="en-US" sz="2300" b="1" dirty="0" err="1" smtClean="0">
                <a:solidFill>
                  <a:srgbClr val="C00000"/>
                </a:solidFill>
                <a:latin typeface="Times New Roman" panose="02020603050405020304" pitchFamily="18" charset="0"/>
                <a:cs typeface="Times New Roman" panose="02020603050405020304" pitchFamily="18" charset="0"/>
              </a:rPr>
              <a:t>Chỉ</a:t>
            </a:r>
            <a:r>
              <a:rPr lang="en-US" sz="2300" b="1" dirty="0" smtClean="0">
                <a:solidFill>
                  <a:srgbClr val="C00000"/>
                </a:solidFill>
                <a:latin typeface="Times New Roman" panose="02020603050405020304" pitchFamily="18" charset="0"/>
                <a:cs typeface="Times New Roman" panose="02020603050405020304" pitchFamily="18" charset="0"/>
              </a:rPr>
              <a:t> </a:t>
            </a:r>
            <a:r>
              <a:rPr lang="en-US" sz="2300" b="1" dirty="0" err="1" smtClean="0">
                <a:solidFill>
                  <a:srgbClr val="C00000"/>
                </a:solidFill>
                <a:latin typeface="Times New Roman" panose="02020603050405020304" pitchFamily="18" charset="0"/>
                <a:cs typeface="Times New Roman" panose="02020603050405020304" pitchFamily="18" charset="0"/>
              </a:rPr>
              <a:t>định</a:t>
            </a:r>
            <a:r>
              <a:rPr lang="en-US" sz="2300" b="1" dirty="0" smtClean="0">
                <a:solidFill>
                  <a:srgbClr val="C00000"/>
                </a:solidFill>
                <a:latin typeface="Times New Roman" panose="02020603050405020304" pitchFamily="18" charset="0"/>
                <a:cs typeface="Times New Roman" panose="02020603050405020304" pitchFamily="18" charset="0"/>
              </a:rPr>
              <a:t>:</a:t>
            </a:r>
            <a:endParaRPr lang="en-US" sz="2300" dirty="0" smtClean="0">
              <a:solidFill>
                <a:srgbClr val="002060"/>
              </a:solidFill>
              <a:latin typeface="Times New Roman" panose="02020603050405020304" pitchFamily="18" charset="0"/>
              <a:cs typeface="Times New Roman" panose="02020603050405020304" pitchFamily="18" charset="0"/>
            </a:endParaRPr>
          </a:p>
          <a:p>
            <a:pPr>
              <a:buNone/>
            </a:pPr>
            <a:r>
              <a:rPr lang="en-US" sz="2300" dirty="0">
                <a:solidFill>
                  <a:srgbClr val="002060"/>
                </a:solidFill>
                <a:latin typeface="Times New Roman" panose="02020603050405020304" pitchFamily="18" charset="0"/>
                <a:cs typeface="Times New Roman" panose="02020603050405020304" pitchFamily="18" charset="0"/>
              </a:rPr>
              <a:t>		</a:t>
            </a:r>
            <a:r>
              <a:rPr lang="en-US" sz="2300" dirty="0" smtClean="0">
                <a:solidFill>
                  <a:srgbClr val="002060"/>
                </a:solidFill>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Ðiều trị bệnh đái tháo đường týp I ( đái tháo đường phụ thuộc insulin </a:t>
            </a:r>
            <a:r>
              <a:rPr lang="vi-VN"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a:buNone/>
            </a:pPr>
            <a:r>
              <a:rPr lang="en-US" sz="2400" dirty="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002060"/>
                </a:solidFill>
                <a:latin typeface="Times New Roman" panose="02020603050405020304" pitchFamily="18" charset="0"/>
                <a:cs typeface="Times New Roman" panose="02020603050405020304" pitchFamily="18" charset="0"/>
              </a:rPr>
              <a:t>	- </a:t>
            </a:r>
            <a:r>
              <a:rPr lang="vi-VN" sz="2400" dirty="0">
                <a:latin typeface="Times New Roman" panose="02020603050405020304" pitchFamily="18" charset="0"/>
                <a:cs typeface="Times New Roman" panose="02020603050405020304" pitchFamily="18" charset="0"/>
              </a:rPr>
              <a:t>Điều trị đái tháo đường týp II khi các thuốc chống đái tháo đường tổng hợp không còn hiệu quả</a:t>
            </a:r>
            <a:r>
              <a:rPr lang="vi-VN"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a:buNone/>
            </a:pPr>
            <a:r>
              <a:rPr lang="en-US" sz="2400" dirty="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002060"/>
                </a:solidFill>
                <a:latin typeface="Times New Roman" panose="02020603050405020304" pitchFamily="18" charset="0"/>
                <a:cs typeface="Times New Roman" panose="02020603050405020304" pitchFamily="18" charset="0"/>
              </a:rPr>
              <a:t>	- </a:t>
            </a:r>
            <a:r>
              <a:rPr lang="vi-VN" sz="2400" dirty="0">
                <a:latin typeface="Times New Roman" panose="02020603050405020304" pitchFamily="18" charset="0"/>
                <a:cs typeface="Times New Roman" panose="02020603050405020304" pitchFamily="18" charset="0"/>
              </a:rPr>
              <a:t>Thuốc được chỉ định để ổn định bệnh đái tháo đường ban đầu và đặc biệt dùng cho những trường hợp cấp cứu của bệnh đái tháo đường.</a:t>
            </a:r>
            <a:endParaRPr lang="en-US" sz="2300" dirty="0" smtClean="0">
              <a:solidFill>
                <a:srgbClr val="002060"/>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958E55C3-8DD8-4B96-948B-2BDCA67DDE5D}"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en-US" sz="2300" b="1" dirty="0" err="1" smtClean="0">
                <a:solidFill>
                  <a:srgbClr val="C00000"/>
                </a:solidFill>
                <a:latin typeface="Times New Roman" panose="02020603050405020304" pitchFamily="18" charset="0"/>
                <a:cs typeface="Times New Roman" panose="02020603050405020304" pitchFamily="18" charset="0"/>
              </a:rPr>
              <a:t>Chống</a:t>
            </a:r>
            <a:r>
              <a:rPr lang="en-US" sz="2300" b="1" dirty="0" smtClean="0">
                <a:solidFill>
                  <a:srgbClr val="C00000"/>
                </a:solidFill>
                <a:latin typeface="Times New Roman" panose="02020603050405020304" pitchFamily="18" charset="0"/>
                <a:cs typeface="Times New Roman" panose="02020603050405020304" pitchFamily="18" charset="0"/>
              </a:rPr>
              <a:t> </a:t>
            </a:r>
            <a:r>
              <a:rPr lang="vi-VN" sz="2300" b="1" dirty="0" smtClean="0">
                <a:solidFill>
                  <a:srgbClr val="C00000"/>
                </a:solidFill>
                <a:latin typeface="Times New Roman" panose="02020603050405020304" pitchFamily="18" charset="0"/>
                <a:cs typeface="Times New Roman" panose="02020603050405020304" pitchFamily="18" charset="0"/>
              </a:rPr>
              <a:t>Chỉ định:</a:t>
            </a:r>
            <a:endParaRPr lang="en-US" sz="2300" b="1" dirty="0" smtClean="0">
              <a:solidFill>
                <a:srgbClr val="C00000"/>
              </a:solidFill>
              <a:latin typeface="Times New Roman" panose="02020603050405020304" pitchFamily="18" charset="0"/>
              <a:cs typeface="Times New Roman" panose="02020603050405020304" pitchFamily="18" charset="0"/>
            </a:endParaRPr>
          </a:p>
          <a:p>
            <a:pPr lvl="1"/>
            <a:r>
              <a:rPr lang="vi-VN" sz="2300" dirty="0">
                <a:latin typeface="Times New Roman" panose="02020603050405020304" pitchFamily="18" charset="0"/>
                <a:cs typeface="Times New Roman" panose="02020603050405020304" pitchFamily="18" charset="0"/>
              </a:rPr>
              <a:t>Hạ đường </a:t>
            </a:r>
            <a:r>
              <a:rPr lang="vi-VN" sz="2300" dirty="0" smtClean="0">
                <a:latin typeface="Times New Roman" panose="02020603050405020304" pitchFamily="18" charset="0"/>
                <a:cs typeface="Times New Roman" panose="02020603050405020304" pitchFamily="18" charset="0"/>
              </a:rPr>
              <a:t>huyết</a:t>
            </a:r>
            <a:endParaRPr lang="en-US" sz="2300" dirty="0">
              <a:latin typeface="Times New Roman" panose="02020603050405020304" pitchFamily="18" charset="0"/>
              <a:cs typeface="Times New Roman" panose="02020603050405020304" pitchFamily="18" charset="0"/>
            </a:endParaRPr>
          </a:p>
          <a:p>
            <a:pPr lvl="1"/>
            <a:r>
              <a:rPr lang="vi-VN" sz="2300" dirty="0">
                <a:latin typeface="Times New Roman" panose="02020603050405020304" pitchFamily="18" charset="0"/>
                <a:cs typeface="Times New Roman" panose="02020603050405020304" pitchFamily="18" charset="0"/>
              </a:rPr>
              <a:t>Quá mẫn cảm với insulin người hay bất kỳ tá dược nào của thuốc</a:t>
            </a:r>
            <a:endParaRPr lang="vi-VN" sz="2300" dirty="0" smtClean="0">
              <a:solidFill>
                <a:srgbClr val="002060"/>
              </a:solidFill>
              <a:latin typeface="Times New Roman" panose="02020603050405020304" pitchFamily="18" charset="0"/>
              <a:cs typeface="Times New Roman" panose="02020603050405020304" pitchFamily="18" charset="0"/>
            </a:endParaRPr>
          </a:p>
          <a:p>
            <a:r>
              <a:rPr lang="vi-VN" sz="2300" b="1" dirty="0" smtClean="0">
                <a:solidFill>
                  <a:srgbClr val="C00000"/>
                </a:solidFill>
                <a:latin typeface="Times New Roman" panose="02020603050405020304" pitchFamily="18" charset="0"/>
                <a:cs typeface="Times New Roman" panose="02020603050405020304" pitchFamily="18" charset="0"/>
              </a:rPr>
              <a:t>Liều </a:t>
            </a:r>
            <a:r>
              <a:rPr lang="vi-VN" sz="2300" b="1" dirty="0">
                <a:solidFill>
                  <a:srgbClr val="C00000"/>
                </a:solidFill>
                <a:latin typeface="Times New Roman" panose="02020603050405020304" pitchFamily="18" charset="0"/>
                <a:cs typeface="Times New Roman" panose="02020603050405020304" pitchFamily="18" charset="0"/>
              </a:rPr>
              <a:t>lượng - Cách </a:t>
            </a:r>
            <a:r>
              <a:rPr lang="vi-VN" sz="2300" b="1" dirty="0" smtClean="0">
                <a:solidFill>
                  <a:srgbClr val="C00000"/>
                </a:solidFill>
                <a:latin typeface="Times New Roman" panose="02020603050405020304" pitchFamily="18" charset="0"/>
                <a:cs typeface="Times New Roman" panose="02020603050405020304" pitchFamily="18" charset="0"/>
              </a:rPr>
              <a:t>dùng</a:t>
            </a:r>
            <a:endParaRPr lang="en-US" sz="2300" b="1" dirty="0">
              <a:solidFill>
                <a:srgbClr val="C00000"/>
              </a:solidFill>
              <a:latin typeface="Times New Roman" panose="02020603050405020304" pitchFamily="18" charset="0"/>
              <a:cs typeface="Times New Roman" panose="02020603050405020304" pitchFamily="18" charset="0"/>
            </a:endParaRPr>
          </a:p>
          <a:p>
            <a:pPr>
              <a:buNone/>
            </a:pPr>
            <a:r>
              <a:rPr lang="en-US" sz="2300" dirty="0" smtClean="0">
                <a:solidFill>
                  <a:srgbClr val="002060"/>
                </a:solidFill>
                <a:latin typeface="Times New Roman" panose="02020603050405020304" pitchFamily="18" charset="0"/>
                <a:cs typeface="Times New Roman" panose="02020603050405020304" pitchFamily="18" charset="0"/>
              </a:rPr>
              <a:t>	</a:t>
            </a:r>
            <a:r>
              <a:rPr lang="vi-VN" sz="2300" dirty="0" smtClean="0">
                <a:solidFill>
                  <a:srgbClr val="002060"/>
                </a:solidFill>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Nhu cầu insulin trung bình hàng ngày trong điều trị bệnh đái tháo đường thay đổi từ 0,5 cho đến trên 1,0 UI/kg cân nặng, phụ thuộc vào mỗi bệnh nhân. Ở những bệnh nhân đái tháo đường kiểm soát chuyển hóa tốt sẽ làm chậm lại quá trình xuất hiện và tiến triển các biến chứng của đái tháo đường giai đoạn muộn. Vì vậy, kiểm soát chuyển hóa tốt bao gồm theo dõi glucose, được khuyến khích.</a:t>
            </a:r>
            <a:br>
              <a:rPr lang="vi-VN" sz="2300" dirty="0">
                <a:latin typeface="Times New Roman" panose="02020603050405020304" pitchFamily="18" charset="0"/>
                <a:cs typeface="Times New Roman" panose="02020603050405020304" pitchFamily="18" charset="0"/>
              </a:rPr>
            </a:br>
            <a:r>
              <a:rPr lang="vi-VN" sz="2300" dirty="0">
                <a:latin typeface="Times New Roman" panose="02020603050405020304" pitchFamily="18" charset="0"/>
                <a:cs typeface="Times New Roman" panose="02020603050405020304" pitchFamily="18" charset="0"/>
              </a:rPr>
              <a:t>Ở những bệnh nhân lớn tuổi, mục đích chủ yếu của điều trị là làm giảm triệu chứng và tránh tình trạng hạ đường huyết.</a:t>
            </a:r>
            <a:endParaRPr lang="vi-VN" sz="2300" dirty="0" smtClean="0">
              <a:solidFill>
                <a:srgbClr val="002060"/>
              </a:solidFill>
              <a:latin typeface="Times New Roman" panose="02020603050405020304" pitchFamily="18" charset="0"/>
              <a:cs typeface="Times New Roman" panose="02020603050405020304" pitchFamily="18" charset="0"/>
            </a:endParaRPr>
          </a:p>
          <a:p>
            <a:pPr>
              <a:buNone/>
            </a:pPr>
            <a:r>
              <a:rPr lang="en-US" sz="2300" dirty="0" smtClean="0">
                <a:solidFill>
                  <a:srgbClr val="002060"/>
                </a:solidFill>
                <a:latin typeface="Times New Roman" panose="02020603050405020304" pitchFamily="18" charset="0"/>
                <a:cs typeface="Times New Roman" panose="02020603050405020304" pitchFamily="18" charset="0"/>
              </a:rPr>
              <a:t>	</a:t>
            </a:r>
            <a:endParaRPr lang="en-US" sz="2300" dirty="0">
              <a:solidFill>
                <a:srgbClr val="002060"/>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958E55C3-8DD8-4B96-948B-2BDCA67DDE5D}"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05800" cy="5943600"/>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marL="457200" lvl="1" indent="0">
              <a:buNone/>
            </a:pPr>
            <a:r>
              <a:rPr lang="en-US" sz="2500" b="1" dirty="0" err="1" smtClean="0">
                <a:solidFill>
                  <a:srgbClr val="C00000"/>
                </a:solidFill>
                <a:latin typeface="Times New Roman" panose="02020603050405020304" pitchFamily="18" charset="0"/>
                <a:cs typeface="Times New Roman" panose="02020603050405020304" pitchFamily="18" charset="0"/>
              </a:rPr>
              <a:t>Cách</a:t>
            </a:r>
            <a:r>
              <a:rPr lang="en-US" sz="2500" b="1" dirty="0" smtClean="0">
                <a:solidFill>
                  <a:srgbClr val="C00000"/>
                </a:solidFill>
                <a:latin typeface="Times New Roman" panose="02020603050405020304" pitchFamily="18" charset="0"/>
                <a:cs typeface="Times New Roman" panose="02020603050405020304" pitchFamily="18" charset="0"/>
              </a:rPr>
              <a:t> </a:t>
            </a:r>
            <a:r>
              <a:rPr lang="en-US" sz="2500" b="1" dirty="0" err="1" smtClean="0">
                <a:solidFill>
                  <a:srgbClr val="C00000"/>
                </a:solidFill>
                <a:latin typeface="Times New Roman" panose="02020603050405020304" pitchFamily="18" charset="0"/>
                <a:cs typeface="Times New Roman" panose="02020603050405020304" pitchFamily="18" charset="0"/>
              </a:rPr>
              <a:t>dùng</a:t>
            </a:r>
            <a:r>
              <a:rPr lang="en-US" sz="2500" b="1" dirty="0">
                <a:solidFill>
                  <a:srgbClr val="C00000"/>
                </a:solidFill>
                <a:latin typeface="Times New Roman" panose="02020603050405020304" pitchFamily="18" charset="0"/>
                <a:cs typeface="Times New Roman" panose="02020603050405020304" pitchFamily="18" charset="0"/>
              </a:rPr>
              <a:t>:</a:t>
            </a:r>
          </a:p>
          <a:p>
            <a:pPr marL="457200" lvl="1" indent="0">
              <a:buNone/>
            </a:pPr>
            <a:r>
              <a:rPr lang="en-US" sz="2500" dirty="0" smtClean="0">
                <a:latin typeface="+mj-lt"/>
              </a:rPr>
              <a:t>- </a:t>
            </a:r>
            <a:r>
              <a:rPr lang="vi-VN" sz="2500" dirty="0" smtClean="0">
                <a:latin typeface="+mj-lt"/>
              </a:rPr>
              <a:t>Thuốc </a:t>
            </a:r>
            <a:r>
              <a:rPr lang="vi-VN" sz="2500" dirty="0">
                <a:latin typeface="+mj-lt"/>
              </a:rPr>
              <a:t>thường được tiêm dưới da vào thành bụng, vùng đùi, vùng mông hoặc vùng cơ delta cũng có thể được dùng.</a:t>
            </a:r>
            <a:br>
              <a:rPr lang="vi-VN" sz="2500" dirty="0">
                <a:latin typeface="+mj-lt"/>
              </a:rPr>
            </a:br>
            <a:r>
              <a:rPr lang="en-US" sz="2500" dirty="0" smtClean="0">
                <a:latin typeface="+mj-lt"/>
              </a:rPr>
              <a:t>- </a:t>
            </a:r>
            <a:r>
              <a:rPr lang="vi-VN" sz="2500" dirty="0" smtClean="0">
                <a:latin typeface="+mj-lt"/>
              </a:rPr>
              <a:t>Tiêm </a:t>
            </a:r>
            <a:r>
              <a:rPr lang="vi-VN" sz="2500" dirty="0">
                <a:latin typeface="+mj-lt"/>
              </a:rPr>
              <a:t>dưới da vào thành bụng bảo đảm sự hấp thu nhanh hơn so với những vị trí tiêm khác.</a:t>
            </a:r>
            <a:br>
              <a:rPr lang="vi-VN" sz="2500" dirty="0">
                <a:latin typeface="+mj-lt"/>
              </a:rPr>
            </a:br>
            <a:r>
              <a:rPr lang="en-US" sz="2500" dirty="0" smtClean="0">
                <a:latin typeface="+mj-lt"/>
              </a:rPr>
              <a:t>- </a:t>
            </a:r>
            <a:r>
              <a:rPr lang="vi-VN" sz="2500" dirty="0" smtClean="0">
                <a:latin typeface="+mj-lt"/>
              </a:rPr>
              <a:t>Tiêm </a:t>
            </a:r>
            <a:r>
              <a:rPr lang="vi-VN" sz="2500" dirty="0">
                <a:latin typeface="+mj-lt"/>
              </a:rPr>
              <a:t>vào nếp gấp da được véo lên để làm giảm thiểu khả năng tiêm vào cơ.</a:t>
            </a:r>
            <a:br>
              <a:rPr lang="vi-VN" sz="2500" dirty="0">
                <a:latin typeface="+mj-lt"/>
              </a:rPr>
            </a:br>
            <a:r>
              <a:rPr lang="en-US" sz="2500" dirty="0" smtClean="0">
                <a:latin typeface="+mj-lt"/>
              </a:rPr>
              <a:t>- </a:t>
            </a:r>
            <a:r>
              <a:rPr lang="vi-VN" sz="2500" dirty="0" smtClean="0">
                <a:latin typeface="+mj-lt"/>
              </a:rPr>
              <a:t>Chỉ </a:t>
            </a:r>
            <a:r>
              <a:rPr lang="vi-VN" sz="2500" dirty="0">
                <a:latin typeface="+mj-lt"/>
              </a:rPr>
              <a:t>có dung dịch tiêm insulin người là được tiêm tĩnh mạch nhưng chỉ do bác sĩ thực hiện.</a:t>
            </a:r>
            <a:br>
              <a:rPr lang="vi-VN" sz="2500" dirty="0">
                <a:latin typeface="+mj-lt"/>
              </a:rPr>
            </a:br>
            <a:r>
              <a:rPr lang="vi-VN" sz="2500" dirty="0">
                <a:latin typeface="+mj-lt"/>
              </a:rPr>
              <a:t>Sau khi tiêm, nên giữ kim dưới da ít nhất 6 giây. Giữ chặt nút đẩy cho đến khi rút kim khỏi da. Ðiều này bảo đảm thuốc đã vào hết và hạn chế khả năng máu hay các dịch khác trong cơ thể chảy vào kim hay vào ống insulin.</a:t>
            </a:r>
            <a:br>
              <a:rPr lang="vi-VN" sz="2500" dirty="0">
                <a:latin typeface="+mj-lt"/>
              </a:rPr>
            </a:br>
            <a:r>
              <a:rPr lang="en-US" sz="2500" dirty="0" smtClean="0">
                <a:latin typeface="+mj-lt"/>
              </a:rPr>
              <a:t>- </a:t>
            </a:r>
            <a:r>
              <a:rPr lang="vi-VN" sz="2500" dirty="0" smtClean="0">
                <a:latin typeface="+mj-lt"/>
              </a:rPr>
              <a:t>Nên </a:t>
            </a:r>
            <a:r>
              <a:rPr lang="vi-VN" sz="2500" dirty="0">
                <a:latin typeface="+mj-lt"/>
              </a:rPr>
              <a:t>thay đổi vị trí tiêm trong vùng tiêm để tránh sự loạn dưỡng mỡ. Ðể tránh nguy cơ lây bệnh, mỗi ống tiêm chỉ sử dụng cho một người.</a:t>
            </a:r>
            <a:br>
              <a:rPr lang="vi-VN" sz="2500" dirty="0">
                <a:latin typeface="+mj-lt"/>
              </a:rPr>
            </a:br>
            <a:r>
              <a:rPr lang="en-US" sz="2500" dirty="0" smtClean="0">
                <a:latin typeface="+mj-lt"/>
              </a:rPr>
              <a:t>-</a:t>
            </a:r>
            <a:r>
              <a:rPr lang="vi-VN" sz="2500" dirty="0" smtClean="0">
                <a:latin typeface="+mj-lt"/>
              </a:rPr>
              <a:t>Thuốc </a:t>
            </a:r>
            <a:r>
              <a:rPr lang="vi-VN" sz="2500" dirty="0">
                <a:latin typeface="+mj-lt"/>
              </a:rPr>
              <a:t>tác dụng nhanh và thường được dùng kết hợp với insulin tác dụng vừa hay insulin tác dụng kéo dài.</a:t>
            </a:r>
            <a:br>
              <a:rPr lang="vi-VN" sz="2500" dirty="0">
                <a:latin typeface="+mj-lt"/>
              </a:rPr>
            </a:br>
            <a:r>
              <a:rPr lang="en-US" sz="2500" dirty="0" smtClean="0">
                <a:latin typeface="+mj-lt"/>
              </a:rPr>
              <a:t>- </a:t>
            </a:r>
            <a:r>
              <a:rPr lang="vi-VN" sz="2500" dirty="0" smtClean="0">
                <a:latin typeface="+mj-lt"/>
              </a:rPr>
              <a:t>Việc </a:t>
            </a:r>
            <a:r>
              <a:rPr lang="vi-VN" sz="2500" dirty="0">
                <a:latin typeface="+mj-lt"/>
              </a:rPr>
              <a:t>tiêm insulin nên được thực hiện 30 phút trước bữa ăn chính hay bữa ăn phụ có carbohydrate.</a:t>
            </a:r>
            <a:endParaRPr lang="en-US" sz="2500" dirty="0" smtClean="0">
              <a:solidFill>
                <a:srgbClr val="002060"/>
              </a:solidFill>
              <a:latin typeface="+mj-lt"/>
              <a:cs typeface="Arial" pitchFamily="34" charset="0"/>
            </a:endParaRPr>
          </a:p>
          <a:p>
            <a:endParaRPr lang="en-US" sz="2500" dirty="0">
              <a:latin typeface="+mj-lt"/>
            </a:endParaRPr>
          </a:p>
        </p:txBody>
      </p:sp>
      <p:sp>
        <p:nvSpPr>
          <p:cNvPr id="5" name="Slide Number Placeholder 4"/>
          <p:cNvSpPr>
            <a:spLocks noGrp="1"/>
          </p:cNvSpPr>
          <p:nvPr>
            <p:ph type="sldNum" sz="quarter" idx="12"/>
          </p:nvPr>
        </p:nvSpPr>
        <p:spPr/>
        <p:txBody>
          <a:bodyPr/>
          <a:lstStyle/>
          <a:p>
            <a:fld id="{958E55C3-8DD8-4B96-948B-2BDCA67DDE5D}"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1371600"/>
          </a:xfrm>
        </p:spPr>
        <p:style>
          <a:lnRef idx="1">
            <a:schemeClr val="accent6"/>
          </a:lnRef>
          <a:fillRef idx="2">
            <a:schemeClr val="accent6"/>
          </a:fillRef>
          <a:effectRef idx="1">
            <a:schemeClr val="accent6"/>
          </a:effectRef>
          <a:fontRef idx="minor">
            <a:schemeClr val="dk1"/>
          </a:fontRef>
        </p:style>
        <p:txBody>
          <a:bodyPr/>
          <a:lstStyle/>
          <a:p>
            <a:r>
              <a:rPr lang="en-US" b="1" dirty="0" err="1" smtClean="0">
                <a:solidFill>
                  <a:srgbClr val="0070C0"/>
                </a:solidFill>
                <a:effectLst>
                  <a:outerShdw blurRad="38100" dist="38100" dir="2700000" algn="tl">
                    <a:srgbClr val="000000">
                      <a:alpha val="43137"/>
                    </a:srgbClr>
                  </a:outerShdw>
                </a:effectLst>
              </a:rPr>
              <a:t>Thận</a:t>
            </a:r>
            <a:r>
              <a:rPr lang="en-US" b="1" dirty="0" smtClean="0">
                <a:solidFill>
                  <a:srgbClr val="0070C0"/>
                </a:solidFill>
                <a:effectLst>
                  <a:outerShdw blurRad="38100" dist="38100" dir="2700000" algn="tl">
                    <a:srgbClr val="000000">
                      <a:alpha val="43137"/>
                    </a:srgbClr>
                  </a:outerShdw>
                </a:effectLst>
              </a:rPr>
              <a:t> </a:t>
            </a:r>
            <a:r>
              <a:rPr lang="en-US" b="1" dirty="0" err="1" smtClean="0">
                <a:solidFill>
                  <a:srgbClr val="0070C0"/>
                </a:solidFill>
                <a:effectLst>
                  <a:outerShdw blurRad="38100" dist="38100" dir="2700000" algn="tl">
                    <a:srgbClr val="000000">
                      <a:alpha val="43137"/>
                    </a:srgbClr>
                  </a:outerShdw>
                </a:effectLst>
              </a:rPr>
              <a:t>trọng</a:t>
            </a:r>
            <a:endParaRPr lang="en-US"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752600"/>
            <a:ext cx="8077200" cy="4648200"/>
          </a:xfrm>
        </p:spPr>
        <p:style>
          <a:lnRef idx="1">
            <a:schemeClr val="accent6"/>
          </a:lnRef>
          <a:fillRef idx="2">
            <a:schemeClr val="accent6"/>
          </a:fillRef>
          <a:effectRef idx="1">
            <a:schemeClr val="accent6"/>
          </a:effectRef>
          <a:fontRef idx="minor">
            <a:schemeClr val="dk1"/>
          </a:fontRef>
        </p:style>
        <p:txBody>
          <a:bodyPr>
            <a:normAutofit/>
          </a:bodyPr>
          <a:lstStyle/>
          <a:p>
            <a:endParaRPr lang="en-US" sz="2000" b="1" dirty="0" smtClean="0">
              <a:solidFill>
                <a:schemeClr val="accent3">
                  <a:lumMod val="50000"/>
                </a:schemeClr>
              </a:solidFill>
              <a:latin typeface="Arial" pitchFamily="34" charset="0"/>
              <a:cs typeface="Arial" pitchFamily="34" charset="0"/>
            </a:endParaRPr>
          </a:p>
          <a:p>
            <a:endParaRPr lang="en-US" sz="2000" b="1" dirty="0" smtClean="0">
              <a:solidFill>
                <a:schemeClr val="accent3">
                  <a:lumMod val="50000"/>
                </a:schemeClr>
              </a:solidFill>
              <a:latin typeface="Arial" pitchFamily="34" charset="0"/>
              <a:cs typeface="Arial" pitchFamily="34" charset="0"/>
            </a:endParaRPr>
          </a:p>
          <a:p>
            <a:pPr lvl="1"/>
            <a:r>
              <a:rPr lang="vi-VN" sz="2300" dirty="0">
                <a:latin typeface="+mj-lt"/>
              </a:rPr>
              <a:t>Liều insulin không thích hợp hoặc điều trị không liên tục, đặc biệt ở bệnh đái tháo đường type 1, có thể dẫn đến tăng đường huyết và nhiễm toan ceton do đái tháo đường</a:t>
            </a:r>
            <a:r>
              <a:rPr lang="vi-VN" sz="2300" dirty="0" smtClean="0">
                <a:latin typeface="+mj-lt"/>
              </a:rPr>
              <a:t>.</a:t>
            </a:r>
            <a:endParaRPr lang="en-US" sz="2300" dirty="0" smtClean="0">
              <a:solidFill>
                <a:schemeClr val="accent6">
                  <a:lumMod val="50000"/>
                </a:schemeClr>
              </a:solidFill>
              <a:latin typeface="+mj-lt"/>
              <a:cs typeface="Arial" pitchFamily="34" charset="0"/>
            </a:endParaRPr>
          </a:p>
        </p:txBody>
      </p:sp>
      <p:sp>
        <p:nvSpPr>
          <p:cNvPr id="4" name="Slide Number Placeholder 3"/>
          <p:cNvSpPr>
            <a:spLocks noGrp="1"/>
          </p:cNvSpPr>
          <p:nvPr>
            <p:ph type="sldNum" sz="quarter" idx="12"/>
          </p:nvPr>
        </p:nvSpPr>
        <p:spPr/>
        <p:txBody>
          <a:bodyPr/>
          <a:lstStyle/>
          <a:p>
            <a:fld id="{958E55C3-8DD8-4B96-948B-2BDCA67DDE5D}" type="slidenum">
              <a:rPr lang="en-US" smtClean="0"/>
              <a:pPr/>
              <a:t>7</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2953</TotalTime>
  <Words>112</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THÔNG TIN THUỐC  NĂM 2019</vt:lpstr>
      <vt:lpstr>HƯỚNG DẪN SỬ DỤNG  BÚT TIÊM WOSULIN 30/70</vt:lpstr>
      <vt:lpstr>PowerPoint Presentation</vt:lpstr>
      <vt:lpstr>PowerPoint Presentation</vt:lpstr>
      <vt:lpstr>PowerPoint Presentation</vt:lpstr>
      <vt:lpstr>PowerPoint Presentation</vt:lpstr>
      <vt:lpstr>Thận trọng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THÔNG TIN THUỐC  NĂM 2019</dc:title>
  <dc:creator>DuocNgoai3-PC</dc:creator>
  <cp:lastModifiedBy>Duoc-CT</cp:lastModifiedBy>
  <cp:revision>212</cp:revision>
  <cp:lastPrinted>2019-09-19T01:35:30Z</cp:lastPrinted>
  <dcterms:created xsi:type="dcterms:W3CDTF">2019-09-09T02:18:39Z</dcterms:created>
  <dcterms:modified xsi:type="dcterms:W3CDTF">2019-12-04T07:38:40Z</dcterms:modified>
</cp:coreProperties>
</file>