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handoutMasterIdLst>
    <p:handoutMasterId r:id="rId61"/>
  </p:handoutMasterIdLst>
  <p:sldIdLst>
    <p:sldId id="256" r:id="rId2"/>
    <p:sldId id="257" r:id="rId3"/>
    <p:sldId id="331" r:id="rId4"/>
    <p:sldId id="410" r:id="rId5"/>
    <p:sldId id="408" r:id="rId6"/>
    <p:sldId id="334" r:id="rId7"/>
    <p:sldId id="332" r:id="rId8"/>
    <p:sldId id="406" r:id="rId9"/>
    <p:sldId id="335" r:id="rId10"/>
    <p:sldId id="418" r:id="rId11"/>
    <p:sldId id="407" r:id="rId12"/>
    <p:sldId id="339" r:id="rId13"/>
    <p:sldId id="275" r:id="rId14"/>
    <p:sldId id="414" r:id="rId15"/>
    <p:sldId id="323" r:id="rId16"/>
    <p:sldId id="300" r:id="rId17"/>
    <p:sldId id="276" r:id="rId18"/>
    <p:sldId id="277" r:id="rId19"/>
    <p:sldId id="278" r:id="rId20"/>
    <p:sldId id="282" r:id="rId21"/>
    <p:sldId id="292" r:id="rId22"/>
    <p:sldId id="279" r:id="rId23"/>
    <p:sldId id="357" r:id="rId24"/>
    <p:sldId id="340" r:id="rId25"/>
    <p:sldId id="349" r:id="rId26"/>
    <p:sldId id="346" r:id="rId27"/>
    <p:sldId id="344" r:id="rId28"/>
    <p:sldId id="343" r:id="rId29"/>
    <p:sldId id="342" r:id="rId30"/>
    <p:sldId id="341" r:id="rId31"/>
    <p:sldId id="369" r:id="rId32"/>
    <p:sldId id="409" r:id="rId33"/>
    <p:sldId id="365" r:id="rId34"/>
    <p:sldId id="364" r:id="rId35"/>
    <p:sldId id="363" r:id="rId36"/>
    <p:sldId id="411" r:id="rId37"/>
    <p:sldId id="417" r:id="rId38"/>
    <p:sldId id="412" r:id="rId39"/>
    <p:sldId id="413" r:id="rId40"/>
    <p:sldId id="415" r:id="rId41"/>
    <p:sldId id="416"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28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4660"/>
  </p:normalViewPr>
  <p:slideViewPr>
    <p:cSldViewPr>
      <p:cViewPr>
        <p:scale>
          <a:sx n="76" d="100"/>
          <a:sy n="76" d="100"/>
        </p:scale>
        <p:origin x="-118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30B61D-5310-4905-8CCA-837EE393A1F9}" type="datetimeFigureOut">
              <a:rPr lang="en-US" smtClean="0"/>
              <a:pPr/>
              <a:t>08/10/2019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732037-6F47-485E-8614-94D842AE5163}" type="slidenum">
              <a:rPr lang="en-US" smtClean="0"/>
              <a:pPr/>
              <a:t>‹#›</a:t>
            </a:fld>
            <a:endParaRPr lang="en-US"/>
          </a:p>
        </p:txBody>
      </p:sp>
    </p:spTree>
    <p:extLst>
      <p:ext uri="{BB962C8B-B14F-4D97-AF65-F5344CB8AC3E}">
        <p14:creationId xmlns:p14="http://schemas.microsoft.com/office/powerpoint/2010/main" val="2127520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35FA6-20D5-4859-8D33-269CF3BCC0CA}" type="datetimeFigureOut">
              <a:rPr lang="en-US" smtClean="0"/>
              <a:pPr/>
              <a:t>08/10/2019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0A22B2-AC37-4311-B4C2-46AC70DDD909}" type="slidenum">
              <a:rPr lang="en-US" smtClean="0"/>
              <a:pPr/>
              <a:t>‹#›</a:t>
            </a:fld>
            <a:endParaRPr lang="en-US"/>
          </a:p>
        </p:txBody>
      </p:sp>
    </p:spTree>
    <p:extLst>
      <p:ext uri="{BB962C8B-B14F-4D97-AF65-F5344CB8AC3E}">
        <p14:creationId xmlns:p14="http://schemas.microsoft.com/office/powerpoint/2010/main" val="5521440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0A22B2-AC37-4311-B4C2-46AC70DDD90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22B2-AC37-4311-B4C2-46AC70DDD909}" type="slidenum">
              <a:rPr lang="en-US" smtClean="0"/>
              <a:pPr/>
              <a:t>19</a:t>
            </a:fld>
            <a:endParaRPr lang="en-US"/>
          </a:p>
        </p:txBody>
      </p:sp>
    </p:spTree>
    <p:extLst>
      <p:ext uri="{BB962C8B-B14F-4D97-AF65-F5344CB8AC3E}">
        <p14:creationId xmlns:p14="http://schemas.microsoft.com/office/powerpoint/2010/main" val="279005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22B2-AC37-4311-B4C2-46AC70DDD909}" type="slidenum">
              <a:rPr lang="en-US" smtClean="0"/>
              <a:pPr/>
              <a:t>49</a:t>
            </a:fld>
            <a:endParaRPr lang="en-US"/>
          </a:p>
        </p:txBody>
      </p:sp>
    </p:spTree>
    <p:extLst>
      <p:ext uri="{BB962C8B-B14F-4D97-AF65-F5344CB8AC3E}">
        <p14:creationId xmlns:p14="http://schemas.microsoft.com/office/powerpoint/2010/main" val="3496332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379D6B2-EEF4-4925-A3B8-694B2F5E2236}" type="datetime1">
              <a:rPr lang="en-US" smtClean="0"/>
              <a:pPr/>
              <a:t>08/10/2019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1</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B88D092-A969-46FF-8796-618500B81C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A255CE-1B36-4534-9BC3-9424299F2CF4}" type="datetime1">
              <a:rPr lang="en-US" smtClean="0"/>
              <a:pPr/>
              <a:t>08/10/2019</a:t>
            </a:fld>
            <a:endParaRPr lang="en-US"/>
          </a:p>
        </p:txBody>
      </p:sp>
      <p:sp>
        <p:nvSpPr>
          <p:cNvPr id="5" name="Footer Placeholder 4"/>
          <p:cNvSpPr>
            <a:spLocks noGrp="1"/>
          </p:cNvSpPr>
          <p:nvPr>
            <p:ph type="ftr" sz="quarter" idx="11"/>
          </p:nvPr>
        </p:nvSpPr>
        <p:spPr/>
        <p:txBody>
          <a:bodyPr/>
          <a:lstStyle>
            <a:extLst/>
          </a:lstStyle>
          <a:p>
            <a:r>
              <a:rPr lang="en-US" smtClean="0"/>
              <a:t>1</a:t>
            </a:r>
            <a:endParaRPr lang="en-US"/>
          </a:p>
        </p:txBody>
      </p:sp>
      <p:sp>
        <p:nvSpPr>
          <p:cNvPr id="6" name="Slide Number Placeholder 5"/>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ADB3AD9-9B69-4BF3-8BA6-5CADC7B3C9CA}" type="datetime1">
              <a:rPr lang="en-US" smtClean="0"/>
              <a:pPr/>
              <a:t>08/10/2019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1</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B88D092-A969-46FF-8796-618500B81C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B34E10-271A-4588-A895-7E377D60B2AC}" type="datetime1">
              <a:rPr lang="en-US" smtClean="0"/>
              <a:pPr/>
              <a:t>08/10/2019</a:t>
            </a:fld>
            <a:endParaRPr lang="en-US"/>
          </a:p>
        </p:txBody>
      </p:sp>
      <p:sp>
        <p:nvSpPr>
          <p:cNvPr id="5" name="Footer Placeholder 4"/>
          <p:cNvSpPr>
            <a:spLocks noGrp="1"/>
          </p:cNvSpPr>
          <p:nvPr>
            <p:ph type="ftr" sz="quarter" idx="11"/>
          </p:nvPr>
        </p:nvSpPr>
        <p:spPr/>
        <p:txBody>
          <a:bodyPr/>
          <a:lstStyle>
            <a:extLst/>
          </a:lstStyle>
          <a:p>
            <a:r>
              <a:rPr lang="en-US" smtClean="0"/>
              <a:t>1</a:t>
            </a:r>
            <a:endParaRPr lang="en-US"/>
          </a:p>
        </p:txBody>
      </p:sp>
      <p:sp>
        <p:nvSpPr>
          <p:cNvPr id="6" name="Slide Number Placeholder 5"/>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E92A0AE-134B-4644-BBD2-F7F13D7493E9}" type="datetime1">
              <a:rPr lang="en-US" smtClean="0"/>
              <a:pPr/>
              <a:t>08/10/2019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1</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B88D092-A969-46FF-8796-618500B81C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D320333-7E1F-4459-AAB5-AB74BDCC7AE6}" type="datetime1">
              <a:rPr lang="en-US" smtClean="0"/>
              <a:pPr/>
              <a:t>08/10/2019</a:t>
            </a:fld>
            <a:endParaRPr lang="en-US"/>
          </a:p>
        </p:txBody>
      </p:sp>
      <p:sp>
        <p:nvSpPr>
          <p:cNvPr id="6" name="Footer Placeholder 5"/>
          <p:cNvSpPr>
            <a:spLocks noGrp="1"/>
          </p:cNvSpPr>
          <p:nvPr>
            <p:ph type="ftr" sz="quarter" idx="11"/>
          </p:nvPr>
        </p:nvSpPr>
        <p:spPr/>
        <p:txBody>
          <a:bodyPr/>
          <a:lstStyle>
            <a:extLst/>
          </a:lstStyle>
          <a:p>
            <a:r>
              <a:rPr lang="en-US" smtClean="0"/>
              <a:t>1</a:t>
            </a:r>
            <a:endParaRPr lang="en-US"/>
          </a:p>
        </p:txBody>
      </p:sp>
      <p:sp>
        <p:nvSpPr>
          <p:cNvPr id="7" name="Slide Number Placeholder 6"/>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62949A1-9659-4C9B-BF97-73BEFB7F4282}" type="datetime1">
              <a:rPr lang="en-US" smtClean="0"/>
              <a:pPr/>
              <a:t>08/10/2019</a:t>
            </a:fld>
            <a:endParaRPr lang="en-US"/>
          </a:p>
        </p:txBody>
      </p:sp>
      <p:sp>
        <p:nvSpPr>
          <p:cNvPr id="8" name="Footer Placeholder 7"/>
          <p:cNvSpPr>
            <a:spLocks noGrp="1"/>
          </p:cNvSpPr>
          <p:nvPr>
            <p:ph type="ftr" sz="quarter" idx="11"/>
          </p:nvPr>
        </p:nvSpPr>
        <p:spPr/>
        <p:txBody>
          <a:bodyPr/>
          <a:lstStyle>
            <a:extLst/>
          </a:lstStyle>
          <a:p>
            <a:r>
              <a:rPr lang="en-US" smtClean="0"/>
              <a:t>1</a:t>
            </a:r>
            <a:endParaRPr lang="en-US"/>
          </a:p>
        </p:txBody>
      </p:sp>
      <p:sp>
        <p:nvSpPr>
          <p:cNvPr id="9" name="Slide Number Placeholder 8"/>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2FE5D57-9E61-4436-8B9F-D782656416DF}" type="datetime1">
              <a:rPr lang="en-US" smtClean="0"/>
              <a:pPr/>
              <a:t>08/10/2019</a:t>
            </a:fld>
            <a:endParaRPr lang="en-US"/>
          </a:p>
        </p:txBody>
      </p:sp>
      <p:sp>
        <p:nvSpPr>
          <p:cNvPr id="4" name="Footer Placeholder 3"/>
          <p:cNvSpPr>
            <a:spLocks noGrp="1"/>
          </p:cNvSpPr>
          <p:nvPr>
            <p:ph type="ftr" sz="quarter" idx="11"/>
          </p:nvPr>
        </p:nvSpPr>
        <p:spPr/>
        <p:txBody>
          <a:bodyPr/>
          <a:lstStyle>
            <a:extLst/>
          </a:lstStyle>
          <a:p>
            <a:r>
              <a:rPr lang="en-US" smtClean="0"/>
              <a:t>1</a:t>
            </a:r>
            <a:endParaRPr lang="en-US"/>
          </a:p>
        </p:txBody>
      </p:sp>
      <p:sp>
        <p:nvSpPr>
          <p:cNvPr id="5" name="Slide Number Placeholder 4"/>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9E75125-CB54-4ED4-B949-4F64D2DCB69B}" type="datetime1">
              <a:rPr lang="en-US" smtClean="0"/>
              <a:pPr/>
              <a:t>08/10/2019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1</a:t>
            </a:r>
            <a:endParaRPr lang="en-US"/>
          </a:p>
        </p:txBody>
      </p:sp>
      <p:sp>
        <p:nvSpPr>
          <p:cNvPr id="4" name="Slide Number Placeholder 3"/>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B473DB-402A-4D04-84F6-FCCA8B63CDEF}" type="datetime1">
              <a:rPr lang="en-US" smtClean="0"/>
              <a:pPr/>
              <a:t>08/10/2019</a:t>
            </a:fld>
            <a:endParaRPr lang="en-US"/>
          </a:p>
        </p:txBody>
      </p:sp>
      <p:sp>
        <p:nvSpPr>
          <p:cNvPr id="6" name="Footer Placeholder 5"/>
          <p:cNvSpPr>
            <a:spLocks noGrp="1"/>
          </p:cNvSpPr>
          <p:nvPr>
            <p:ph type="ftr" sz="quarter" idx="11"/>
          </p:nvPr>
        </p:nvSpPr>
        <p:spPr/>
        <p:txBody>
          <a:bodyPr/>
          <a:lstStyle>
            <a:extLst/>
          </a:lstStyle>
          <a:p>
            <a:r>
              <a:rPr lang="en-US" smtClean="0"/>
              <a:t>1</a:t>
            </a:r>
            <a:endParaRPr lang="en-US"/>
          </a:p>
        </p:txBody>
      </p:sp>
      <p:sp>
        <p:nvSpPr>
          <p:cNvPr id="7" name="Slide Number Placeholder 6"/>
          <p:cNvSpPr>
            <a:spLocks noGrp="1"/>
          </p:cNvSpPr>
          <p:nvPr>
            <p:ph type="sldNum" sz="quarter" idx="12"/>
          </p:nvPr>
        </p:nvSpPr>
        <p:spPr/>
        <p:txBody>
          <a:bodyPr/>
          <a:lstStyle>
            <a:extLst/>
          </a:lstStyle>
          <a:p>
            <a:fld id="{7B88D092-A969-46FF-8796-618500B81C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E3CE4FA-98B6-4D02-9447-7A80EA6B487D}" type="datetime1">
              <a:rPr lang="en-US" smtClean="0"/>
              <a:pPr/>
              <a:t>08/10/2019</a:t>
            </a:fld>
            <a:endParaRPr lang="en-US"/>
          </a:p>
        </p:txBody>
      </p:sp>
      <p:sp>
        <p:nvSpPr>
          <p:cNvPr id="6" name="Footer Placeholder 5"/>
          <p:cNvSpPr>
            <a:spLocks noGrp="1"/>
          </p:cNvSpPr>
          <p:nvPr>
            <p:ph type="ftr" sz="quarter" idx="11"/>
          </p:nvPr>
        </p:nvSpPr>
        <p:spPr/>
        <p:txBody>
          <a:bodyPr/>
          <a:lstStyle>
            <a:extLst/>
          </a:lstStyle>
          <a:p>
            <a:r>
              <a:rPr lang="en-US" smtClean="0"/>
              <a:t>1</a:t>
            </a:r>
            <a:endParaRPr lang="en-US"/>
          </a:p>
        </p:txBody>
      </p:sp>
      <p:sp>
        <p:nvSpPr>
          <p:cNvPr id="7" name="Slide Number Placeholder 6"/>
          <p:cNvSpPr>
            <a:spLocks noGrp="1"/>
          </p:cNvSpPr>
          <p:nvPr>
            <p:ph type="sldNum" sz="quarter" idx="12"/>
          </p:nvPr>
        </p:nvSpPr>
        <p:spPr/>
        <p:txBody>
          <a:bodyPr/>
          <a:lstStyle>
            <a:extLst/>
          </a:lstStyle>
          <a:p>
            <a:fld id="{7B88D092-A969-46FF-8796-618500B81C9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6F64EED-F3A6-46EC-BAA5-AB382398044C}" type="datetime1">
              <a:rPr lang="en-US" smtClean="0"/>
              <a:pPr/>
              <a:t>08/10/2019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1</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B88D092-A969-46FF-8796-618500B81C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828800"/>
            <a:ext cx="7175351" cy="2438400"/>
          </a:xfrm>
        </p:spPr>
        <p:txBody>
          <a:bodyPr/>
          <a:lstStyle/>
          <a:p>
            <a:pPr marL="182880" indent="0" algn="ctr">
              <a:buNone/>
            </a:pPr>
            <a:r>
              <a:rPr lang="en-US" dirty="0" smtClean="0">
                <a:solidFill>
                  <a:srgbClr val="FFFF00"/>
                </a:solidFill>
                <a:latin typeface="Times New Roman" pitchFamily="18" charset="0"/>
                <a:cs typeface="Times New Roman" pitchFamily="18" charset="0"/>
              </a:rPr>
              <a:t>THÔNG TIN THUỐC</a:t>
            </a:r>
            <a:br>
              <a:rPr lang="en-US" dirty="0" smtClean="0">
                <a:solidFill>
                  <a:srgbClr val="FFFF00"/>
                </a:solidFill>
                <a:latin typeface="Times New Roman" pitchFamily="18" charset="0"/>
                <a:cs typeface="Times New Roman" pitchFamily="18" charset="0"/>
              </a:rPr>
            </a:br>
            <a:r>
              <a:rPr lang="en-US" dirty="0" err="1" smtClean="0">
                <a:solidFill>
                  <a:srgbClr val="FFFF00"/>
                </a:solidFill>
                <a:latin typeface="Times New Roman" pitchFamily="18" charset="0"/>
                <a:cs typeface="Times New Roman" pitchFamily="18" charset="0"/>
              </a:rPr>
              <a:t>năm</a:t>
            </a:r>
            <a:r>
              <a:rPr lang="en-US" dirty="0" smtClean="0">
                <a:solidFill>
                  <a:srgbClr val="FFFF00"/>
                </a:solidFill>
                <a:latin typeface="Times New Roman" pitchFamily="18" charset="0"/>
                <a:cs typeface="Times New Roman" pitchFamily="18" charset="0"/>
              </a:rPr>
              <a:t> 2019</a:t>
            </a:r>
            <a:endParaRPr lang="en-US" dirty="0">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a:xfrm>
            <a:off x="2819400" y="5715000"/>
            <a:ext cx="5789410" cy="729719"/>
          </a:xfrm>
        </p:spPr>
        <p:txBody>
          <a:bodyPr/>
          <a:lstStyle/>
          <a:p>
            <a:r>
              <a:rPr lang="en-US" b="1" dirty="0" smtClean="0">
                <a:latin typeface="Times New Roman" pitchFamily="18" charset="0"/>
                <a:cs typeface="Times New Roman" pitchFamily="18" charset="0"/>
              </a:rPr>
              <a:t>TỔ THÔNG TIN THUỐC- TTYT ĐÔNG HẢI</a:t>
            </a:r>
            <a:endParaRPr lang="en-US" b="1" dirty="0">
              <a:latin typeface="Times New Roman" pitchFamily="18" charset="0"/>
              <a:cs typeface="Times New Roman" pitchFamily="18" charset="0"/>
            </a:endParaRPr>
          </a:p>
        </p:txBody>
      </p:sp>
      <p:grpSp>
        <p:nvGrpSpPr>
          <p:cNvPr id="4" name="Group 5"/>
          <p:cNvGrpSpPr>
            <a:grpSpLocks noChangeAspect="1"/>
          </p:cNvGrpSpPr>
          <p:nvPr/>
        </p:nvGrpSpPr>
        <p:grpSpPr bwMode="auto">
          <a:xfrm>
            <a:off x="1601788" y="1152526"/>
            <a:ext cx="257175" cy="658813"/>
            <a:chOff x="1009" y="726"/>
            <a:chExt cx="162" cy="415"/>
          </a:xfrm>
        </p:grpSpPr>
        <p:sp>
          <p:nvSpPr>
            <p:cNvPr id="6" name="Rectangle 6"/>
            <p:cNvSpPr>
              <a:spLocks noChangeArrowheads="1"/>
            </p:cNvSpPr>
            <p:nvPr/>
          </p:nvSpPr>
          <p:spPr bwMode="auto">
            <a:xfrm>
              <a:off x="1009" y="726"/>
              <a:ext cx="6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9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1171" y="7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 name="Slide Number Placeholder 6"/>
          <p:cNvSpPr>
            <a:spLocks noGrp="1"/>
          </p:cNvSpPr>
          <p:nvPr>
            <p:ph type="sldNum" sz="quarter" idx="12"/>
          </p:nvPr>
        </p:nvSpPr>
        <p:spPr/>
        <p:txBody>
          <a:bodyPr/>
          <a:lstStyle/>
          <a:p>
            <a:fld id="{7B88D092-A969-46FF-8796-618500B81C94}" type="slidenum">
              <a:rPr lang="en-US" smtClean="0"/>
              <a:pPr/>
              <a:t>1</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4699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pPr algn="ctr"/>
            <a:r>
              <a:rPr lang="en-US" sz="2400" dirty="0">
                <a:ln w="500">
                  <a:solidFill>
                    <a:srgbClr val="B13F9A">
                      <a:shade val="20000"/>
                      <a:satMod val="120000"/>
                    </a:srgbClr>
                  </a:solidFill>
                </a:ln>
                <a:solidFill>
                  <a:srgbClr val="002060"/>
                </a:solidFill>
                <a:latin typeface="Times New Roman" pitchFamily="18" charset="0"/>
                <a:cs typeface="Times New Roman" pitchFamily="18" charset="0"/>
              </a:rPr>
              <a:t>1. </a:t>
            </a:r>
            <a:r>
              <a:rPr lang="en-US" sz="24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sz="2400" dirty="0"/>
          </a:p>
        </p:txBody>
      </p:sp>
      <p:sp>
        <p:nvSpPr>
          <p:cNvPr id="3" name="Content Placeholder 2"/>
          <p:cNvSpPr>
            <a:spLocks noGrp="1"/>
          </p:cNvSpPr>
          <p:nvPr>
            <p:ph idx="1"/>
          </p:nvPr>
        </p:nvSpPr>
        <p:spPr>
          <a:xfrm>
            <a:off x="457200" y="1219200"/>
            <a:ext cx="7239000" cy="5236536"/>
          </a:xfrm>
        </p:spPr>
        <p:txBody>
          <a:bodyPr>
            <a:normAutofit/>
          </a:bodyPr>
          <a:lstStyle/>
          <a:p>
            <a:pPr lvl="0">
              <a:lnSpc>
                <a:spcPct val="115000"/>
              </a:lnSpc>
              <a:spcAft>
                <a:spcPts val="1000"/>
              </a:spcAft>
              <a:buClr>
                <a:srgbClr val="B13F9A"/>
              </a:buClr>
            </a:pPr>
            <a:r>
              <a:rPr lang="en-US" sz="2400" b="1" dirty="0" err="1">
                <a:solidFill>
                  <a:prstClr val="black"/>
                </a:solidFill>
                <a:latin typeface="Times New Roman" panose="02020603050405020304" pitchFamily="18" charset="0"/>
                <a:ea typeface="Times New Roman"/>
                <a:cs typeface="Times New Roman" panose="02020603050405020304" pitchFamily="18" charset="0"/>
              </a:rPr>
              <a:t>Trẻ</a:t>
            </a:r>
            <a:r>
              <a:rPr lang="en-US" sz="2400" b="1" dirty="0">
                <a:solidFill>
                  <a:prstClr val="black"/>
                </a:solidFill>
                <a:latin typeface="Times New Roman" panose="02020603050405020304" pitchFamily="18" charset="0"/>
                <a:ea typeface="Times New Roman"/>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a:cs typeface="Times New Roman" panose="02020603050405020304" pitchFamily="18" charset="0"/>
              </a:rPr>
              <a:t>em</a:t>
            </a:r>
            <a:r>
              <a:rPr lang="en-US" sz="2400" b="1" dirty="0">
                <a:solidFill>
                  <a:prstClr val="black"/>
                </a:solidFill>
                <a:latin typeface="Times New Roman" panose="02020603050405020304" pitchFamily="18" charset="0"/>
                <a:ea typeface="Times New Roman"/>
                <a:cs typeface="Times New Roman" panose="02020603050405020304" pitchFamily="18" charset="0"/>
              </a:rPr>
              <a:t>:</a:t>
            </a:r>
            <a:endParaRPr lang="en-US" sz="2400" dirty="0">
              <a:solidFill>
                <a:prstClr val="black"/>
              </a:solidFill>
              <a:latin typeface="Times New Roman" panose="02020603050405020304" pitchFamily="18" charset="0"/>
              <a:ea typeface="Times New Roman"/>
              <a:cs typeface="Times New Roman" panose="02020603050405020304" pitchFamily="18" charset="0"/>
            </a:endParaRPr>
          </a:p>
          <a:p>
            <a:pPr lvl="0">
              <a:lnSpc>
                <a:spcPct val="115000"/>
              </a:lnSpc>
              <a:spcAft>
                <a:spcPts val="1000"/>
              </a:spcAft>
              <a:buClr>
                <a:srgbClr val="B13F9A"/>
              </a:buClr>
            </a:pPr>
            <a:r>
              <a:rPr lang="en-US" sz="2400" dirty="0" err="1">
                <a:solidFill>
                  <a:prstClr val="black"/>
                </a:solidFill>
                <a:latin typeface="Times New Roman" panose="02020603050405020304" pitchFamily="18" charset="0"/>
                <a:ea typeface="Times New Roman"/>
                <a:cs typeface="Times New Roman" panose="02020603050405020304" pitchFamily="18" charset="0"/>
              </a:rPr>
              <a:t>Trẻ</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em</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từ</a:t>
            </a:r>
            <a:r>
              <a:rPr lang="en-US" sz="2400" dirty="0">
                <a:solidFill>
                  <a:prstClr val="black"/>
                </a:solidFill>
                <a:latin typeface="Times New Roman" panose="02020603050405020304" pitchFamily="18" charset="0"/>
                <a:ea typeface="Times New Roman"/>
                <a:cs typeface="Times New Roman" panose="02020603050405020304" pitchFamily="18" charset="0"/>
              </a:rPr>
              <a:t> 6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đến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dưới</a:t>
            </a:r>
            <a:r>
              <a:rPr lang="en-US" sz="2400" dirty="0">
                <a:solidFill>
                  <a:prstClr val="black"/>
                </a:solidFill>
                <a:latin typeface="Times New Roman" panose="02020603050405020304" pitchFamily="18" charset="0"/>
                <a:ea typeface="Times New Roman"/>
                <a:cs typeface="Times New Roman" panose="02020603050405020304" pitchFamily="18" charset="0"/>
              </a:rPr>
              <a:t> 18 </a:t>
            </a:r>
            <a:r>
              <a:rPr lang="en-US" sz="2400" dirty="0" err="1">
                <a:solidFill>
                  <a:prstClr val="black"/>
                </a:solidFill>
                <a:latin typeface="Times New Roman" panose="02020603050405020304" pitchFamily="18" charset="0"/>
                <a:ea typeface="Times New Roman"/>
                <a:cs typeface="Times New Roman" panose="02020603050405020304" pitchFamily="18" charset="0"/>
              </a:rPr>
              <a:t>tuổi</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liều</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khởi</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đầu</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khuyến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cáo</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là</a:t>
            </a:r>
            <a:r>
              <a:rPr lang="en-US" sz="2400" dirty="0">
                <a:solidFill>
                  <a:prstClr val="black"/>
                </a:solidFill>
                <a:latin typeface="Times New Roman" panose="02020603050405020304" pitchFamily="18" charset="0"/>
                <a:ea typeface="Times New Roman"/>
                <a:cs typeface="Times New Roman" panose="02020603050405020304" pitchFamily="18" charset="0"/>
              </a:rPr>
              <a:t> 4mg/</a:t>
            </a:r>
            <a:r>
              <a:rPr lang="en-US" sz="2400" dirty="0" err="1">
                <a:solidFill>
                  <a:prstClr val="black"/>
                </a:solidFill>
                <a:latin typeface="Times New Roman" panose="02020603050405020304" pitchFamily="18" charset="0"/>
                <a:ea typeface="Times New Roman"/>
                <a:cs typeface="Times New Roman" panose="02020603050405020304" pitchFamily="18" charset="0"/>
              </a:rPr>
              <a:t>ngày</a:t>
            </a:r>
            <a:r>
              <a:rPr lang="en-US" sz="2400" dirty="0">
                <a:solidFill>
                  <a:prstClr val="black"/>
                </a:solidFill>
                <a:latin typeface="Times New Roman" panose="02020603050405020304" pitchFamily="18" charset="0"/>
                <a:ea typeface="Times New Roman"/>
                <a:cs typeface="Times New Roman" panose="02020603050405020304" pitchFamily="18" charset="0"/>
              </a:rPr>
              <a:t>.</a:t>
            </a:r>
          </a:p>
          <a:p>
            <a:pPr lvl="0">
              <a:lnSpc>
                <a:spcPct val="115000"/>
              </a:lnSpc>
              <a:spcAft>
                <a:spcPts val="1000"/>
              </a:spcAft>
              <a:buClr>
                <a:srgbClr val="B13F9A"/>
              </a:buClr>
            </a:pPr>
            <a:r>
              <a:rPr lang="en-US" sz="2400" dirty="0" err="1">
                <a:solidFill>
                  <a:prstClr val="black"/>
                </a:solidFill>
                <a:latin typeface="Times New Roman" panose="02020603050405020304" pitchFamily="18" charset="0"/>
                <a:ea typeface="Times New Roman"/>
                <a:cs typeface="Times New Roman" panose="02020603050405020304" pitchFamily="18" charset="0"/>
              </a:rPr>
              <a:t>Cân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nặng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dưới</a:t>
            </a:r>
            <a:r>
              <a:rPr lang="en-US" sz="2400" dirty="0">
                <a:solidFill>
                  <a:prstClr val="black"/>
                </a:solidFill>
                <a:latin typeface="Times New Roman" panose="02020603050405020304" pitchFamily="18" charset="0"/>
                <a:ea typeface="Times New Roman"/>
                <a:cs typeface="Times New Roman" panose="02020603050405020304" pitchFamily="18" charset="0"/>
              </a:rPr>
              <a:t> 50kg. ở </a:t>
            </a:r>
            <a:r>
              <a:rPr lang="en-US" sz="2400" dirty="0" err="1">
                <a:solidFill>
                  <a:prstClr val="black"/>
                </a:solidFill>
                <a:latin typeface="Times New Roman" panose="02020603050405020304" pitchFamily="18" charset="0"/>
                <a:ea typeface="Times New Roman"/>
                <a:cs typeface="Times New Roman" panose="02020603050405020304" pitchFamily="18" charset="0"/>
              </a:rPr>
              <a:t>bệnh</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nhân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không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kiểm</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soát</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được</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huyết</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áp</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đầy</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đủ</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có</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thể</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tăng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lên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liều</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tối</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đa</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là</a:t>
            </a:r>
            <a:r>
              <a:rPr lang="en-US" sz="2400" dirty="0">
                <a:solidFill>
                  <a:prstClr val="black"/>
                </a:solidFill>
                <a:latin typeface="Times New Roman" panose="02020603050405020304" pitchFamily="18" charset="0"/>
                <a:ea typeface="Times New Roman"/>
                <a:cs typeface="Times New Roman" panose="02020603050405020304" pitchFamily="18" charset="0"/>
              </a:rPr>
              <a:t> 8mg/</a:t>
            </a:r>
            <a:r>
              <a:rPr lang="en-US" sz="2400" dirty="0" err="1">
                <a:solidFill>
                  <a:prstClr val="black"/>
                </a:solidFill>
                <a:latin typeface="Times New Roman" panose="02020603050405020304" pitchFamily="18" charset="0"/>
                <a:ea typeface="Times New Roman"/>
                <a:cs typeface="Times New Roman" panose="02020603050405020304" pitchFamily="18" charset="0"/>
              </a:rPr>
              <a:t>ngày</a:t>
            </a:r>
            <a:r>
              <a:rPr lang="en-US" sz="2400" dirty="0">
                <a:solidFill>
                  <a:prstClr val="black"/>
                </a:solidFill>
                <a:latin typeface="Times New Roman" panose="02020603050405020304" pitchFamily="18" charset="0"/>
                <a:ea typeface="Times New Roman"/>
                <a:cs typeface="Times New Roman" panose="02020603050405020304" pitchFamily="18" charset="0"/>
              </a:rPr>
              <a:t>.</a:t>
            </a:r>
          </a:p>
          <a:p>
            <a:pPr lvl="0">
              <a:lnSpc>
                <a:spcPct val="115000"/>
              </a:lnSpc>
              <a:spcAft>
                <a:spcPts val="1000"/>
              </a:spcAft>
              <a:buClr>
                <a:srgbClr val="B13F9A"/>
              </a:buClr>
            </a:pPr>
            <a:r>
              <a:rPr lang="en-US" sz="2400" dirty="0" err="1">
                <a:solidFill>
                  <a:prstClr val="black"/>
                </a:solidFill>
                <a:latin typeface="Times New Roman" panose="02020603050405020304" pitchFamily="18" charset="0"/>
                <a:ea typeface="Times New Roman"/>
                <a:cs typeface="Times New Roman" panose="02020603050405020304" pitchFamily="18" charset="0"/>
              </a:rPr>
              <a:t>Cân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nặng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trên</a:t>
            </a:r>
            <a:r>
              <a:rPr lang="en-US" sz="2400" dirty="0">
                <a:solidFill>
                  <a:prstClr val="black"/>
                </a:solidFill>
                <a:latin typeface="Times New Roman" panose="02020603050405020304" pitchFamily="18" charset="0"/>
                <a:ea typeface="Times New Roman"/>
                <a:cs typeface="Times New Roman" panose="02020603050405020304" pitchFamily="18" charset="0"/>
              </a:rPr>
              <a:t> 50kg: ở </a:t>
            </a:r>
            <a:r>
              <a:rPr lang="en-US" sz="2400" dirty="0" err="1">
                <a:solidFill>
                  <a:prstClr val="black"/>
                </a:solidFill>
                <a:latin typeface="Times New Roman" panose="02020603050405020304" pitchFamily="18" charset="0"/>
                <a:ea typeface="Times New Roman"/>
                <a:cs typeface="Times New Roman" panose="02020603050405020304" pitchFamily="18" charset="0"/>
              </a:rPr>
              <a:t>bệnh</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nhân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không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kiểm</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soát</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được</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huyết</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áp</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đầy</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đủ</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có</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thể</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tăng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lên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liều</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tối</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đa</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là</a:t>
            </a:r>
            <a:r>
              <a:rPr lang="en-US" sz="2400" dirty="0">
                <a:solidFill>
                  <a:prstClr val="black"/>
                </a:solidFill>
                <a:latin typeface="Times New Roman" panose="02020603050405020304" pitchFamily="18" charset="0"/>
                <a:ea typeface="Times New Roman"/>
                <a:cs typeface="Times New Roman" panose="02020603050405020304" pitchFamily="18" charset="0"/>
              </a:rPr>
              <a:t> 16mg/</a:t>
            </a:r>
            <a:r>
              <a:rPr lang="en-US" sz="2400" dirty="0" err="1">
                <a:solidFill>
                  <a:prstClr val="black"/>
                </a:solidFill>
                <a:latin typeface="Times New Roman" panose="02020603050405020304" pitchFamily="18" charset="0"/>
                <a:ea typeface="Times New Roman"/>
                <a:cs typeface="Times New Roman" panose="02020603050405020304" pitchFamily="18" charset="0"/>
              </a:rPr>
              <a:t>ngày</a:t>
            </a:r>
            <a:r>
              <a:rPr lang="en-US" sz="2400" dirty="0">
                <a:solidFill>
                  <a:prstClr val="black"/>
                </a:solidFill>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10</a:t>
            </a:fld>
            <a:endParaRPr lang="en-US"/>
          </a:p>
        </p:txBody>
      </p:sp>
    </p:spTree>
    <p:extLst>
      <p:ext uri="{BB962C8B-B14F-4D97-AF65-F5344CB8AC3E}">
        <p14:creationId xmlns:p14="http://schemas.microsoft.com/office/powerpoint/2010/main" val="110252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sz="2400" dirty="0">
                <a:ln w="500">
                  <a:solidFill>
                    <a:srgbClr val="B13F9A">
                      <a:shade val="20000"/>
                      <a:satMod val="120000"/>
                    </a:srgbClr>
                  </a:solidFill>
                </a:ln>
                <a:solidFill>
                  <a:srgbClr val="002060"/>
                </a:solidFill>
                <a:latin typeface="Times New Roman" pitchFamily="18" charset="0"/>
                <a:cs typeface="Times New Roman" pitchFamily="18" charset="0"/>
              </a:rPr>
              <a:t>1. </a:t>
            </a:r>
            <a:r>
              <a:rPr lang="en-US" sz="24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dirty="0"/>
          </a:p>
        </p:txBody>
      </p:sp>
      <p:sp>
        <p:nvSpPr>
          <p:cNvPr id="3" name="Content Placeholder 2"/>
          <p:cNvSpPr>
            <a:spLocks noGrp="1"/>
          </p:cNvSpPr>
          <p:nvPr>
            <p:ph idx="1"/>
          </p:nvPr>
        </p:nvSpPr>
        <p:spPr>
          <a:xfrm>
            <a:off x="457200" y="1143000"/>
            <a:ext cx="7239000" cy="4876800"/>
          </a:xfrm>
        </p:spPr>
        <p:txBody>
          <a:bodyPr>
            <a:noAutofit/>
          </a:bodyPr>
          <a:lstStyle/>
          <a:p>
            <a:pPr lvl="0">
              <a:lnSpc>
                <a:spcPct val="115000"/>
              </a:lnSpc>
              <a:spcAft>
                <a:spcPts val="1000"/>
              </a:spcAft>
              <a:buClr>
                <a:srgbClr val="B13F9A"/>
              </a:buClr>
            </a:pPr>
            <a:endParaRPr lang="en-US" sz="1800" dirty="0">
              <a:solidFill>
                <a:prstClr val="black"/>
              </a:solidFill>
              <a:latin typeface="Calibri"/>
              <a:ea typeface="Times New Roman"/>
              <a:cs typeface="Times New Roman"/>
            </a:endParaRPr>
          </a:p>
          <a:p>
            <a:pPr lvl="0">
              <a:lnSpc>
                <a:spcPct val="115000"/>
              </a:lnSpc>
              <a:spcAft>
                <a:spcPts val="1000"/>
              </a:spcAft>
              <a:buClr>
                <a:srgbClr val="B13F9A"/>
              </a:buClr>
            </a:pPr>
            <a:r>
              <a:rPr lang="en-US" sz="2400" b="1" dirty="0" err="1" smtClean="0">
                <a:solidFill>
                  <a:prstClr val="black"/>
                </a:solidFill>
                <a:latin typeface="Times New Roman"/>
                <a:ea typeface="Times New Roman"/>
                <a:cs typeface="Times New Roman"/>
              </a:rPr>
              <a:t>Suy</a:t>
            </a:r>
            <a:r>
              <a:rPr lang="en-US" sz="2400" b="1" dirty="0" smtClean="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tim</a:t>
            </a:r>
            <a:r>
              <a:rPr lang="en-US" sz="2400" b="1" dirty="0">
                <a:solidFill>
                  <a:prstClr val="black"/>
                </a:solidFill>
                <a:latin typeface="Times New Roman"/>
                <a:ea typeface="Times New Roman"/>
                <a:cs typeface="Times New Roman"/>
              </a:rPr>
              <a:t>:</a:t>
            </a:r>
            <a:endParaRPr lang="en-US" sz="2400" dirty="0">
              <a:solidFill>
                <a:prstClr val="black"/>
              </a:solidFill>
              <a:latin typeface="Calibri"/>
              <a:ea typeface="Times New Roman"/>
              <a:cs typeface="Times New Roman"/>
            </a:endParaRPr>
          </a:p>
          <a:p>
            <a:pPr lvl="0">
              <a:lnSpc>
                <a:spcPct val="115000"/>
              </a:lnSpc>
              <a:spcAft>
                <a:spcPts val="1000"/>
              </a:spcAft>
              <a:buClr>
                <a:srgbClr val="B13F9A"/>
              </a:buClr>
            </a:pPr>
            <a:r>
              <a:rPr lang="en-US" sz="2400" dirty="0" err="1" smtClean="0">
                <a:solidFill>
                  <a:prstClr val="black"/>
                </a:solidFill>
                <a:latin typeface="Times New Roman"/>
                <a:ea typeface="Times New Roman"/>
                <a:cs typeface="Times New Roman"/>
              </a:rPr>
              <a:t>Liều</a:t>
            </a:r>
            <a:r>
              <a:rPr lang="en-US" sz="2400" dirty="0" smtClean="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khởi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đầu</a:t>
            </a:r>
            <a:r>
              <a:rPr lang="en-US" sz="2400" dirty="0">
                <a:solidFill>
                  <a:prstClr val="black"/>
                </a:solidFill>
                <a:latin typeface="Times New Roman"/>
                <a:ea typeface="Times New Roman"/>
                <a:cs typeface="Times New Roman"/>
              </a:rPr>
              <a:t> 4mg/</a:t>
            </a:r>
            <a:r>
              <a:rPr lang="en-US" sz="2400" dirty="0" err="1">
                <a:solidFill>
                  <a:prstClr val="black"/>
                </a:solidFill>
                <a:latin typeface="Times New Roman"/>
                <a:ea typeface="Times New Roman"/>
                <a:cs typeface="Times New Roman"/>
              </a:rPr>
              <a:t>lần.tăng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gấp</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đạt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mục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tiêu</a:t>
            </a:r>
            <a:r>
              <a:rPr lang="en-US" sz="2400" dirty="0">
                <a:solidFill>
                  <a:prstClr val="black"/>
                </a:solidFill>
                <a:latin typeface="Times New Roman"/>
                <a:ea typeface="Times New Roman"/>
                <a:cs typeface="Times New Roman"/>
              </a:rPr>
              <a:t> 32mg/</a:t>
            </a:r>
            <a:r>
              <a:rPr lang="en-US" sz="2400" dirty="0" err="1">
                <a:solidFill>
                  <a:prstClr val="black"/>
                </a:solidFill>
                <a:latin typeface="Times New Roman"/>
                <a:ea typeface="Times New Roman"/>
                <a:cs typeface="Times New Roman"/>
              </a:rPr>
              <a:t>lần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ngày</a:t>
            </a:r>
            <a:r>
              <a:rPr lang="en-US" sz="2400" dirty="0">
                <a:solidFill>
                  <a:prstClr val="black"/>
                </a:solidFill>
                <a:latin typeface="Times New Roman"/>
                <a:ea typeface="Times New Roman"/>
                <a:cs typeface="Times New Roman"/>
              </a:rPr>
              <a:t> 1 </a:t>
            </a:r>
            <a:r>
              <a:rPr lang="en-US" sz="2400" dirty="0" err="1">
                <a:solidFill>
                  <a:prstClr val="black"/>
                </a:solidFill>
                <a:latin typeface="Times New Roman"/>
                <a:ea typeface="Times New Roman"/>
                <a:cs typeface="Times New Roman"/>
              </a:rPr>
              <a:t>lần</a:t>
            </a:r>
            <a:r>
              <a:rPr lang="en-US" sz="2400" dirty="0">
                <a:solidFill>
                  <a:prstClr val="black"/>
                </a:solidFill>
                <a:latin typeface="Times New Roman"/>
                <a:ea typeface="Times New Roman"/>
                <a:cs typeface="Times New Roman"/>
              </a:rPr>
              <a:t>(</a:t>
            </a:r>
            <a:r>
              <a:rPr lang="en-US" sz="2400" dirty="0" err="1">
                <a:solidFill>
                  <a:prstClr val="black"/>
                </a:solidFill>
                <a:latin typeface="Times New Roman"/>
                <a:ea typeface="Times New Roman"/>
                <a:cs typeface="Times New Roman"/>
              </a:rPr>
              <a:t>liều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tối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hoặc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cao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nhất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bệnh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nhân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còn</a:t>
            </a:r>
            <a:r>
              <a:rPr lang="en-US" sz="2400" dirty="0">
                <a:solidFill>
                  <a:prstClr val="black"/>
                </a:solidFill>
                <a:latin typeface="Times New Roman"/>
                <a:ea typeface="Times New Roman"/>
                <a:cs typeface="Times New Roman"/>
              </a:rPr>
              <a:t> dung </a:t>
            </a:r>
            <a:r>
              <a:rPr lang="en-US" sz="2400" dirty="0" err="1">
                <a:solidFill>
                  <a:prstClr val="black"/>
                </a:solidFill>
                <a:latin typeface="Times New Roman"/>
                <a:ea typeface="Times New Roman"/>
                <a:cs typeface="Times New Roman"/>
              </a:rPr>
              <a:t>nạp</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khoảng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cách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giữa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lần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tăng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lớn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hoặc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bằng</a:t>
            </a:r>
            <a:r>
              <a:rPr lang="en-US" sz="2400" dirty="0">
                <a:solidFill>
                  <a:prstClr val="black"/>
                </a:solidFill>
                <a:latin typeface="Times New Roman"/>
                <a:ea typeface="Times New Roman"/>
                <a:cs typeface="Times New Roman"/>
              </a:rPr>
              <a:t> 2 </a:t>
            </a:r>
            <a:r>
              <a:rPr lang="en-US" sz="2400" dirty="0" err="1">
                <a:solidFill>
                  <a:prstClr val="black"/>
                </a:solidFill>
                <a:latin typeface="Times New Roman"/>
                <a:ea typeface="Times New Roman"/>
                <a:cs typeface="Times New Roman"/>
              </a:rPr>
              <a:t>tuần</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Times New Roman"/>
              <a:cs typeface="Times New Roman"/>
            </a:endParaRPr>
          </a:p>
          <a:p>
            <a:pPr lvl="0">
              <a:lnSpc>
                <a:spcPct val="115000"/>
              </a:lnSpc>
              <a:spcAft>
                <a:spcPts val="1000"/>
              </a:spcAft>
              <a:buClr>
                <a:srgbClr val="B13F9A"/>
              </a:buClr>
            </a:pPr>
            <a:r>
              <a:rPr lang="en-US" sz="2400" dirty="0" smtClean="0">
                <a:solidFill>
                  <a:prstClr val="black"/>
                </a:solidFill>
                <a:latin typeface="Times New Roman"/>
                <a:ea typeface="Times New Roman"/>
                <a:cs typeface="Times New Roman"/>
              </a:rPr>
              <a:t>Candesartan </a:t>
            </a:r>
            <a:r>
              <a:rPr lang="en-US" sz="2400" dirty="0" err="1">
                <a:solidFill>
                  <a:prstClr val="black"/>
                </a:solidFill>
                <a:latin typeface="Times New Roman"/>
                <a:ea typeface="Times New Roman"/>
                <a:cs typeface="Times New Roman"/>
              </a:rPr>
              <a:t>cilecetil</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thể</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dụng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cùng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với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thuốc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trị</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suy</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tim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bao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gồm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chất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ức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chế</a:t>
            </a:r>
            <a:r>
              <a:rPr lang="en-US" sz="2400" dirty="0">
                <a:solidFill>
                  <a:prstClr val="black"/>
                </a:solidFill>
                <a:latin typeface="Times New Roman"/>
                <a:ea typeface="Times New Roman"/>
                <a:cs typeface="Times New Roman"/>
              </a:rPr>
              <a:t> ACE, </a:t>
            </a:r>
            <a:r>
              <a:rPr lang="en-US" sz="2400" dirty="0" err="1">
                <a:solidFill>
                  <a:prstClr val="black"/>
                </a:solidFill>
                <a:latin typeface="Times New Roman"/>
                <a:ea typeface="Times New Roman"/>
                <a:cs typeface="Times New Roman"/>
              </a:rPr>
              <a:t>chẹn</a:t>
            </a:r>
            <a:r>
              <a:rPr lang="en-US" sz="2400" dirty="0">
                <a:solidFill>
                  <a:prstClr val="black"/>
                </a:solidFill>
                <a:latin typeface="Times New Roman"/>
                <a:ea typeface="Times New Roman"/>
                <a:cs typeface="Times New Roman"/>
              </a:rPr>
              <a:t> beta, </a:t>
            </a:r>
            <a:r>
              <a:rPr lang="en-US" sz="2400" dirty="0" err="1">
                <a:solidFill>
                  <a:prstClr val="black"/>
                </a:solidFill>
                <a:latin typeface="Times New Roman"/>
                <a:ea typeface="Times New Roman"/>
                <a:cs typeface="Times New Roman"/>
              </a:rPr>
              <a:t>thuốc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lợi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tiểu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và</a:t>
            </a:r>
            <a:r>
              <a:rPr lang="en-US" sz="2400" dirty="0">
                <a:solidFill>
                  <a:prstClr val="black"/>
                </a:solidFill>
                <a:latin typeface="Times New Roman"/>
                <a:ea typeface="Times New Roman"/>
                <a:cs typeface="Times New Roman"/>
              </a:rPr>
              <a:t> digitalis, </a:t>
            </a:r>
            <a:r>
              <a:rPr lang="en-US" sz="2400" dirty="0" err="1">
                <a:solidFill>
                  <a:prstClr val="black"/>
                </a:solidFill>
                <a:latin typeface="Times New Roman"/>
                <a:ea typeface="Times New Roman"/>
                <a:cs typeface="Times New Roman"/>
              </a:rPr>
              <a:t>hoặc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phối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hợp</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thuốc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này</a:t>
            </a:r>
            <a:endParaRPr lang="en-US" sz="2400" dirty="0">
              <a:solidFill>
                <a:prstClr val="black"/>
              </a:solidFill>
              <a:latin typeface="Calibri"/>
              <a:ea typeface="Times New Roman"/>
              <a:cs typeface="Times New Roman"/>
            </a:endParaRPr>
          </a:p>
          <a:p>
            <a:endParaRPr lang="en-US" sz="1800"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11</a:t>
            </a:fld>
            <a:endParaRPr lang="en-US"/>
          </a:p>
        </p:txBody>
      </p:sp>
    </p:spTree>
    <p:extLst>
      <p:ext uri="{BB962C8B-B14F-4D97-AF65-F5344CB8AC3E}">
        <p14:creationId xmlns:p14="http://schemas.microsoft.com/office/powerpoint/2010/main" val="268635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391400" cy="4495800"/>
          </a:xfrm>
        </p:spPr>
        <p:txBody>
          <a:bodyPr>
            <a:normAutofit/>
          </a:bodyPr>
          <a:lstStyle/>
          <a:p>
            <a:pPr>
              <a:buNone/>
            </a:pPr>
            <a:r>
              <a:rPr lang="en-US" sz="2800" b="1" dirty="0" err="1" smtClean="0">
                <a:latin typeface="Times New Roman" pitchFamily="18" charset="0"/>
                <a:cs typeface="Times New Roman" pitchFamily="18" charset="0"/>
              </a:rPr>
              <a:t>Tương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thuốc</a:t>
            </a:r>
            <a:r>
              <a:rPr lang="en-US" sz="2800" b="1"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steroid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COX-2: ở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NSAIDs </a:t>
            </a:r>
            <a:r>
              <a:rPr lang="vi-VN" sz="2800" dirty="0" smtClean="0">
                <a:latin typeface="Times New Roman" pitchFamily="18" charset="0"/>
                <a:cs typeface="Times New Roman" pitchFamily="18" charset="0"/>
              </a:rPr>
              <a:t>với candesartan có thể dẫn đến suy giảm chức năng thận kể cả suy thận cấp. Ngoài ra </a:t>
            </a:r>
            <a:r>
              <a:rPr lang="en-US" sz="2800" dirty="0" smtClean="0">
                <a:solidFill>
                  <a:prstClr val="black"/>
                </a:solidFill>
                <a:latin typeface="Times New Roman" pitchFamily="18" charset="0"/>
                <a:cs typeface="Times New Roman" pitchFamily="18" charset="0"/>
              </a:rPr>
              <a:t>NSAIDs</a:t>
            </a:r>
            <a:r>
              <a:rPr lang="vi-VN" sz="2800" dirty="0" smtClean="0">
                <a:solidFill>
                  <a:prstClr val="black"/>
                </a:solidFill>
                <a:latin typeface="Times New Roman" pitchFamily="18" charset="0"/>
                <a:cs typeface="Times New Roman" pitchFamily="18" charset="0"/>
              </a:rPr>
              <a:t> làm giảm tác dụng hạ huyết áp của candesartan</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Title 1"/>
          <p:cNvSpPr>
            <a:spLocks noGrp="1"/>
          </p:cNvSpPr>
          <p:nvPr>
            <p:ph type="title"/>
          </p:nvPr>
        </p:nvSpPr>
        <p:spPr>
          <a:xfrm>
            <a:off x="457200" y="152400"/>
            <a:ext cx="7239000" cy="533400"/>
          </a:xfrm>
        </p:spPr>
        <p:txBody>
          <a:bodyPr>
            <a:normAutofit/>
          </a:bodyPr>
          <a:lstStyle/>
          <a:p>
            <a:pPr algn="ctr"/>
            <a:r>
              <a:rPr lang="en-US" sz="2400" dirty="0">
                <a:ln w="500">
                  <a:solidFill>
                    <a:srgbClr val="B13F9A">
                      <a:shade val="20000"/>
                      <a:satMod val="120000"/>
                    </a:srgbClr>
                  </a:solidFill>
                </a:ln>
                <a:solidFill>
                  <a:srgbClr val="002060"/>
                </a:solidFill>
                <a:latin typeface="Times New Roman" pitchFamily="18" charset="0"/>
                <a:cs typeface="Times New Roman" pitchFamily="18" charset="0"/>
              </a:rPr>
              <a:t>1. </a:t>
            </a:r>
            <a:r>
              <a:rPr lang="en-US" sz="24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sz="2400" dirty="0">
              <a:solidFill>
                <a:srgbClr val="002060"/>
              </a:solidFill>
              <a:latin typeface="Times New Roman" pitchFamily="18" charset="0"/>
              <a:cs typeface="Times New Roman" pitchFamily="18" charset="0"/>
            </a:endParaRPr>
          </a:p>
        </p:txBody>
      </p:sp>
      <p:cxnSp>
        <p:nvCxnSpPr>
          <p:cNvPr id="6" name="Straight Connector 5"/>
          <p:cNvCxnSpPr/>
          <p:nvPr/>
        </p:nvCxnSpPr>
        <p:spPr>
          <a:xfrm>
            <a:off x="0" y="8382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B88D092-A969-46FF-8796-618500B81C94}"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6553200" cy="1219200"/>
          </a:xfrm>
        </p:spPr>
        <p:txBody>
          <a:bodyPr>
            <a:normAutofit/>
          </a:bodyPr>
          <a:lstStyle/>
          <a:p>
            <a:pPr marL="0" indent="0" algn="ctr">
              <a:buNone/>
            </a:pPr>
            <a:r>
              <a:rPr lang="en-US" sz="3200" dirty="0">
                <a:solidFill>
                  <a:srgbClr val="0070C0"/>
                </a:solidFill>
                <a:latin typeface="Times New Roman" pitchFamily="18" charset="0"/>
                <a:cs typeface="Times New Roman" pitchFamily="18" charset="0"/>
              </a:rPr>
              <a:t>2</a:t>
            </a:r>
            <a:r>
              <a:rPr lang="en-US" sz="3200" dirty="0" smtClean="0">
                <a:solidFill>
                  <a:srgbClr val="0070C0"/>
                </a:solidFill>
                <a:latin typeface="Times New Roman" pitchFamily="18" charset="0"/>
                <a:cs typeface="Times New Roman" pitchFamily="18" charset="0"/>
              </a:rPr>
              <a:t>. DH-METGLU XR 1000</a:t>
            </a:r>
            <a:endParaRPr lang="en-US"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2667000"/>
            <a:ext cx="7924800" cy="2895600"/>
          </a:xfrm>
        </p:spPr>
        <p:txBody>
          <a:bodyPr>
            <a:noAutofit/>
          </a:bodyPr>
          <a:lstStyle/>
          <a:p>
            <a:pPr marL="45720" lvl="0" indent="0">
              <a:buNone/>
            </a:pPr>
            <a:r>
              <a:rPr lang="en-US" sz="2800" b="1" dirty="0" err="1" smtClean="0">
                <a:latin typeface="Times New Roman" pitchFamily="18" charset="0"/>
                <a:cs typeface="Times New Roman" pitchFamily="18" charset="0"/>
              </a:rPr>
              <a:t>Dạng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thuốc</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nén</a:t>
            </a:r>
            <a:endParaRPr lang="en-US" sz="2800" b="1" dirty="0" smtClean="0">
              <a:latin typeface="Times New Roman" pitchFamily="18" charset="0"/>
              <a:cs typeface="Times New Roman" pitchFamily="18" charset="0"/>
            </a:endParaRPr>
          </a:p>
          <a:p>
            <a:pPr marL="45720" lvl="0" indent="0">
              <a:buNone/>
            </a:pP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smtClean="0">
                <a:latin typeface="Times New Roman" pitchFamily="18" charset="0"/>
                <a:cs typeface="Times New Roman" pitchFamily="18" charset="0"/>
              </a:rPr>
              <a:t>: </a:t>
            </a:r>
          </a:p>
          <a:p>
            <a:pPr marL="45720" lvl="0" indent="0">
              <a:buClr>
                <a:srgbClr val="B13F9A"/>
              </a:buClr>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Metformin </a:t>
            </a:r>
            <a:r>
              <a:rPr lang="en-US" sz="2800" dirty="0" err="1">
                <a:solidFill>
                  <a:prstClr val="black"/>
                </a:solidFill>
                <a:latin typeface="Times New Roman" pitchFamily="18" charset="0"/>
                <a:cs typeface="Times New Roman" pitchFamily="18" charset="0"/>
              </a:rPr>
              <a:t>hydroclorid</a:t>
            </a:r>
            <a:r>
              <a:rPr lang="en-US" sz="2800" dirty="0">
                <a:solidFill>
                  <a:prstClr val="black"/>
                </a:solidFill>
                <a:latin typeface="Times New Roman" pitchFamily="18" charset="0"/>
                <a:cs typeface="Times New Roman" pitchFamily="18" charset="0"/>
              </a:rPr>
              <a:t> 1000mg</a:t>
            </a:r>
          </a:p>
          <a:p>
            <a:pPr marL="45720" lvl="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Tá</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45720" lvl="0" indent="0">
              <a:buNone/>
            </a:pP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ĐTĐ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88D092-A969-46FF-8796-618500B81C94}"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1433285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3200" dirty="0">
                <a:solidFill>
                  <a:srgbClr val="0070C0"/>
                </a:solidFill>
                <a:latin typeface="Times New Roman" pitchFamily="18" charset="0"/>
                <a:cs typeface="Times New Roman" pitchFamily="18" charset="0"/>
              </a:rPr>
              <a:t>2. DH-METGLU XR 1000</a:t>
            </a:r>
            <a:endParaRPr lang="en-US" sz="3200"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14</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0324" y="2624746"/>
            <a:ext cx="5352752" cy="281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69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6969711" cy="838200"/>
          </a:xfrm>
        </p:spPr>
        <p:txBody>
          <a:bodyPr>
            <a:normAutofit fontScale="90000"/>
          </a:bodyPr>
          <a:lstStyle/>
          <a:p>
            <a:pPr algn="ctr"/>
            <a:r>
              <a:rPr lang="en-US" sz="2800" dirty="0">
                <a:solidFill>
                  <a:srgbClr val="0070C0"/>
                </a:solidFill>
                <a:latin typeface="Times New Roman" pitchFamily="18" charset="0"/>
                <a:cs typeface="Times New Roman" pitchFamily="18" charset="0"/>
              </a:rPr>
              <a:t/>
            </a:r>
            <a:br>
              <a:rPr lang="en-US" sz="2800" dirty="0">
                <a:solidFill>
                  <a:srgbClr val="0070C0"/>
                </a:solidFill>
                <a:latin typeface="Times New Roman" pitchFamily="18" charset="0"/>
                <a:cs typeface="Times New Roman" pitchFamily="18" charset="0"/>
              </a:rPr>
            </a:br>
            <a:r>
              <a:rPr lang="en-US" sz="3200" dirty="0">
                <a:ln w="500">
                  <a:solidFill>
                    <a:srgbClr val="B13F9A">
                      <a:shade val="20000"/>
                      <a:satMod val="120000"/>
                    </a:srgbClr>
                  </a:solidFill>
                </a:ln>
                <a:solidFill>
                  <a:srgbClr val="0070C0"/>
                </a:solidFill>
                <a:latin typeface="Times New Roman" pitchFamily="18" charset="0"/>
                <a:cs typeface="Times New Roman" pitchFamily="18" charset="0"/>
              </a:rPr>
              <a:t>2. DH-METGLU XR 1000</a:t>
            </a:r>
            <a:endParaRPr lang="en-US" sz="28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219200"/>
            <a:ext cx="7315200" cy="5334000"/>
          </a:xfrm>
        </p:spPr>
        <p:txBody>
          <a:bodyPr>
            <a:normAutofit/>
          </a:bodyPr>
          <a:lstStyle/>
          <a:p>
            <a:pPr marL="45720" lvl="0" indent="0">
              <a:buNone/>
            </a:pP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lý</a:t>
            </a:r>
            <a:r>
              <a:rPr lang="en-US" sz="2800" b="1" dirty="0">
                <a:latin typeface="Times New Roman" pitchFamily="18" charset="0"/>
                <a:cs typeface="Times New Roman" pitchFamily="18" charset="0"/>
              </a:rPr>
              <a:t>: </a:t>
            </a:r>
          </a:p>
          <a:p>
            <a:pPr marL="45720" lvl="0" indent="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vi-VN" sz="2400" dirty="0">
                <a:solidFill>
                  <a:srgbClr val="222222"/>
                </a:solidFill>
                <a:latin typeface="Times New Roman" panose="02020603050405020304" pitchFamily="18" charset="0"/>
                <a:cs typeface="Times New Roman" panose="02020603050405020304" pitchFamily="18" charset="0"/>
              </a:rPr>
              <a:t>Metformin hydrochloride thuộc nhóm biguanide. Tên hoá học là 1,1-dimethyl biguanide hydrochloride, là thuốc uống hạ đường huyết khác hẳn và hoàn toàn không có liên hệ với các sulfonylurea về cấu trúc hoá học hoặc phương thức tác dụng.</a:t>
            </a:r>
            <a:endParaRPr lang="en-US" sz="2400" dirty="0">
              <a:latin typeface="Times New Roman" pitchFamily="18" charset="0"/>
              <a:cs typeface="Times New Roman" pitchFamily="18" charset="0"/>
            </a:endParaRPr>
          </a:p>
          <a:p>
            <a:pPr marL="45720" lvl="0" indent="0">
              <a:buNone/>
            </a:pPr>
            <a:endParaRPr lang="en-US" sz="2800" dirty="0">
              <a:latin typeface="Times New Roman" pitchFamily="18" charset="0"/>
              <a:cs typeface="Times New Roman" pitchFamily="18" charset="0"/>
            </a:endParaRPr>
          </a:p>
          <a:p>
            <a:endParaRPr lang="en-US" sz="2800" dirty="0"/>
          </a:p>
        </p:txBody>
      </p:sp>
      <p:cxnSp>
        <p:nvCxnSpPr>
          <p:cNvPr id="6" name="Straight Connector 5"/>
          <p:cNvCxnSpPr/>
          <p:nvPr/>
        </p:nvCxnSpPr>
        <p:spPr>
          <a:xfrm>
            <a:off x="0" y="9906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B88D092-A969-46FF-8796-618500B81C94}"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28212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010400" cy="8382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
        <p:nvSpPr>
          <p:cNvPr id="3" name="Content Placeholder 2"/>
          <p:cNvSpPr>
            <a:spLocks noGrp="1"/>
          </p:cNvSpPr>
          <p:nvPr>
            <p:ph idx="1"/>
          </p:nvPr>
        </p:nvSpPr>
        <p:spPr>
          <a:xfrm>
            <a:off x="533400" y="1828800"/>
            <a:ext cx="7391400" cy="4343400"/>
          </a:xfrm>
        </p:spPr>
        <p:txBody>
          <a:bodyPr>
            <a:normAutofit/>
          </a:bodyPr>
          <a:lstStyle/>
          <a:p>
            <a:pPr marL="45720" indent="0">
              <a:buNone/>
            </a:pPr>
            <a:r>
              <a:rPr lang="en-US" sz="2800" b="1" dirty="0" err="1" smtClean="0">
                <a:latin typeface="Times New Roman" pitchFamily="18" charset="0"/>
                <a:cs typeface="Times New Roman" pitchFamily="18" charset="0"/>
              </a:rPr>
              <a:t>Dược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a:t>
            </a:r>
          </a:p>
          <a:p>
            <a:pPr marL="45720" indent="0">
              <a:buNone/>
            </a:pPr>
            <a:r>
              <a:rPr lang="en-US" sz="2800" dirty="0" smtClean="0">
                <a:latin typeface="Times New Roman" pitchFamily="18" charset="0"/>
                <a:cs typeface="Times New Roman" pitchFamily="18" charset="0"/>
              </a:rPr>
              <a:t>    </a:t>
            </a:r>
            <a:r>
              <a:rPr lang="vi-VN" sz="2400" dirty="0">
                <a:solidFill>
                  <a:srgbClr val="222222"/>
                </a:solidFill>
                <a:latin typeface="Times New Roman" panose="02020603050405020304" pitchFamily="18" charset="0"/>
                <a:cs typeface="Times New Roman" panose="02020603050405020304" pitchFamily="18" charset="0"/>
              </a:rPr>
              <a:t>Metformin được hấp thu nhanh chóng từ đường tiêu hoá và tập trung chọn lọc ở niêm mạc ruột. Thuốc được bài xuất dưới dạng không đổi trong nước tiểu. Thời gian bán hủy sinh học của metformin khoảng 4 giờ và hiệu quả lâm sàng duy trì đến 8 giờ. Tác động đạt mức tối đa khoảng 2 giờ sau khi uống.</a:t>
            </a:r>
            <a:endParaRPr lang="en-US" sz="2400" dirty="0" smtClean="0">
              <a:latin typeface="Times New Roman" pitchFamily="18" charset="0"/>
              <a:cs typeface="Times New Roman" pitchFamily="18" charset="0"/>
            </a:endParaRPr>
          </a:p>
        </p:txBody>
      </p:sp>
      <p:cxnSp>
        <p:nvCxnSpPr>
          <p:cNvPr id="5" name="Straight Connector 4"/>
          <p:cNvCxnSpPr/>
          <p:nvPr/>
        </p:nvCxnSpPr>
        <p:spPr>
          <a:xfrm>
            <a:off x="0" y="9906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14989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239000" cy="4572000"/>
          </a:xfrm>
        </p:spPr>
        <p:txBody>
          <a:bodyPr>
            <a:normAutofit/>
          </a:bodyPr>
          <a:lstStyle/>
          <a:p>
            <a:pPr marL="45720" lvl="0" indent="0">
              <a:buNone/>
            </a:pPr>
            <a:r>
              <a:rPr lang="en-US" sz="2800" b="1" dirty="0" err="1" smtClean="0">
                <a:latin typeface="Times New Roman" pitchFamily="18" charset="0"/>
                <a:cs typeface="Times New Roman" pitchFamily="18" charset="0"/>
              </a:rPr>
              <a:t>Chỉ</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a:t>
            </a:r>
          </a:p>
          <a:p>
            <a:pPr>
              <a:lnSpc>
                <a:spcPct val="115000"/>
              </a:lnSpc>
              <a:spcAft>
                <a:spcPts val="1000"/>
              </a:spcAft>
            </a:pP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trị</a:t>
            </a:r>
            <a:r>
              <a:rPr lang="en-US" sz="2800" dirty="0">
                <a:latin typeface="Times New Roman"/>
                <a:ea typeface="Times New Roman"/>
                <a:cs typeface="Times New Roman"/>
              </a:rPr>
              <a:t> </a:t>
            </a:r>
            <a:r>
              <a:rPr lang="en-US" sz="2800" dirty="0" err="1">
                <a:latin typeface="Times New Roman"/>
                <a:ea typeface="Times New Roman"/>
                <a:cs typeface="Times New Roman"/>
              </a:rPr>
              <a:t>bệnh</a:t>
            </a:r>
            <a:r>
              <a:rPr lang="en-US" sz="2800" dirty="0">
                <a:latin typeface="Times New Roman"/>
                <a:ea typeface="Times New Roman"/>
                <a:cs typeface="Times New Roman"/>
              </a:rPr>
              <a:t> ĐTĐ </a:t>
            </a:r>
            <a:r>
              <a:rPr lang="en-US" sz="2800" dirty="0" err="1">
                <a:latin typeface="Times New Roman"/>
                <a:ea typeface="Times New Roman"/>
                <a:cs typeface="Times New Roman"/>
              </a:rPr>
              <a:t>typ</a:t>
            </a:r>
            <a:r>
              <a:rPr lang="en-US" sz="2800" dirty="0">
                <a:latin typeface="Times New Roman"/>
                <a:ea typeface="Times New Roman"/>
                <a:cs typeface="Times New Roman"/>
              </a:rPr>
              <a:t> II ở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lớn</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ở </a:t>
            </a:r>
            <a:r>
              <a:rPr lang="en-US" sz="2800" dirty="0" err="1">
                <a:latin typeface="Times New Roman"/>
                <a:ea typeface="Times New Roman"/>
                <a:cs typeface="Times New Roman"/>
              </a:rPr>
              <a:t>bệnh</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thừa</a:t>
            </a:r>
            <a:r>
              <a:rPr lang="en-US" sz="2800" dirty="0">
                <a:latin typeface="Times New Roman"/>
                <a:ea typeface="Times New Roman"/>
                <a:cs typeface="Times New Roman"/>
              </a:rPr>
              <a:t> </a:t>
            </a:r>
            <a:r>
              <a:rPr lang="en-US" sz="2800" dirty="0" err="1">
                <a:latin typeface="Times New Roman"/>
                <a:ea typeface="Times New Roman"/>
                <a:cs typeface="Times New Roman"/>
              </a:rPr>
              <a:t>cân</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chế</a:t>
            </a:r>
            <a:r>
              <a:rPr lang="en-US" sz="2800" dirty="0">
                <a:latin typeface="Times New Roman"/>
                <a:ea typeface="Times New Roman"/>
                <a:cs typeface="Times New Roman"/>
              </a:rPr>
              <a:t> </a:t>
            </a:r>
            <a:r>
              <a:rPr lang="en-US" sz="2800" dirty="0" err="1">
                <a:latin typeface="Times New Roman"/>
                <a:ea typeface="Times New Roman"/>
                <a:cs typeface="Times New Roman"/>
              </a:rPr>
              <a:t>độ</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kiêng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tập</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dục</a:t>
            </a:r>
            <a:r>
              <a:rPr lang="en-US" sz="2800" dirty="0">
                <a:latin typeface="Times New Roman"/>
                <a:ea typeface="Times New Roman"/>
                <a:cs typeface="Times New Roman"/>
              </a:rPr>
              <a:t> </a:t>
            </a:r>
            <a:r>
              <a:rPr lang="en-US" sz="2800" dirty="0" err="1">
                <a:latin typeface="Times New Roman"/>
                <a:ea typeface="Times New Roman"/>
                <a:cs typeface="Times New Roman"/>
              </a:rPr>
              <a:t>đơn</a:t>
            </a:r>
            <a:r>
              <a:rPr lang="en-US" sz="2800" dirty="0">
                <a:latin typeface="Times New Roman"/>
                <a:ea typeface="Times New Roman"/>
                <a:cs typeface="Times New Roman"/>
              </a:rPr>
              <a:t> </a:t>
            </a:r>
            <a:r>
              <a:rPr lang="en-US" sz="2800" dirty="0" err="1">
                <a:latin typeface="Times New Roman"/>
                <a:ea typeface="Times New Roman"/>
                <a:cs typeface="Times New Roman"/>
              </a:rPr>
              <a:t>thuần</a:t>
            </a:r>
            <a:r>
              <a:rPr lang="en-US" sz="2800" dirty="0">
                <a:latin typeface="Times New Roman"/>
                <a:ea typeface="Times New Roman"/>
                <a:cs typeface="Times New Roman"/>
              </a:rPr>
              <a:t> </a:t>
            </a:r>
            <a:r>
              <a:rPr lang="en-US" sz="2800" dirty="0" err="1">
                <a:latin typeface="Times New Roman"/>
                <a:ea typeface="Times New Roman"/>
                <a:cs typeface="Times New Roman"/>
              </a:rPr>
              <a:t>không</a:t>
            </a:r>
            <a:r>
              <a:rPr lang="en-US" sz="2800" dirty="0">
                <a:latin typeface="Times New Roman"/>
                <a:ea typeface="Times New Roman"/>
                <a:cs typeface="Times New Roman"/>
              </a:rPr>
              <a:t> </a:t>
            </a:r>
            <a:r>
              <a:rPr lang="en-US" sz="2800" dirty="0" err="1">
                <a:latin typeface="Times New Roman"/>
                <a:ea typeface="Times New Roman"/>
                <a:cs typeface="Times New Roman"/>
              </a:rPr>
              <a:t>hiệu</a:t>
            </a:r>
            <a:r>
              <a:rPr lang="en-US" sz="2800" dirty="0">
                <a:latin typeface="Times New Roman"/>
                <a:ea typeface="Times New Roman"/>
                <a:cs typeface="Times New Roman"/>
              </a:rPr>
              <a:t> </a:t>
            </a:r>
            <a:r>
              <a:rPr lang="en-US" sz="2800" dirty="0" err="1">
                <a:latin typeface="Times New Roman"/>
                <a:ea typeface="Times New Roman"/>
                <a:cs typeface="Times New Roman"/>
              </a:rPr>
              <a:t>quả</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kiểm</a:t>
            </a:r>
            <a:r>
              <a:rPr lang="en-US" sz="2800" dirty="0">
                <a:latin typeface="Times New Roman"/>
                <a:ea typeface="Times New Roman"/>
                <a:cs typeface="Times New Roman"/>
              </a:rPr>
              <a:t> </a:t>
            </a:r>
            <a:r>
              <a:rPr lang="en-US" sz="2800" dirty="0" err="1">
                <a:latin typeface="Times New Roman"/>
                <a:ea typeface="Times New Roman"/>
                <a:cs typeface="Times New Roman"/>
              </a:rPr>
              <a:t>soát</a:t>
            </a:r>
            <a:r>
              <a:rPr lang="en-US" sz="2800" dirty="0">
                <a:latin typeface="Times New Roman"/>
                <a:ea typeface="Times New Roman"/>
                <a:cs typeface="Times New Roman"/>
              </a:rPr>
              <a:t> </a:t>
            </a:r>
            <a:r>
              <a:rPr lang="en-US" sz="2800" dirty="0" err="1">
                <a:latin typeface="Times New Roman"/>
                <a:ea typeface="Times New Roman"/>
                <a:cs typeface="Times New Roman"/>
              </a:rPr>
              <a:t>đường</a:t>
            </a:r>
            <a:r>
              <a:rPr lang="en-US" sz="2800" dirty="0">
                <a:latin typeface="Times New Roman"/>
                <a:ea typeface="Times New Roman"/>
                <a:cs typeface="Times New Roman"/>
              </a:rPr>
              <a:t> </a:t>
            </a:r>
            <a:r>
              <a:rPr lang="en-US" sz="2800" dirty="0" err="1">
                <a:latin typeface="Times New Roman"/>
                <a:ea typeface="Times New Roman"/>
                <a:cs typeface="Times New Roman"/>
              </a:rPr>
              <a:t>huyết</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dùng</a:t>
            </a:r>
            <a:r>
              <a:rPr lang="en-US" sz="2800" dirty="0">
                <a:latin typeface="Times New Roman"/>
                <a:ea typeface="Times New Roman"/>
                <a:cs typeface="Times New Roman"/>
              </a:rPr>
              <a:t> </a:t>
            </a:r>
            <a:r>
              <a:rPr lang="en-US" sz="2800" dirty="0" err="1">
                <a:latin typeface="Times New Roman"/>
                <a:ea typeface="Times New Roman"/>
                <a:cs typeface="Times New Roman"/>
              </a:rPr>
              <a:t>đơn</a:t>
            </a:r>
            <a:r>
              <a:rPr lang="en-US" sz="2800" dirty="0">
                <a:latin typeface="Times New Roman"/>
                <a:ea typeface="Times New Roman"/>
                <a:cs typeface="Times New Roman"/>
              </a:rPr>
              <a:t> </a:t>
            </a:r>
            <a:r>
              <a:rPr lang="en-US" sz="2800" dirty="0" err="1">
                <a:latin typeface="Times New Roman"/>
                <a:ea typeface="Times New Roman"/>
                <a:cs typeface="Times New Roman"/>
              </a:rPr>
              <a:t>trị</a:t>
            </a:r>
            <a:r>
              <a:rPr lang="en-US" sz="2800" dirty="0">
                <a:latin typeface="Times New Roman"/>
                <a:ea typeface="Times New Roman"/>
                <a:cs typeface="Times New Roman"/>
              </a:rPr>
              <a:t> </a:t>
            </a:r>
            <a:r>
              <a:rPr lang="en-US" sz="2800" dirty="0" err="1">
                <a:latin typeface="Times New Roman"/>
                <a:ea typeface="Times New Roman"/>
                <a:cs typeface="Times New Roman"/>
              </a:rPr>
              <a:t>liệu</a:t>
            </a:r>
            <a:r>
              <a:rPr lang="en-US" sz="2800" dirty="0">
                <a:latin typeface="Times New Roman"/>
                <a:ea typeface="Times New Roman"/>
                <a:cs typeface="Times New Roman"/>
              </a:rPr>
              <a:t> </a:t>
            </a:r>
            <a:r>
              <a:rPr lang="en-US" sz="2800" dirty="0" err="1">
                <a:latin typeface="Times New Roman"/>
                <a:ea typeface="Times New Roman"/>
                <a:cs typeface="Times New Roman"/>
              </a:rPr>
              <a:t>hoặc</a:t>
            </a:r>
            <a:r>
              <a:rPr lang="en-US" sz="2800" dirty="0">
                <a:latin typeface="Times New Roman"/>
                <a:ea typeface="Times New Roman"/>
                <a:cs typeface="Times New Roman"/>
              </a:rPr>
              <a:t> </a:t>
            </a:r>
            <a:r>
              <a:rPr lang="en-US" sz="2800" dirty="0" err="1">
                <a:latin typeface="Times New Roman"/>
                <a:ea typeface="Times New Roman"/>
                <a:cs typeface="Times New Roman"/>
              </a:rPr>
              <a:t>phối</a:t>
            </a:r>
            <a:r>
              <a:rPr lang="en-US" sz="2800" dirty="0">
                <a:latin typeface="Times New Roman"/>
                <a:ea typeface="Times New Roman"/>
                <a:cs typeface="Times New Roman"/>
              </a:rPr>
              <a:t> </a:t>
            </a:r>
            <a:r>
              <a:rPr lang="en-US" sz="2800" dirty="0" err="1">
                <a:latin typeface="Times New Roman"/>
                <a:ea typeface="Times New Roman"/>
                <a:cs typeface="Times New Roman"/>
              </a:rPr>
              <a:t>hợp</a:t>
            </a:r>
            <a:r>
              <a:rPr lang="en-US" sz="2800" dirty="0">
                <a:latin typeface="Times New Roman"/>
                <a:ea typeface="Times New Roman"/>
                <a:cs typeface="Times New Roman"/>
              </a:rPr>
              <a:t> </a:t>
            </a:r>
            <a:r>
              <a:rPr lang="en-US" sz="2800" dirty="0" err="1">
                <a:latin typeface="Times New Roman"/>
                <a:ea typeface="Times New Roman"/>
                <a:cs typeface="Times New Roman"/>
              </a:rPr>
              <a:t>đồng</a:t>
            </a:r>
            <a:r>
              <a:rPr lang="en-US" sz="2800" dirty="0">
                <a:latin typeface="Times New Roman"/>
                <a:ea typeface="Times New Roman"/>
                <a:cs typeface="Times New Roman"/>
              </a:rPr>
              <a:t> </a:t>
            </a:r>
            <a:r>
              <a:rPr lang="en-US" sz="2800" dirty="0" err="1">
                <a:latin typeface="Times New Roman"/>
                <a:ea typeface="Times New Roman"/>
                <a:cs typeface="Times New Roman"/>
              </a:rPr>
              <a:t>thời</a:t>
            </a:r>
            <a:r>
              <a:rPr lang="en-US" sz="2800" dirty="0">
                <a:latin typeface="Times New Roman"/>
                <a:ea typeface="Times New Roman"/>
                <a:cs typeface="Times New Roman"/>
              </a:rPr>
              <a:t> </a:t>
            </a:r>
            <a:r>
              <a:rPr lang="en-US" sz="2800" dirty="0" err="1">
                <a:latin typeface="Times New Roman"/>
                <a:ea typeface="Times New Roman"/>
                <a:cs typeface="Times New Roman"/>
              </a:rPr>
              <a:t>với</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a:t>
            </a:r>
            <a:r>
              <a:rPr lang="en-US" sz="2800" dirty="0" err="1">
                <a:latin typeface="Times New Roman"/>
                <a:ea typeface="Times New Roman"/>
                <a:cs typeface="Times New Roman"/>
              </a:rPr>
              <a:t>thuốc</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trị</a:t>
            </a:r>
            <a:r>
              <a:rPr lang="en-US" sz="2800" dirty="0">
                <a:latin typeface="Times New Roman"/>
                <a:ea typeface="Times New Roman"/>
                <a:cs typeface="Times New Roman"/>
              </a:rPr>
              <a:t> ĐTĐ </a:t>
            </a:r>
            <a:r>
              <a:rPr lang="en-US" sz="2800" dirty="0" err="1">
                <a:latin typeface="Times New Roman"/>
                <a:ea typeface="Times New Roman"/>
                <a:cs typeface="Times New Roman"/>
              </a:rPr>
              <a:t>đường</a:t>
            </a:r>
            <a:r>
              <a:rPr lang="en-US" sz="2800" dirty="0">
                <a:latin typeface="Times New Roman"/>
                <a:ea typeface="Times New Roman"/>
                <a:cs typeface="Times New Roman"/>
              </a:rPr>
              <a:t> </a:t>
            </a:r>
            <a:r>
              <a:rPr lang="en-US" sz="2800" dirty="0" err="1">
                <a:latin typeface="Times New Roman"/>
                <a:ea typeface="Times New Roman"/>
                <a:cs typeface="Times New Roman"/>
              </a:rPr>
              <a:t>uống</a:t>
            </a:r>
            <a:r>
              <a:rPr lang="en-US" sz="2800" dirty="0">
                <a:latin typeface="Times New Roman"/>
                <a:ea typeface="Times New Roman"/>
                <a:cs typeface="Times New Roman"/>
              </a:rPr>
              <a:t> </a:t>
            </a:r>
            <a:r>
              <a:rPr lang="en-US" sz="2800" dirty="0" err="1">
                <a:latin typeface="Times New Roman"/>
                <a:ea typeface="Times New Roman"/>
                <a:cs typeface="Times New Roman"/>
              </a:rPr>
              <a:t>khác</a:t>
            </a:r>
            <a:r>
              <a:rPr lang="en-US" sz="2800" dirty="0">
                <a:latin typeface="Times New Roman"/>
                <a:ea typeface="Times New Roman"/>
                <a:cs typeface="Times New Roman"/>
              </a:rPr>
              <a:t> </a:t>
            </a:r>
            <a:r>
              <a:rPr lang="en-US" sz="2800" dirty="0" err="1">
                <a:latin typeface="Times New Roman"/>
                <a:ea typeface="Times New Roman"/>
                <a:cs typeface="Times New Roman"/>
              </a:rPr>
              <a:t>hoặc</a:t>
            </a:r>
            <a:r>
              <a:rPr lang="en-US" sz="2800" dirty="0">
                <a:latin typeface="Times New Roman"/>
                <a:ea typeface="Times New Roman"/>
                <a:cs typeface="Times New Roman"/>
              </a:rPr>
              <a:t> </a:t>
            </a:r>
            <a:r>
              <a:rPr lang="en-US" sz="2800" dirty="0" err="1">
                <a:latin typeface="Times New Roman"/>
                <a:ea typeface="Times New Roman"/>
                <a:cs typeface="Times New Roman"/>
              </a:rPr>
              <a:t>với</a:t>
            </a:r>
            <a:r>
              <a:rPr lang="en-US" sz="2800" dirty="0">
                <a:latin typeface="Times New Roman"/>
                <a:ea typeface="Times New Roman"/>
                <a:cs typeface="Times New Roman"/>
              </a:rPr>
              <a:t> insulin.</a:t>
            </a:r>
            <a:endParaRPr lang="en-US" sz="2000" dirty="0">
              <a:effectLst/>
              <a:latin typeface="Calibri"/>
              <a:ea typeface="Times New Roman"/>
              <a:cs typeface="Times New Roman"/>
            </a:endParaRPr>
          </a:p>
        </p:txBody>
      </p:sp>
      <p:cxnSp>
        <p:nvCxnSpPr>
          <p:cNvPr id="5" name="Straight Connector 4"/>
          <p:cNvCxnSpPr/>
          <p:nvPr/>
        </p:nvCxnSpPr>
        <p:spPr>
          <a:xfrm>
            <a:off x="0" y="9906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17</a:t>
            </a:fld>
            <a:endParaRPr lang="en-US"/>
          </a:p>
        </p:txBody>
      </p:sp>
      <p:sp>
        <p:nvSpPr>
          <p:cNvPr id="8" name="Title 1"/>
          <p:cNvSpPr>
            <a:spLocks noGrp="1"/>
          </p:cNvSpPr>
          <p:nvPr>
            <p:ph type="title"/>
          </p:nvPr>
        </p:nvSpPr>
        <p:spPr>
          <a:xfrm>
            <a:off x="304800" y="0"/>
            <a:ext cx="7391400" cy="8382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Tree>
    <p:extLst>
      <p:ext uri="{BB962C8B-B14F-4D97-AF65-F5344CB8AC3E}">
        <p14:creationId xmlns:p14="http://schemas.microsoft.com/office/powerpoint/2010/main" val="1225223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8388"/>
            <a:ext cx="7543800" cy="5637212"/>
          </a:xfrm>
        </p:spPr>
        <p:txBody>
          <a:bodyPr>
            <a:noAutofit/>
          </a:bodyPr>
          <a:lstStyle/>
          <a:p>
            <a:pPr marL="45720" lvl="0" indent="0">
              <a:buNone/>
            </a:pPr>
            <a:r>
              <a:rPr lang="en-US" sz="2800" b="1" dirty="0" err="1" smtClean="0">
                <a:latin typeface="Times New Roman" pitchFamily="18" charset="0"/>
                <a:cs typeface="Times New Roman" pitchFamily="18" charset="0"/>
              </a:rPr>
              <a:t>Chống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a:t>
            </a:r>
          </a:p>
          <a:p>
            <a:pPr>
              <a:lnSpc>
                <a:spcPct val="115000"/>
              </a:lnSpc>
              <a:spcAft>
                <a:spcPts val="1000"/>
              </a:spcAft>
            </a:pPr>
            <a:r>
              <a:rPr lang="en-US" sz="2400" dirty="0" smtClean="0">
                <a:latin typeface="Times New Roman" pitchFamily="18" charset="0"/>
                <a:cs typeface="Times New Roman" pitchFamily="18" charset="0"/>
              </a:rPr>
              <a:t> </a:t>
            </a:r>
            <a:r>
              <a:rPr lang="en-US" sz="2400" dirty="0">
                <a:latin typeface="Times New Roman"/>
                <a:ea typeface="Times New Roman"/>
                <a:cs typeface="Times New Roman"/>
              </a:rPr>
              <a:t>ĐTĐ </a:t>
            </a:r>
            <a:r>
              <a:rPr lang="en-US" sz="2400" dirty="0" err="1">
                <a:latin typeface="Times New Roman"/>
                <a:ea typeface="Times New Roman"/>
                <a:cs typeface="Times New Roman"/>
              </a:rPr>
              <a:t>nhiễm</a:t>
            </a:r>
            <a:r>
              <a:rPr lang="en-US" sz="2400" dirty="0">
                <a:latin typeface="Times New Roman"/>
                <a:ea typeface="Times New Roman"/>
                <a:cs typeface="Times New Roman"/>
              </a:rPr>
              <a:t> </a:t>
            </a:r>
            <a:r>
              <a:rPr lang="en-US" sz="2400" dirty="0" err="1">
                <a:latin typeface="Times New Roman"/>
                <a:ea typeface="Times New Roman"/>
                <a:cs typeface="Times New Roman"/>
              </a:rPr>
              <a:t>toan</a:t>
            </a:r>
            <a:r>
              <a:rPr lang="en-US" sz="2400" dirty="0">
                <a:latin typeface="Times New Roman"/>
                <a:ea typeface="Times New Roman"/>
                <a:cs typeface="Times New Roman"/>
              </a:rPr>
              <a:t> </a:t>
            </a:r>
            <a:r>
              <a:rPr lang="en-US" sz="2400" dirty="0" err="1">
                <a:latin typeface="Times New Roman"/>
                <a:ea typeface="Times New Roman"/>
                <a:cs typeface="Times New Roman"/>
              </a:rPr>
              <a:t>ceton</a:t>
            </a:r>
            <a:r>
              <a:rPr lang="en-US" sz="2400" dirty="0">
                <a:latin typeface="Times New Roman"/>
                <a:ea typeface="Times New Roman"/>
                <a:cs typeface="Times New Roman"/>
              </a:rPr>
              <a:t>, </a:t>
            </a:r>
            <a:r>
              <a:rPr lang="en-US" sz="2400" dirty="0" err="1">
                <a:latin typeface="Times New Roman"/>
                <a:ea typeface="Times New Roman"/>
                <a:cs typeface="Times New Roman"/>
              </a:rPr>
              <a:t>tiền</a:t>
            </a:r>
            <a:r>
              <a:rPr lang="en-US" sz="2400" dirty="0">
                <a:latin typeface="Times New Roman"/>
                <a:ea typeface="Times New Roman"/>
                <a:cs typeface="Times New Roman"/>
              </a:rPr>
              <a:t> </a:t>
            </a:r>
            <a:r>
              <a:rPr lang="en-US" sz="2400" dirty="0" err="1">
                <a:latin typeface="Times New Roman"/>
                <a:ea typeface="Times New Roman"/>
                <a:cs typeface="Times New Roman"/>
              </a:rPr>
              <a:t>hôn</a:t>
            </a:r>
            <a:r>
              <a:rPr lang="en-US" sz="2400" dirty="0">
                <a:latin typeface="Times New Roman"/>
                <a:ea typeface="Times New Roman"/>
                <a:cs typeface="Times New Roman"/>
              </a:rPr>
              <a:t> </a:t>
            </a:r>
            <a:r>
              <a:rPr lang="en-US" sz="2400" dirty="0" err="1">
                <a:latin typeface="Times New Roman"/>
                <a:ea typeface="Times New Roman"/>
                <a:cs typeface="Times New Roman"/>
              </a:rPr>
              <a:t>mê</a:t>
            </a:r>
            <a:r>
              <a:rPr lang="en-US" sz="2400" dirty="0">
                <a:latin typeface="Times New Roman"/>
                <a:ea typeface="Times New Roman"/>
                <a:cs typeface="Times New Roman"/>
              </a:rPr>
              <a:t> ĐTĐ</a:t>
            </a:r>
            <a:endParaRPr lang="en-US" sz="2400" dirty="0">
              <a:latin typeface="Calibri"/>
              <a:ea typeface="Times New Roman"/>
              <a:cs typeface="Times New Roman"/>
            </a:endParaRPr>
          </a:p>
          <a:p>
            <a:pPr>
              <a:lnSpc>
                <a:spcPct val="115000"/>
              </a:lnSpc>
              <a:spcAft>
                <a:spcPts val="1000"/>
              </a:spcAft>
            </a:pPr>
            <a:r>
              <a:rPr lang="en-US" sz="2400" dirty="0" err="1" smtClean="0">
                <a:latin typeface="Times New Roman"/>
                <a:ea typeface="Times New Roman"/>
                <a:cs typeface="Times New Roman"/>
              </a:rPr>
              <a:t>Suy</a:t>
            </a:r>
            <a:r>
              <a:rPr lang="en-US" sz="2400" dirty="0" smtClean="0">
                <a:latin typeface="Times New Roman"/>
                <a:ea typeface="Times New Roman"/>
                <a:cs typeface="Times New Roman"/>
              </a:rPr>
              <a:t> </a:t>
            </a:r>
            <a:r>
              <a:rPr lang="en-US" sz="2400" dirty="0" err="1">
                <a:latin typeface="Times New Roman"/>
                <a:ea typeface="Times New Roman"/>
                <a:cs typeface="Times New Roman"/>
              </a:rPr>
              <a:t>thận</a:t>
            </a:r>
            <a:r>
              <a:rPr lang="en-US" sz="2400" dirty="0">
                <a:latin typeface="Times New Roman"/>
                <a:ea typeface="Times New Roman"/>
                <a:cs typeface="Times New Roman"/>
              </a:rPr>
              <a:t> </a:t>
            </a:r>
            <a:r>
              <a:rPr lang="en-US" sz="2400" dirty="0" err="1">
                <a:latin typeface="Times New Roman"/>
                <a:ea typeface="Times New Roman"/>
                <a:cs typeface="Times New Roman"/>
              </a:rPr>
              <a:t>mức</a:t>
            </a:r>
            <a:r>
              <a:rPr lang="en-US" sz="2400" dirty="0">
                <a:latin typeface="Times New Roman"/>
                <a:ea typeface="Times New Roman"/>
                <a:cs typeface="Times New Roman"/>
              </a:rPr>
              <a:t> </a:t>
            </a:r>
            <a:r>
              <a:rPr lang="en-US" sz="2400" dirty="0" err="1">
                <a:latin typeface="Times New Roman"/>
                <a:ea typeface="Times New Roman"/>
                <a:cs typeface="Times New Roman"/>
              </a:rPr>
              <a:t>độ</a:t>
            </a:r>
            <a:r>
              <a:rPr lang="en-US" sz="2400" dirty="0">
                <a:latin typeface="Times New Roman"/>
                <a:ea typeface="Times New Roman"/>
                <a:cs typeface="Times New Roman"/>
              </a:rPr>
              <a:t> </a:t>
            </a:r>
            <a:r>
              <a:rPr lang="en-US" sz="2400" dirty="0" err="1">
                <a:latin typeface="Times New Roman"/>
                <a:ea typeface="Times New Roman"/>
                <a:cs typeface="Times New Roman"/>
              </a:rPr>
              <a:t>trung</a:t>
            </a:r>
            <a:r>
              <a:rPr lang="en-US" sz="2400" dirty="0">
                <a:latin typeface="Times New Roman"/>
                <a:ea typeface="Times New Roman"/>
                <a:cs typeface="Times New Roman"/>
              </a:rPr>
              <a:t> </a:t>
            </a:r>
            <a:r>
              <a:rPr lang="en-US" sz="2400" dirty="0" err="1">
                <a:latin typeface="Times New Roman"/>
                <a:ea typeface="Times New Roman"/>
                <a:cs typeface="Times New Roman"/>
              </a:rPr>
              <a:t>bình</a:t>
            </a:r>
            <a:r>
              <a:rPr lang="en-US" sz="2400" dirty="0">
                <a:latin typeface="Times New Roman"/>
                <a:ea typeface="Times New Roman"/>
                <a:cs typeface="Times New Roman"/>
              </a:rPr>
              <a:t>(</a:t>
            </a:r>
            <a:r>
              <a:rPr lang="en-US" sz="2400" dirty="0" err="1">
                <a:latin typeface="Times New Roman"/>
                <a:ea typeface="Times New Roman"/>
                <a:cs typeface="Times New Roman"/>
              </a:rPr>
              <a:t>độ</a:t>
            </a:r>
            <a:r>
              <a:rPr lang="en-US" sz="2400" dirty="0">
                <a:latin typeface="Times New Roman"/>
                <a:ea typeface="Times New Roman"/>
                <a:cs typeface="Times New Roman"/>
              </a:rPr>
              <a:t> 3b),</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thận</a:t>
            </a:r>
            <a:r>
              <a:rPr lang="en-US" sz="2400" dirty="0">
                <a:latin typeface="Times New Roman"/>
                <a:ea typeface="Times New Roman"/>
                <a:cs typeface="Times New Roman"/>
              </a:rPr>
              <a:t> </a:t>
            </a:r>
            <a:r>
              <a:rPr lang="en-US" sz="2400" dirty="0" err="1">
                <a:latin typeface="Times New Roman"/>
                <a:ea typeface="Times New Roman"/>
                <a:cs typeface="Times New Roman"/>
              </a:rPr>
              <a:t>nặng</a:t>
            </a:r>
            <a:r>
              <a:rPr lang="en-US" sz="2400" dirty="0">
                <a:latin typeface="Times New Roman"/>
                <a:ea typeface="Times New Roman"/>
                <a:cs typeface="Times New Roman"/>
              </a:rPr>
              <a:t> </a:t>
            </a:r>
            <a:r>
              <a:rPr lang="en-US" sz="2400" dirty="0" err="1">
                <a:latin typeface="Times New Roman"/>
                <a:ea typeface="Times New Roman"/>
                <a:cs typeface="Times New Roman"/>
              </a:rPr>
              <a:t>hoặc</a:t>
            </a:r>
            <a:r>
              <a:rPr lang="en-US" sz="2400" dirty="0">
                <a:latin typeface="Times New Roman"/>
                <a:ea typeface="Times New Roman"/>
                <a:cs typeface="Times New Roman"/>
              </a:rPr>
              <a:t> </a:t>
            </a:r>
            <a:r>
              <a:rPr lang="en-US" sz="2400" dirty="0" err="1">
                <a:latin typeface="Times New Roman"/>
                <a:ea typeface="Times New Roman"/>
                <a:cs typeface="Times New Roman"/>
              </a:rPr>
              <a:t>rối</a:t>
            </a:r>
            <a:r>
              <a:rPr lang="en-US" sz="2400" dirty="0">
                <a:latin typeface="Times New Roman"/>
                <a:ea typeface="Times New Roman"/>
                <a:cs typeface="Times New Roman"/>
              </a:rPr>
              <a:t> </a:t>
            </a:r>
            <a:r>
              <a:rPr lang="en-US" sz="2400" dirty="0" err="1">
                <a:latin typeface="Times New Roman"/>
                <a:ea typeface="Times New Roman"/>
                <a:cs typeface="Times New Roman"/>
              </a:rPr>
              <a:t>loạn</a:t>
            </a:r>
            <a:r>
              <a:rPr lang="en-US" sz="2400" dirty="0">
                <a:latin typeface="Times New Roman"/>
                <a:ea typeface="Times New Roman"/>
                <a:cs typeface="Times New Roman"/>
              </a:rPr>
              <a:t> </a:t>
            </a:r>
            <a:r>
              <a:rPr lang="en-US" sz="2400" dirty="0" err="1">
                <a:latin typeface="Times New Roman"/>
                <a:ea typeface="Times New Roman"/>
                <a:cs typeface="Times New Roman"/>
              </a:rPr>
              <a:t>chức</a:t>
            </a:r>
            <a:r>
              <a:rPr lang="en-US" sz="2400" dirty="0">
                <a:latin typeface="Times New Roman"/>
                <a:ea typeface="Times New Roman"/>
                <a:cs typeface="Times New Roman"/>
              </a:rPr>
              <a:t> </a:t>
            </a:r>
            <a:r>
              <a:rPr lang="en-US" sz="2400" dirty="0" err="1">
                <a:latin typeface="Times New Roman"/>
                <a:ea typeface="Times New Roman"/>
                <a:cs typeface="Times New Roman"/>
              </a:rPr>
              <a:t>năng</a:t>
            </a:r>
            <a:r>
              <a:rPr lang="en-US" sz="2400" dirty="0">
                <a:latin typeface="Times New Roman"/>
                <a:ea typeface="Times New Roman"/>
                <a:cs typeface="Times New Roman"/>
              </a:rPr>
              <a:t> </a:t>
            </a:r>
            <a:r>
              <a:rPr lang="en-US" sz="2400" dirty="0" err="1">
                <a:latin typeface="Times New Roman"/>
                <a:ea typeface="Times New Roman"/>
                <a:cs typeface="Times New Roman"/>
              </a:rPr>
              <a:t>thận</a:t>
            </a:r>
            <a:r>
              <a:rPr lang="en-US" sz="2400" dirty="0">
                <a:latin typeface="Times New Roman"/>
                <a:ea typeface="Times New Roman"/>
                <a:cs typeface="Times New Roman"/>
              </a:rPr>
              <a:t>(</a:t>
            </a:r>
            <a:r>
              <a:rPr lang="en-US" sz="2400" dirty="0" err="1">
                <a:latin typeface="Times New Roman"/>
                <a:ea typeface="Times New Roman"/>
                <a:cs typeface="Times New Roman"/>
              </a:rPr>
              <a:t>CL</a:t>
            </a:r>
            <a:r>
              <a:rPr lang="en-US" sz="2400" baseline="-25000" dirty="0" err="1">
                <a:latin typeface="Times New Roman"/>
                <a:ea typeface="Times New Roman"/>
                <a:cs typeface="Times New Roman"/>
              </a:rPr>
              <a:t>cr</a:t>
            </a:r>
            <a:r>
              <a:rPr lang="en-US" sz="2400" dirty="0">
                <a:latin typeface="Times New Roman"/>
                <a:ea typeface="Times New Roman"/>
                <a:cs typeface="Times New Roman"/>
              </a:rPr>
              <a:t>&lt;45ml/</a:t>
            </a:r>
            <a:r>
              <a:rPr lang="en-US" sz="2400" dirty="0" err="1">
                <a:latin typeface="Times New Roman"/>
                <a:ea typeface="Times New Roman"/>
                <a:cs typeface="Times New Roman"/>
              </a:rPr>
              <a:t>phút</a:t>
            </a:r>
            <a:r>
              <a:rPr lang="en-US" sz="2400" dirty="0">
                <a:latin typeface="Times New Roman"/>
                <a:ea typeface="Times New Roman"/>
                <a:cs typeface="Times New Roman"/>
              </a:rPr>
              <a:t> </a:t>
            </a:r>
            <a:r>
              <a:rPr lang="en-US" sz="2400" dirty="0" err="1">
                <a:latin typeface="Times New Roman"/>
                <a:ea typeface="Times New Roman"/>
                <a:cs typeface="Times New Roman"/>
              </a:rPr>
              <a:t>hoặc</a:t>
            </a:r>
            <a:r>
              <a:rPr lang="en-US" sz="2400" dirty="0">
                <a:latin typeface="Times New Roman"/>
                <a:ea typeface="Times New Roman"/>
                <a:cs typeface="Times New Roman"/>
              </a:rPr>
              <a:t> </a:t>
            </a:r>
            <a:r>
              <a:rPr lang="en-US" sz="2400" dirty="0" err="1">
                <a:latin typeface="Times New Roman"/>
                <a:ea typeface="Times New Roman"/>
                <a:cs typeface="Times New Roman"/>
              </a:rPr>
              <a:t>eGFR</a:t>
            </a:r>
            <a:r>
              <a:rPr lang="en-US" sz="2400" dirty="0">
                <a:latin typeface="Times New Roman"/>
                <a:ea typeface="Times New Roman"/>
                <a:cs typeface="Times New Roman"/>
              </a:rPr>
              <a:t>&lt;45ml/</a:t>
            </a:r>
            <a:r>
              <a:rPr lang="en-US" sz="2400" dirty="0" err="1">
                <a:latin typeface="Times New Roman"/>
                <a:ea typeface="Times New Roman"/>
                <a:cs typeface="Times New Roman"/>
              </a:rPr>
              <a:t>phút</a:t>
            </a:r>
            <a:r>
              <a:rPr lang="en-US" sz="2400" dirty="0">
                <a:latin typeface="Times New Roman"/>
                <a:ea typeface="Times New Roman"/>
                <a:cs typeface="Times New Roman"/>
              </a:rPr>
              <a:t>/1,73m</a:t>
            </a:r>
            <a:r>
              <a:rPr lang="en-US" sz="2400" baseline="30000" dirty="0">
                <a:latin typeface="Times New Roman"/>
                <a:ea typeface="Times New Roman"/>
                <a:cs typeface="Times New Roman"/>
              </a:rPr>
              <a:t>2</a:t>
            </a:r>
            <a:r>
              <a:rPr lang="en-US" sz="2400" dirty="0">
                <a:latin typeface="Times New Roman"/>
                <a:ea typeface="Times New Roman"/>
                <a:cs typeface="Times New Roman"/>
              </a:rPr>
              <a:t>)</a:t>
            </a:r>
            <a:endParaRPr lang="en-US" sz="2400" dirty="0">
              <a:latin typeface="Calibri"/>
              <a:ea typeface="Times New Roman"/>
              <a:cs typeface="Times New Roman"/>
            </a:endParaRPr>
          </a:p>
          <a:p>
            <a:pPr>
              <a:lnSpc>
                <a:spcPct val="115000"/>
              </a:lnSpc>
              <a:spcAft>
                <a:spcPts val="1000"/>
              </a:spcAft>
            </a:pPr>
            <a:r>
              <a:rPr lang="en-US" sz="2400" dirty="0" err="1" smtClean="0">
                <a:latin typeface="Times New Roman"/>
                <a:ea typeface="Times New Roman"/>
                <a:cs typeface="Times New Roman"/>
              </a:rPr>
              <a:t>Các</a:t>
            </a:r>
            <a:r>
              <a:rPr lang="en-US" sz="2400" dirty="0" smtClean="0">
                <a:latin typeface="Times New Roman"/>
                <a:ea typeface="Times New Roman"/>
                <a:cs typeface="Times New Roman"/>
              </a:rPr>
              <a:t> </a:t>
            </a:r>
            <a:r>
              <a:rPr lang="en-US" sz="2400" dirty="0" err="1">
                <a:latin typeface="Times New Roman"/>
                <a:ea typeface="Times New Roman"/>
                <a:cs typeface="Times New Roman"/>
              </a:rPr>
              <a:t>bệnh</a:t>
            </a:r>
            <a:r>
              <a:rPr lang="en-US" sz="2400" dirty="0">
                <a:latin typeface="Times New Roman"/>
                <a:ea typeface="Times New Roman"/>
                <a:cs typeface="Times New Roman"/>
              </a:rPr>
              <a:t> </a:t>
            </a:r>
            <a:r>
              <a:rPr lang="en-US" sz="2400" dirty="0" err="1">
                <a:latin typeface="Times New Roman"/>
                <a:ea typeface="Times New Roman"/>
                <a:cs typeface="Times New Roman"/>
              </a:rPr>
              <a:t>lý</a:t>
            </a:r>
            <a:r>
              <a:rPr lang="en-US" sz="2400" dirty="0">
                <a:latin typeface="Times New Roman"/>
                <a:ea typeface="Times New Roman"/>
                <a:cs typeface="Times New Roman"/>
              </a:rPr>
              <a:t> </a:t>
            </a:r>
            <a:r>
              <a:rPr lang="en-US" sz="2400" dirty="0" err="1">
                <a:latin typeface="Times New Roman"/>
                <a:ea typeface="Times New Roman"/>
                <a:cs typeface="Times New Roman"/>
              </a:rPr>
              <a:t>cấp</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nguy</a:t>
            </a:r>
            <a:r>
              <a:rPr lang="en-US" sz="2400" dirty="0">
                <a:latin typeface="Times New Roman"/>
                <a:ea typeface="Times New Roman"/>
                <a:cs typeface="Times New Roman"/>
              </a:rPr>
              <a:t> </a:t>
            </a:r>
            <a:r>
              <a:rPr lang="en-US" sz="2400" dirty="0" err="1">
                <a:latin typeface="Times New Roman"/>
                <a:ea typeface="Times New Roman"/>
                <a:cs typeface="Times New Roman"/>
              </a:rPr>
              <a:t>cơ</a:t>
            </a:r>
            <a:r>
              <a:rPr lang="en-US" sz="2400" dirty="0">
                <a:latin typeface="Times New Roman"/>
                <a:ea typeface="Times New Roman"/>
                <a:cs typeface="Times New Roman"/>
              </a:rPr>
              <a:t> </a:t>
            </a:r>
            <a:r>
              <a:rPr lang="en-US" sz="2400" dirty="0" err="1">
                <a:latin typeface="Times New Roman"/>
                <a:ea typeface="Times New Roman"/>
                <a:cs typeface="Times New Roman"/>
              </a:rPr>
              <a:t>làm</a:t>
            </a:r>
            <a:r>
              <a:rPr lang="en-US" sz="2400" dirty="0">
                <a:latin typeface="Times New Roman"/>
                <a:ea typeface="Times New Roman"/>
                <a:cs typeface="Times New Roman"/>
              </a:rPr>
              <a:t> </a:t>
            </a:r>
            <a:r>
              <a:rPr lang="en-US" sz="2400" dirty="0" err="1">
                <a:latin typeface="Times New Roman"/>
                <a:ea typeface="Times New Roman"/>
                <a:cs typeface="Times New Roman"/>
              </a:rPr>
              <a:t>thay</a:t>
            </a:r>
            <a:r>
              <a:rPr lang="en-US" sz="2400" dirty="0">
                <a:latin typeface="Times New Roman"/>
                <a:ea typeface="Times New Roman"/>
                <a:cs typeface="Times New Roman"/>
              </a:rPr>
              <a:t> </a:t>
            </a:r>
            <a:r>
              <a:rPr lang="en-US" sz="2400" dirty="0" err="1">
                <a:latin typeface="Times New Roman"/>
                <a:ea typeface="Times New Roman"/>
                <a:cs typeface="Times New Roman"/>
              </a:rPr>
              <a:t>đổi</a:t>
            </a:r>
            <a:r>
              <a:rPr lang="en-US" sz="2400" dirty="0">
                <a:latin typeface="Times New Roman"/>
                <a:ea typeface="Times New Roman"/>
                <a:cs typeface="Times New Roman"/>
              </a:rPr>
              <a:t> </a:t>
            </a:r>
            <a:r>
              <a:rPr lang="en-US" sz="2400" dirty="0" err="1">
                <a:latin typeface="Times New Roman"/>
                <a:ea typeface="Times New Roman"/>
                <a:cs typeface="Times New Roman"/>
              </a:rPr>
              <a:t>chức</a:t>
            </a:r>
            <a:r>
              <a:rPr lang="en-US" sz="2400" dirty="0">
                <a:latin typeface="Times New Roman"/>
                <a:ea typeface="Times New Roman"/>
                <a:cs typeface="Times New Roman"/>
              </a:rPr>
              <a:t> </a:t>
            </a:r>
            <a:r>
              <a:rPr lang="en-US" sz="2400" dirty="0" err="1">
                <a:latin typeface="Times New Roman"/>
                <a:ea typeface="Times New Roman"/>
                <a:cs typeface="Times New Roman"/>
              </a:rPr>
              <a:t>năng</a:t>
            </a:r>
            <a:r>
              <a:rPr lang="en-US" sz="2400" dirty="0">
                <a:latin typeface="Times New Roman"/>
                <a:ea typeface="Times New Roman"/>
                <a:cs typeface="Times New Roman"/>
              </a:rPr>
              <a:t> </a:t>
            </a:r>
            <a:r>
              <a:rPr lang="en-US" sz="2400" dirty="0" err="1">
                <a:latin typeface="Times New Roman"/>
                <a:ea typeface="Times New Roman"/>
                <a:cs typeface="Times New Roman"/>
              </a:rPr>
              <a:t>thận</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mất</a:t>
            </a:r>
            <a:r>
              <a:rPr lang="en-US" sz="2400" dirty="0">
                <a:latin typeface="Times New Roman"/>
                <a:ea typeface="Times New Roman"/>
                <a:cs typeface="Times New Roman"/>
              </a:rPr>
              <a:t> </a:t>
            </a:r>
            <a:r>
              <a:rPr lang="en-US" sz="2400" dirty="0" err="1">
                <a:latin typeface="Times New Roman"/>
                <a:ea typeface="Times New Roman"/>
                <a:cs typeface="Times New Roman"/>
              </a:rPr>
              <a:t>nước</a:t>
            </a:r>
            <a:r>
              <a:rPr lang="en-US" sz="2400" dirty="0">
                <a:latin typeface="Times New Roman"/>
                <a:ea typeface="Times New Roman"/>
                <a:cs typeface="Times New Roman"/>
              </a:rPr>
              <a:t>, </a:t>
            </a:r>
            <a:r>
              <a:rPr lang="en-US" sz="2400" dirty="0" err="1">
                <a:latin typeface="Times New Roman"/>
                <a:ea typeface="Times New Roman"/>
                <a:cs typeface="Times New Roman"/>
              </a:rPr>
              <a:t>nhiễm</a:t>
            </a:r>
            <a:r>
              <a:rPr lang="en-US" sz="2400" dirty="0">
                <a:latin typeface="Times New Roman"/>
                <a:ea typeface="Times New Roman"/>
                <a:cs typeface="Times New Roman"/>
              </a:rPr>
              <a:t> </a:t>
            </a:r>
            <a:r>
              <a:rPr lang="en-US" sz="2400" dirty="0" err="1">
                <a:latin typeface="Times New Roman"/>
                <a:ea typeface="Times New Roman"/>
                <a:cs typeface="Times New Roman"/>
              </a:rPr>
              <a:t>khuẩn</a:t>
            </a:r>
            <a:r>
              <a:rPr lang="en-US" sz="2400" dirty="0">
                <a:latin typeface="Times New Roman"/>
                <a:ea typeface="Times New Roman"/>
                <a:cs typeface="Times New Roman"/>
              </a:rPr>
              <a:t> </a:t>
            </a:r>
            <a:r>
              <a:rPr lang="en-US" sz="2400" dirty="0" err="1">
                <a:latin typeface="Times New Roman"/>
                <a:ea typeface="Times New Roman"/>
                <a:cs typeface="Times New Roman"/>
              </a:rPr>
              <a:t>nặng</a:t>
            </a:r>
            <a:r>
              <a:rPr lang="en-US" sz="2400" dirty="0">
                <a:latin typeface="Times New Roman"/>
                <a:ea typeface="Times New Roman"/>
                <a:cs typeface="Times New Roman"/>
              </a:rPr>
              <a:t>, </a:t>
            </a:r>
            <a:r>
              <a:rPr lang="en-US" sz="2400" dirty="0" err="1">
                <a:latin typeface="Times New Roman"/>
                <a:ea typeface="Times New Roman"/>
                <a:cs typeface="Times New Roman"/>
              </a:rPr>
              <a:t>sốc</a:t>
            </a:r>
            <a:endParaRPr lang="en-US" sz="2400" dirty="0">
              <a:latin typeface="Calibri"/>
              <a:ea typeface="Times New Roman"/>
              <a:cs typeface="Times New Roman"/>
            </a:endParaRPr>
          </a:p>
          <a:p>
            <a:pPr>
              <a:lnSpc>
                <a:spcPct val="115000"/>
              </a:lnSpc>
              <a:spcAft>
                <a:spcPts val="1000"/>
              </a:spcAft>
            </a:pPr>
            <a:r>
              <a:rPr lang="en-US" sz="2400" dirty="0" err="1" smtClean="0">
                <a:latin typeface="Times New Roman"/>
                <a:ea typeface="Times New Roman"/>
                <a:cs typeface="Times New Roman"/>
              </a:rPr>
              <a:t>Bệnh</a:t>
            </a:r>
            <a:r>
              <a:rPr lang="en-US" sz="2400" dirty="0" smtClean="0">
                <a:latin typeface="Times New Roman"/>
                <a:ea typeface="Times New Roman"/>
                <a:cs typeface="Times New Roman"/>
              </a:rPr>
              <a:t> </a:t>
            </a:r>
            <a:r>
              <a:rPr lang="en-US" sz="2400" dirty="0" err="1">
                <a:latin typeface="Times New Roman"/>
                <a:ea typeface="Times New Roman"/>
                <a:cs typeface="Times New Roman"/>
              </a:rPr>
              <a:t>cấp</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hoặc</a:t>
            </a:r>
            <a:r>
              <a:rPr lang="en-US" sz="2400" dirty="0">
                <a:latin typeface="Times New Roman"/>
                <a:ea typeface="Times New Roman"/>
                <a:cs typeface="Times New Roman"/>
              </a:rPr>
              <a:t> </a:t>
            </a:r>
            <a:r>
              <a:rPr lang="en-US" sz="2400" dirty="0" err="1">
                <a:latin typeface="Times New Roman"/>
                <a:ea typeface="Times New Roman"/>
                <a:cs typeface="Times New Roman"/>
              </a:rPr>
              <a:t>mạn</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 </a:t>
            </a:r>
            <a:r>
              <a:rPr lang="en-US" sz="2400" dirty="0" err="1">
                <a:latin typeface="Times New Roman"/>
                <a:ea typeface="Times New Roman"/>
                <a:cs typeface="Times New Roman"/>
              </a:rPr>
              <a:t>tới</a:t>
            </a:r>
            <a:r>
              <a:rPr lang="en-US" sz="2400" dirty="0">
                <a:latin typeface="Times New Roman"/>
                <a:ea typeface="Times New Roman"/>
                <a:cs typeface="Times New Roman"/>
              </a:rPr>
              <a:t> </a:t>
            </a:r>
            <a:r>
              <a:rPr lang="en-US" sz="2400" dirty="0" err="1">
                <a:latin typeface="Times New Roman"/>
                <a:ea typeface="Times New Roman"/>
                <a:cs typeface="Times New Roman"/>
              </a:rPr>
              <a:t>giảm</a:t>
            </a:r>
            <a:r>
              <a:rPr lang="en-US" sz="2400" dirty="0">
                <a:latin typeface="Times New Roman"/>
                <a:ea typeface="Times New Roman"/>
                <a:cs typeface="Times New Roman"/>
              </a:rPr>
              <a:t> oxy ở </a:t>
            </a:r>
            <a:r>
              <a:rPr lang="en-US" sz="2400" dirty="0" err="1">
                <a:latin typeface="Times New Roman"/>
                <a:ea typeface="Times New Roman"/>
                <a:cs typeface="Times New Roman"/>
              </a:rPr>
              <a:t>mô</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tim</a:t>
            </a:r>
            <a:r>
              <a:rPr lang="en-US" sz="2400" dirty="0">
                <a:latin typeface="Times New Roman"/>
                <a:ea typeface="Times New Roman"/>
                <a:cs typeface="Times New Roman"/>
              </a:rPr>
              <a:t> </a:t>
            </a:r>
            <a:r>
              <a:rPr lang="en-US" sz="2400" dirty="0" err="1">
                <a:latin typeface="Times New Roman"/>
                <a:ea typeface="Times New Roman"/>
                <a:cs typeface="Times New Roman"/>
              </a:rPr>
              <a:t>mất</a:t>
            </a:r>
            <a:r>
              <a:rPr lang="en-US" sz="2400" dirty="0">
                <a:latin typeface="Times New Roman"/>
                <a:ea typeface="Times New Roman"/>
                <a:cs typeface="Times New Roman"/>
              </a:rPr>
              <a:t> </a:t>
            </a:r>
            <a:r>
              <a:rPr lang="en-US" sz="2400" dirty="0" err="1">
                <a:latin typeface="Times New Roman"/>
                <a:ea typeface="Times New Roman"/>
                <a:cs typeface="Times New Roman"/>
              </a:rPr>
              <a:t>bù</a:t>
            </a:r>
            <a:r>
              <a:rPr lang="en-US" sz="2400" dirty="0">
                <a:latin typeface="Times New Roman"/>
                <a:ea typeface="Times New Roman"/>
                <a:cs typeface="Times New Roman"/>
              </a:rPr>
              <a:t>, </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hô</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mới</a:t>
            </a:r>
            <a:r>
              <a:rPr lang="en-US" sz="2400" dirty="0">
                <a:latin typeface="Times New Roman"/>
                <a:ea typeface="Times New Roman"/>
                <a:cs typeface="Times New Roman"/>
              </a:rPr>
              <a:t> </a:t>
            </a:r>
            <a:r>
              <a:rPr lang="en-US" sz="2400" dirty="0" err="1">
                <a:latin typeface="Times New Roman"/>
                <a:ea typeface="Times New Roman"/>
                <a:cs typeface="Times New Roman"/>
              </a:rPr>
              <a:t>bị</a:t>
            </a:r>
            <a:r>
              <a:rPr lang="en-US" sz="2400" dirty="0">
                <a:latin typeface="Times New Roman"/>
                <a:ea typeface="Times New Roman"/>
                <a:cs typeface="Times New Roman"/>
              </a:rPr>
              <a:t> </a:t>
            </a:r>
            <a:r>
              <a:rPr lang="en-US" sz="2400" dirty="0" err="1">
                <a:latin typeface="Times New Roman"/>
                <a:ea typeface="Times New Roman"/>
                <a:cs typeface="Times New Roman"/>
              </a:rPr>
              <a:t>nhồi</a:t>
            </a:r>
            <a:r>
              <a:rPr lang="en-US" sz="2400" dirty="0">
                <a:latin typeface="Times New Roman"/>
                <a:ea typeface="Times New Roman"/>
                <a:cs typeface="Times New Roman"/>
              </a:rPr>
              <a:t> </a:t>
            </a:r>
            <a:r>
              <a:rPr lang="en-US" sz="2400" dirty="0" err="1">
                <a:latin typeface="Times New Roman"/>
                <a:ea typeface="Times New Roman"/>
                <a:cs typeface="Times New Roman"/>
              </a:rPr>
              <a:t>máu</a:t>
            </a:r>
            <a:r>
              <a:rPr lang="en-US" sz="2400" dirty="0">
                <a:latin typeface="Times New Roman"/>
                <a:ea typeface="Times New Roman"/>
                <a:cs typeface="Times New Roman"/>
              </a:rPr>
              <a:t> </a:t>
            </a:r>
            <a:r>
              <a:rPr lang="en-US" sz="2400" dirty="0" err="1">
                <a:latin typeface="Times New Roman"/>
                <a:ea typeface="Times New Roman"/>
                <a:cs typeface="Times New Roman"/>
              </a:rPr>
              <a:t>cơ</a:t>
            </a:r>
            <a:r>
              <a:rPr lang="en-US" sz="2400" dirty="0">
                <a:latin typeface="Times New Roman"/>
                <a:ea typeface="Times New Roman"/>
                <a:cs typeface="Times New Roman"/>
              </a:rPr>
              <a:t> </a:t>
            </a:r>
            <a:r>
              <a:rPr lang="en-US" sz="2400" dirty="0" err="1">
                <a:latin typeface="Times New Roman"/>
                <a:ea typeface="Times New Roman"/>
                <a:cs typeface="Times New Roman"/>
              </a:rPr>
              <a:t>tim</a:t>
            </a:r>
            <a:r>
              <a:rPr lang="en-US" sz="2400" dirty="0">
                <a:latin typeface="Times New Roman"/>
                <a:ea typeface="Times New Roman"/>
                <a:cs typeface="Times New Roman"/>
              </a:rPr>
              <a:t>, </a:t>
            </a:r>
            <a:r>
              <a:rPr lang="en-US" sz="2400" dirty="0" err="1">
                <a:latin typeface="Times New Roman"/>
                <a:ea typeface="Times New Roman"/>
                <a:cs typeface="Times New Roman"/>
              </a:rPr>
              <a:t>sốc</a:t>
            </a:r>
            <a:endParaRPr lang="en-US" sz="2400" dirty="0">
              <a:latin typeface="Calibri"/>
              <a:ea typeface="Times New Roman"/>
              <a:cs typeface="Times New Roman"/>
            </a:endParaRPr>
          </a:p>
          <a:p>
            <a:pPr>
              <a:lnSpc>
                <a:spcPct val="115000"/>
              </a:lnSpc>
              <a:spcAft>
                <a:spcPts val="1000"/>
              </a:spcAft>
            </a:pPr>
            <a:r>
              <a:rPr lang="en-US" sz="2400" dirty="0" err="1" smtClean="0">
                <a:latin typeface="Times New Roman"/>
                <a:ea typeface="Times New Roman"/>
                <a:cs typeface="Times New Roman"/>
              </a:rPr>
              <a:t>Suy</a:t>
            </a:r>
            <a:r>
              <a:rPr lang="en-US" sz="2400" dirty="0" smtClean="0">
                <a:latin typeface="Times New Roman"/>
                <a:ea typeface="Times New Roman"/>
                <a:cs typeface="Times New Roman"/>
              </a:rPr>
              <a:t> </a:t>
            </a:r>
            <a:r>
              <a:rPr lang="en-US" sz="2400" dirty="0" err="1">
                <a:latin typeface="Times New Roman"/>
                <a:ea typeface="Times New Roman"/>
                <a:cs typeface="Times New Roman"/>
              </a:rPr>
              <a:t>gan</a:t>
            </a:r>
            <a:r>
              <a:rPr lang="en-US" sz="2400" dirty="0">
                <a:latin typeface="Times New Roman"/>
                <a:ea typeface="Times New Roman"/>
                <a:cs typeface="Times New Roman"/>
              </a:rPr>
              <a:t>, </a:t>
            </a:r>
            <a:r>
              <a:rPr lang="en-US" sz="2400" dirty="0" err="1">
                <a:latin typeface="Times New Roman"/>
                <a:ea typeface="Times New Roman"/>
                <a:cs typeface="Times New Roman"/>
              </a:rPr>
              <a:t>nhiễm</a:t>
            </a:r>
            <a:r>
              <a:rPr lang="en-US" sz="2400" dirty="0">
                <a:latin typeface="Times New Roman"/>
                <a:ea typeface="Times New Roman"/>
                <a:cs typeface="Times New Roman"/>
              </a:rPr>
              <a:t> </a:t>
            </a:r>
            <a:r>
              <a:rPr lang="en-US" sz="2400" dirty="0" err="1">
                <a:latin typeface="Times New Roman"/>
                <a:ea typeface="Times New Roman"/>
                <a:cs typeface="Times New Roman"/>
              </a:rPr>
              <a:t>độc</a:t>
            </a:r>
            <a:r>
              <a:rPr lang="en-US" sz="2400" dirty="0">
                <a:latin typeface="Times New Roman"/>
                <a:ea typeface="Times New Roman"/>
                <a:cs typeface="Times New Roman"/>
              </a:rPr>
              <a:t> </a:t>
            </a:r>
            <a:r>
              <a:rPr lang="en-US" sz="2400" dirty="0" err="1">
                <a:latin typeface="Times New Roman"/>
                <a:ea typeface="Times New Roman"/>
                <a:cs typeface="Times New Roman"/>
              </a:rPr>
              <a:t>rượu</a:t>
            </a:r>
            <a:r>
              <a:rPr lang="en-US" sz="2400" dirty="0">
                <a:latin typeface="Times New Roman"/>
                <a:ea typeface="Times New Roman"/>
                <a:cs typeface="Times New Roman"/>
              </a:rPr>
              <a:t> </a:t>
            </a:r>
            <a:r>
              <a:rPr lang="en-US" sz="2400" dirty="0" err="1">
                <a:latin typeface="Times New Roman"/>
                <a:ea typeface="Times New Roman"/>
                <a:cs typeface="Times New Roman"/>
              </a:rPr>
              <a:t>cấp</a:t>
            </a:r>
            <a:r>
              <a:rPr lang="en-US" sz="2400" dirty="0">
                <a:latin typeface="Times New Roman"/>
                <a:ea typeface="Times New Roman"/>
                <a:cs typeface="Times New Roman"/>
              </a:rPr>
              <a:t> </a:t>
            </a:r>
            <a:r>
              <a:rPr lang="en-US" sz="2400" dirty="0" err="1">
                <a:latin typeface="Times New Roman"/>
                <a:ea typeface="Times New Roman"/>
                <a:cs typeface="Times New Roman"/>
              </a:rPr>
              <a:t>tính</a:t>
            </a:r>
            <a:r>
              <a:rPr lang="en-US" sz="2400" dirty="0">
                <a:latin typeface="Times New Roman"/>
                <a:ea typeface="Times New Roman"/>
                <a:cs typeface="Times New Roman"/>
              </a:rPr>
              <a:t>, </a:t>
            </a:r>
            <a:r>
              <a:rPr lang="en-US" sz="2400" dirty="0" err="1">
                <a:latin typeface="Times New Roman"/>
                <a:ea typeface="Times New Roman"/>
                <a:cs typeface="Times New Roman"/>
              </a:rPr>
              <a:t>nghiện</a:t>
            </a:r>
            <a:r>
              <a:rPr lang="en-US" sz="2400" dirty="0">
                <a:latin typeface="Times New Roman"/>
                <a:ea typeface="Times New Roman"/>
                <a:cs typeface="Times New Roman"/>
              </a:rPr>
              <a:t> </a:t>
            </a:r>
            <a:r>
              <a:rPr lang="en-US" sz="2400" dirty="0" err="1">
                <a:latin typeface="Times New Roman"/>
                <a:ea typeface="Times New Roman"/>
                <a:cs typeface="Times New Roman"/>
              </a:rPr>
              <a:t>rượu</a:t>
            </a:r>
            <a:r>
              <a:rPr lang="en-US" sz="2400" dirty="0">
                <a:latin typeface="Times New Roman"/>
                <a:ea typeface="Times New Roman"/>
                <a:cs typeface="Times New Roman"/>
              </a:rPr>
              <a:t>.</a:t>
            </a:r>
            <a:endParaRPr lang="en-US" sz="2400" dirty="0">
              <a:latin typeface="Calibri"/>
              <a:ea typeface="Times New Roman"/>
              <a:cs typeface="Times New Roman"/>
            </a:endParaRPr>
          </a:p>
          <a:p>
            <a:pPr marL="45720" indent="0">
              <a:buNone/>
            </a:pPr>
            <a:endParaRPr lang="en-US" sz="1800" dirty="0">
              <a:latin typeface="Times New Roman" pitchFamily="18" charset="0"/>
              <a:cs typeface="Times New Roman" pitchFamily="18" charset="0"/>
            </a:endParaRPr>
          </a:p>
        </p:txBody>
      </p:sp>
      <p:cxnSp>
        <p:nvCxnSpPr>
          <p:cNvPr id="5" name="Straight Connector 4"/>
          <p:cNvCxnSpPr/>
          <p:nvPr/>
        </p:nvCxnSpPr>
        <p:spPr>
          <a:xfrm>
            <a:off x="0" y="10668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18</a:t>
            </a:fld>
            <a:endParaRPr lang="en-US"/>
          </a:p>
        </p:txBody>
      </p:sp>
      <p:sp>
        <p:nvSpPr>
          <p:cNvPr id="8" name="Title 1"/>
          <p:cNvSpPr>
            <a:spLocks noGrp="1"/>
          </p:cNvSpPr>
          <p:nvPr>
            <p:ph type="title"/>
          </p:nvPr>
        </p:nvSpPr>
        <p:spPr>
          <a:xfrm>
            <a:off x="304800" y="0"/>
            <a:ext cx="7391400" cy="8382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Tree>
    <p:extLst>
      <p:ext uri="{BB962C8B-B14F-4D97-AF65-F5344CB8AC3E}">
        <p14:creationId xmlns:p14="http://schemas.microsoft.com/office/powerpoint/2010/main" val="35029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086600" cy="3810000"/>
          </a:xfrm>
        </p:spPr>
        <p:txBody>
          <a:bodyPr>
            <a:noAutofit/>
          </a:bodyPr>
          <a:lstStyle/>
          <a:p>
            <a:pPr marL="45720" lvl="0" indent="0">
              <a:buNone/>
            </a:pPr>
            <a:r>
              <a:rPr lang="en-US" sz="2800" b="1" dirty="0" err="1">
                <a:latin typeface="Times New Roman" pitchFamily="18" charset="0"/>
                <a:cs typeface="Times New Roman" pitchFamily="18" charset="0"/>
              </a:rPr>
              <a:t>Cảnh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trọng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45720" indent="0">
              <a:buNone/>
            </a:pPr>
            <a:r>
              <a:rPr lang="en-US" sz="2800" dirty="0" err="1">
                <a:latin typeface="Times New Roman" pitchFamily="18" charset="0"/>
                <a:cs typeface="Times New Roman" pitchFamily="18" charset="0"/>
              </a:rPr>
              <a:t>P</a:t>
            </a:r>
            <a:r>
              <a:rPr lang="en-US" sz="2800" dirty="0" err="1" smtClean="0">
                <a:latin typeface="Times New Roman" pitchFamily="18" charset="0"/>
                <a:cs typeface="Times New Roman" pitchFamily="18" charset="0"/>
              </a:rPr>
              <a: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metformin 2-3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chụp</a:t>
            </a:r>
            <a:r>
              <a:rPr lang="en-US" sz="2800" dirty="0" smtClean="0">
                <a:latin typeface="Times New Roman" pitchFamily="18" charset="0"/>
                <a:cs typeface="Times New Roman" pitchFamily="18" charset="0"/>
              </a:rPr>
              <a:t> XQ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iod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a:t>
            </a:r>
          </a:p>
          <a:p>
            <a:pPr marL="45720" indent="0">
              <a:buNone/>
            </a:pPr>
            <a:endParaRPr lang="en-US" sz="2800" dirty="0">
              <a:latin typeface="Times New Roman" pitchFamily="18" charset="0"/>
              <a:cs typeface="Times New Roman" pitchFamily="18" charset="0"/>
            </a:endParaRPr>
          </a:p>
        </p:txBody>
      </p:sp>
      <p:cxnSp>
        <p:nvCxnSpPr>
          <p:cNvPr id="5" name="Straight Connector 4"/>
          <p:cNvCxnSpPr/>
          <p:nvPr/>
        </p:nvCxnSpPr>
        <p:spPr>
          <a:xfrm>
            <a:off x="0" y="10668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19</a:t>
            </a:fld>
            <a:endParaRPr lang="en-US"/>
          </a:p>
        </p:txBody>
      </p:sp>
      <p:sp>
        <p:nvSpPr>
          <p:cNvPr id="8" name="Title 1"/>
          <p:cNvSpPr>
            <a:spLocks noGrp="1"/>
          </p:cNvSpPr>
          <p:nvPr>
            <p:ph type="title"/>
          </p:nvPr>
        </p:nvSpPr>
        <p:spPr>
          <a:xfrm>
            <a:off x="304800" y="152400"/>
            <a:ext cx="7391400" cy="7620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Tree>
    <p:extLst>
      <p:ext uri="{BB962C8B-B14F-4D97-AF65-F5344CB8AC3E}">
        <p14:creationId xmlns:p14="http://schemas.microsoft.com/office/powerpoint/2010/main" val="351449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6629400" cy="5410200"/>
          </a:xfrm>
        </p:spPr>
        <p:txBody>
          <a:bodyPr>
            <a:noAutofit/>
          </a:bodyPr>
          <a:lstStyle/>
          <a:p>
            <a:pPr marL="45720" lvl="0" indent="0">
              <a:buNone/>
            </a:pPr>
            <a:r>
              <a:rPr lang="en-US" sz="2400" b="1" dirty="0" smtClean="0">
                <a:solidFill>
                  <a:srgbClr val="0070C0"/>
                </a:solidFill>
                <a:latin typeface="Times New Roman" pitchFamily="18" charset="0"/>
                <a:cs typeface="Times New Roman" pitchFamily="18" charset="0"/>
              </a:rPr>
              <a:t>1. GUARENTE-8 (Candesartan 8mg)</a:t>
            </a:r>
          </a:p>
          <a:p>
            <a:pPr marL="45720" indent="0">
              <a:buNone/>
            </a:pPr>
            <a:r>
              <a:rPr lang="en-US" sz="2400" b="1" dirty="0">
                <a:solidFill>
                  <a:srgbClr val="0070C0"/>
                </a:solidFill>
                <a:latin typeface="Times New Roman" pitchFamily="18" charset="0"/>
                <a:cs typeface="Times New Roman" pitchFamily="18" charset="0"/>
              </a:rPr>
              <a:t>2</a:t>
            </a:r>
            <a:r>
              <a:rPr lang="en-US" sz="2400" b="1" dirty="0" smtClean="0">
                <a:solidFill>
                  <a:srgbClr val="0070C0"/>
                </a:solidFill>
                <a:latin typeface="Times New Roman" pitchFamily="18" charset="0"/>
                <a:cs typeface="Times New Roman" pitchFamily="18" charset="0"/>
              </a:rPr>
              <a:t>. BROMETIC 2mg/10ml</a:t>
            </a:r>
          </a:p>
          <a:p>
            <a:pPr marL="45720" indent="0">
              <a:buNone/>
            </a:pPr>
            <a:r>
              <a:rPr lang="en-US" sz="2400" b="1" dirty="0">
                <a:solidFill>
                  <a:srgbClr val="0070C0"/>
                </a:solidFill>
                <a:latin typeface="Times New Roman" pitchFamily="18" charset="0"/>
                <a:cs typeface="Times New Roman" pitchFamily="18" charset="0"/>
              </a:rPr>
              <a:t>3</a:t>
            </a:r>
            <a:r>
              <a:rPr lang="en-US" sz="2400" b="1" dirty="0" smtClean="0">
                <a:solidFill>
                  <a:srgbClr val="0070C0"/>
                </a:solidFill>
                <a:latin typeface="Times New Roman" pitchFamily="18" charset="0"/>
                <a:cs typeface="Times New Roman" pitchFamily="18" charset="0"/>
              </a:rPr>
              <a:t>. PFERTZEL (</a:t>
            </a:r>
            <a:r>
              <a:rPr lang="en-US" sz="2400" b="1" dirty="0" err="1" smtClean="0">
                <a:solidFill>
                  <a:srgbClr val="0070C0"/>
                </a:solidFill>
                <a:latin typeface="Times New Roman" pitchFamily="18" charset="0"/>
                <a:cs typeface="Times New Roman" pitchFamily="18" charset="0"/>
              </a:rPr>
              <a:t>Clopidogel</a:t>
            </a:r>
            <a:r>
              <a:rPr lang="en-US" sz="2400" b="1" dirty="0" smtClean="0">
                <a:solidFill>
                  <a:srgbClr val="0070C0"/>
                </a:solidFill>
                <a:latin typeface="Times New Roman" pitchFamily="18" charset="0"/>
                <a:cs typeface="Times New Roman" pitchFamily="18" charset="0"/>
              </a:rPr>
              <a:t> 75mg+ Aspirin 75mg)</a:t>
            </a:r>
          </a:p>
          <a:p>
            <a:pPr marL="45720" indent="0">
              <a:buNone/>
            </a:pPr>
            <a:r>
              <a:rPr lang="en-US" sz="2400" b="1" dirty="0">
                <a:solidFill>
                  <a:srgbClr val="0070C0"/>
                </a:solidFill>
                <a:latin typeface="Times New Roman" pitchFamily="18" charset="0"/>
                <a:cs typeface="Times New Roman" pitchFamily="18" charset="0"/>
              </a:rPr>
              <a:t>4</a:t>
            </a:r>
            <a:r>
              <a:rPr lang="en-US" sz="2400" b="1" dirty="0" smtClean="0">
                <a:solidFill>
                  <a:srgbClr val="0070C0"/>
                </a:solidFill>
                <a:latin typeface="Times New Roman" pitchFamily="18" charset="0"/>
                <a:cs typeface="Times New Roman" pitchFamily="18" charset="0"/>
              </a:rPr>
              <a:t>. DH-METGLU XR</a:t>
            </a:r>
          </a:p>
          <a:p>
            <a:pPr marL="45720" indent="0">
              <a:buNone/>
            </a:pPr>
            <a:r>
              <a:rPr lang="en-US" sz="2400" b="1" dirty="0" smtClean="0">
                <a:solidFill>
                  <a:srgbClr val="0070C0"/>
                </a:solidFill>
                <a:latin typeface="Times New Roman" pitchFamily="18" charset="0"/>
                <a:cs typeface="Times New Roman" pitchFamily="18" charset="0"/>
              </a:rPr>
              <a:t> (Metformin </a:t>
            </a:r>
            <a:r>
              <a:rPr lang="en-US" sz="2400" b="1" dirty="0" err="1" smtClean="0">
                <a:solidFill>
                  <a:srgbClr val="0070C0"/>
                </a:solidFill>
                <a:latin typeface="Times New Roman" pitchFamily="18" charset="0"/>
                <a:cs typeface="Times New Roman" pitchFamily="18" charset="0"/>
              </a:rPr>
              <a:t>hydroclorid</a:t>
            </a:r>
            <a:r>
              <a:rPr lang="en-US" sz="2400" b="1" dirty="0" smtClean="0">
                <a:solidFill>
                  <a:srgbClr val="0070C0"/>
                </a:solidFill>
                <a:latin typeface="Times New Roman" pitchFamily="18" charset="0"/>
                <a:cs typeface="Times New Roman" pitchFamily="18" charset="0"/>
              </a:rPr>
              <a:t> 1000mg)</a:t>
            </a:r>
          </a:p>
          <a:p>
            <a:pPr marL="45720" indent="0">
              <a:buNone/>
            </a:pPr>
            <a:r>
              <a:rPr lang="en-US" sz="2400" b="1" dirty="0" smtClean="0">
                <a:solidFill>
                  <a:srgbClr val="0070C0"/>
                </a:solidFill>
                <a:latin typeface="Times New Roman" pitchFamily="18" charset="0"/>
                <a:cs typeface="Times New Roman" pitchFamily="18" charset="0"/>
              </a:rPr>
              <a:t>5. </a:t>
            </a:r>
            <a:r>
              <a:rPr lang="en-US" sz="2400" b="1" dirty="0">
                <a:solidFill>
                  <a:srgbClr val="0070C0"/>
                </a:solidFill>
                <a:latin typeface="Times New Roman"/>
                <a:ea typeface="Times New Roman"/>
              </a:rPr>
              <a:t>PAROCONTIN (Paracetamol 325mg +Methocarbamol 400mg)</a:t>
            </a:r>
            <a:endParaRPr lang="en-US" sz="2400" b="1" dirty="0">
              <a:solidFill>
                <a:srgbClr val="0070C0"/>
              </a:solidFill>
              <a:latin typeface="Times New Roman" pitchFamily="18" charset="0"/>
              <a:cs typeface="Times New Roman" pitchFamily="18" charset="0"/>
            </a:endParaRPr>
          </a:p>
          <a:p>
            <a:pPr marL="45720" lvl="0" indent="0">
              <a:buNone/>
            </a:pPr>
            <a:r>
              <a:rPr lang="en-US" sz="2400" b="1" dirty="0" smtClean="0">
                <a:solidFill>
                  <a:srgbClr val="0070C0"/>
                </a:solidFill>
                <a:latin typeface="Times New Roman" pitchFamily="18" charset="0"/>
                <a:cs typeface="Times New Roman" pitchFamily="18" charset="0"/>
              </a:rPr>
              <a:t>6.KIMAZIN(</a:t>
            </a:r>
            <a:r>
              <a:rPr lang="en-US" sz="2400" b="1" dirty="0" err="1" smtClean="0">
                <a:solidFill>
                  <a:srgbClr val="0070C0"/>
                </a:solidFill>
                <a:latin typeface="Times New Roman" pitchFamily="18" charset="0"/>
                <a:cs typeface="Times New Roman" pitchFamily="18" charset="0"/>
              </a:rPr>
              <a:t>Bổ</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huyết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điều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kinh</a:t>
            </a:r>
            <a:r>
              <a:rPr lang="en-US" sz="2400" b="1" dirty="0" smtClean="0">
                <a:solidFill>
                  <a:srgbClr val="0070C0"/>
                </a:solidFill>
                <a:latin typeface="Times New Roman" pitchFamily="18" charset="0"/>
                <a:cs typeface="Times New Roman" pitchFamily="18" charset="0"/>
              </a:rPr>
              <a:t>)</a:t>
            </a:r>
          </a:p>
          <a:p>
            <a:pPr marL="45720" lvl="0" indent="0">
              <a:buNone/>
            </a:pPr>
            <a:r>
              <a:rPr lang="en-US" sz="2400" b="1" dirty="0" smtClean="0">
                <a:solidFill>
                  <a:srgbClr val="0070C0"/>
                </a:solidFill>
                <a:latin typeface="Times New Roman" pitchFamily="18" charset="0"/>
                <a:cs typeface="Times New Roman" pitchFamily="18" charset="0"/>
              </a:rPr>
              <a:t>7.KHANG MINH PHONG THẤP NANG</a:t>
            </a:r>
            <a:endParaRPr lang="en-US" sz="2400" b="1" dirty="0">
              <a:solidFill>
                <a:srgbClr val="0070C0"/>
              </a:solidFill>
              <a:latin typeface="Times New Roman" pitchFamily="18" charset="0"/>
              <a:cs typeface="Times New Roman" pitchFamily="18" charset="0"/>
            </a:endParaRPr>
          </a:p>
          <a:p>
            <a:endParaRPr lang="en-US" sz="3200" b="1" dirty="0" smtClean="0">
              <a:solidFill>
                <a:srgbClr val="002060"/>
              </a:solidFill>
              <a:latin typeface="Times New Roman" pitchFamily="18" charset="0"/>
              <a:cs typeface="Times New Roman" pitchFamily="18" charset="0"/>
            </a:endParaRPr>
          </a:p>
          <a:p>
            <a:endParaRPr lang="en-US" sz="3200" b="1"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88D092-A969-46FF-8796-618500B81C94}" type="slidenum">
              <a:rPr lang="en-US" b="1" smtClean="0">
                <a:latin typeface="Times New Roman" pitchFamily="18" charset="0"/>
                <a:cs typeface="Times New Roman" pitchFamily="18" charset="0"/>
              </a:rPr>
              <a:pPr/>
              <a:t>2</a:t>
            </a:fld>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3897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162800" cy="4191000"/>
          </a:xfrm>
        </p:spPr>
        <p:txBody>
          <a:bodyPr>
            <a:noAutofit/>
          </a:bodyPr>
          <a:lstStyle/>
          <a:p>
            <a:pPr marL="45720" lvl="0" indent="0">
              <a:buNone/>
            </a:pPr>
            <a:r>
              <a:rPr lang="en-US" sz="2800" b="1" dirty="0" err="1">
                <a:latin typeface="Times New Roman" pitchFamily="18" charset="0"/>
                <a:cs typeface="Times New Roman" pitchFamily="18" charset="0"/>
              </a:rPr>
              <a:t>Liều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p>
          <a:p>
            <a:pPr marL="45720" lvl="0" indent="0">
              <a:buNone/>
            </a:pPr>
            <a:r>
              <a:rPr lang="en-US" sz="2000" dirty="0" smtClean="0">
                <a:latin typeface="Times New Roman"/>
                <a:ea typeface="Times New Roman"/>
                <a:cs typeface="Times New Roman"/>
              </a:rPr>
              <a:t>    </a:t>
            </a:r>
            <a:r>
              <a:rPr lang="en-US" sz="2000" dirty="0" err="1" smtClean="0">
                <a:latin typeface="Times New Roman"/>
                <a:ea typeface="Times New Roman"/>
                <a:cs typeface="Times New Roman"/>
              </a:rPr>
              <a:t>Đơn</a:t>
            </a:r>
            <a:r>
              <a:rPr lang="en-US" sz="2000" dirty="0" smtClean="0">
                <a:latin typeface="Times New Roman"/>
                <a:ea typeface="Times New Roman"/>
                <a:cs typeface="Times New Roman"/>
              </a:rPr>
              <a:t> </a:t>
            </a:r>
            <a:r>
              <a:rPr lang="en-US" sz="2000" dirty="0" err="1">
                <a:latin typeface="Times New Roman"/>
                <a:ea typeface="Times New Roman"/>
                <a:cs typeface="Times New Roman"/>
              </a:rPr>
              <a:t>trị</a:t>
            </a:r>
            <a:r>
              <a:rPr lang="en-US" sz="2000" dirty="0">
                <a:latin typeface="Times New Roman"/>
                <a:ea typeface="Times New Roman"/>
                <a:cs typeface="Times New Roman"/>
              </a:rPr>
              <a:t> </a:t>
            </a:r>
            <a:r>
              <a:rPr lang="en-US" sz="2000" dirty="0" err="1">
                <a:latin typeface="Times New Roman"/>
                <a:ea typeface="Times New Roman"/>
                <a:cs typeface="Times New Roman"/>
              </a:rPr>
              <a:t>liệu</a:t>
            </a:r>
            <a:r>
              <a:rPr lang="en-US" sz="2000" dirty="0">
                <a:latin typeface="Times New Roman"/>
                <a:ea typeface="Times New Roman"/>
                <a:cs typeface="Times New Roman"/>
              </a:rPr>
              <a:t> </a:t>
            </a:r>
            <a:r>
              <a:rPr lang="en-US" sz="2000" dirty="0" err="1">
                <a:latin typeface="Times New Roman"/>
                <a:ea typeface="Times New Roman"/>
                <a:cs typeface="Times New Roman"/>
              </a:rPr>
              <a:t>hoặc</a:t>
            </a:r>
            <a:r>
              <a:rPr lang="en-US" sz="2000" dirty="0">
                <a:latin typeface="Times New Roman"/>
                <a:ea typeface="Times New Roman"/>
                <a:cs typeface="Times New Roman"/>
              </a:rPr>
              <a:t> </a:t>
            </a:r>
            <a:r>
              <a:rPr lang="en-US" sz="2000" dirty="0" err="1">
                <a:latin typeface="Times New Roman"/>
                <a:ea typeface="Times New Roman"/>
                <a:cs typeface="Times New Roman"/>
              </a:rPr>
              <a:t>phối</a:t>
            </a:r>
            <a:r>
              <a:rPr lang="en-US" sz="2000" dirty="0">
                <a:latin typeface="Times New Roman"/>
                <a:ea typeface="Times New Roman"/>
                <a:cs typeface="Times New Roman"/>
              </a:rPr>
              <a:t> </a:t>
            </a:r>
            <a:r>
              <a:rPr lang="en-US" sz="2000" dirty="0" err="1">
                <a:latin typeface="Times New Roman"/>
                <a:ea typeface="Times New Roman"/>
                <a:cs typeface="Times New Roman"/>
              </a:rPr>
              <a:t>hợp</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thuốc</a:t>
            </a:r>
            <a:r>
              <a:rPr lang="en-US" sz="2000" dirty="0">
                <a:latin typeface="Times New Roman"/>
                <a:ea typeface="Times New Roman"/>
                <a:cs typeface="Times New Roman"/>
              </a:rPr>
              <a:t> </a:t>
            </a:r>
            <a:r>
              <a:rPr lang="en-US" sz="2000" dirty="0" err="1">
                <a:latin typeface="Times New Roman"/>
                <a:ea typeface="Times New Roman"/>
                <a:cs typeface="Times New Roman"/>
              </a:rPr>
              <a:t>điều</a:t>
            </a:r>
            <a:r>
              <a:rPr lang="en-US" sz="2000" dirty="0">
                <a:latin typeface="Times New Roman"/>
                <a:ea typeface="Times New Roman"/>
                <a:cs typeface="Times New Roman"/>
              </a:rPr>
              <a:t> </a:t>
            </a:r>
            <a:r>
              <a:rPr lang="en-US" sz="2000" dirty="0" err="1">
                <a:latin typeface="Times New Roman"/>
                <a:ea typeface="Times New Roman"/>
                <a:cs typeface="Times New Roman"/>
              </a:rPr>
              <a:t>trị</a:t>
            </a:r>
            <a:r>
              <a:rPr lang="en-US" sz="2000" dirty="0">
                <a:latin typeface="Times New Roman"/>
                <a:ea typeface="Times New Roman"/>
                <a:cs typeface="Times New Roman"/>
              </a:rPr>
              <a:t> </a:t>
            </a:r>
            <a:r>
              <a:rPr lang="en-US" sz="2000" dirty="0" err="1">
                <a:latin typeface="Times New Roman"/>
                <a:ea typeface="Times New Roman"/>
                <a:cs typeface="Times New Roman"/>
              </a:rPr>
              <a:t>khác</a:t>
            </a:r>
            <a:endParaRPr lang="en-US" sz="2000" dirty="0">
              <a:latin typeface="Calibri"/>
              <a:ea typeface="Times New Roman"/>
              <a:cs typeface="Times New Roman"/>
            </a:endParaRPr>
          </a:p>
          <a:p>
            <a:pPr>
              <a:lnSpc>
                <a:spcPct val="115000"/>
              </a:lnSpc>
              <a:spcAft>
                <a:spcPts val="1000"/>
              </a:spcAft>
            </a:pPr>
            <a:r>
              <a:rPr lang="en-US" sz="2000" dirty="0" err="1" smtClean="0">
                <a:latin typeface="Times New Roman"/>
                <a:ea typeface="Times New Roman"/>
                <a:cs typeface="Times New Roman"/>
              </a:rPr>
              <a:t>Uống</a:t>
            </a:r>
            <a:r>
              <a:rPr lang="en-US" sz="2000" dirty="0" smtClean="0">
                <a:latin typeface="Times New Roman"/>
                <a:ea typeface="Times New Roman"/>
                <a:cs typeface="Times New Roman"/>
              </a:rPr>
              <a:t> </a:t>
            </a:r>
            <a:r>
              <a:rPr lang="en-US" sz="2000" dirty="0" err="1">
                <a:latin typeface="Times New Roman"/>
                <a:ea typeface="Times New Roman"/>
                <a:cs typeface="Times New Roman"/>
              </a:rPr>
              <a:t>ngày</a:t>
            </a:r>
            <a:r>
              <a:rPr lang="en-US" sz="2000" dirty="0">
                <a:latin typeface="Times New Roman"/>
                <a:ea typeface="Times New Roman"/>
                <a:cs typeface="Times New Roman"/>
              </a:rPr>
              <a:t> 1 </a:t>
            </a:r>
            <a:r>
              <a:rPr lang="en-US" sz="2000" dirty="0" err="1">
                <a:latin typeface="Times New Roman"/>
                <a:ea typeface="Times New Roman"/>
                <a:cs typeface="Times New Roman"/>
              </a:rPr>
              <a:t>lần</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buổi</a:t>
            </a:r>
            <a:r>
              <a:rPr lang="en-US" sz="2000" dirty="0">
                <a:latin typeface="Times New Roman"/>
                <a:ea typeface="Times New Roman"/>
                <a:cs typeface="Times New Roman"/>
              </a:rPr>
              <a:t> </a:t>
            </a:r>
            <a:r>
              <a:rPr lang="en-US" sz="2000" dirty="0" err="1">
                <a:latin typeface="Times New Roman"/>
                <a:ea typeface="Times New Roman"/>
                <a:cs typeface="Times New Roman"/>
              </a:rPr>
              <a:t>tối</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khuyến</a:t>
            </a:r>
            <a:r>
              <a:rPr lang="en-US" sz="2000" dirty="0">
                <a:latin typeface="Times New Roman"/>
                <a:ea typeface="Times New Roman"/>
                <a:cs typeface="Times New Roman"/>
              </a:rPr>
              <a:t> </a:t>
            </a:r>
            <a:r>
              <a:rPr lang="en-US" sz="2000" dirty="0" err="1">
                <a:latin typeface="Times New Roman"/>
                <a:ea typeface="Times New Roman"/>
                <a:cs typeface="Times New Roman"/>
              </a:rPr>
              <a:t>cáo</a:t>
            </a:r>
            <a:r>
              <a:rPr lang="en-US" sz="2000" dirty="0">
                <a:latin typeface="Times New Roman"/>
                <a:ea typeface="Times New Roman"/>
                <a:cs typeface="Times New Roman"/>
              </a:rPr>
              <a:t> </a:t>
            </a:r>
            <a:r>
              <a:rPr lang="en-US" sz="2000" dirty="0" err="1">
                <a:latin typeface="Times New Roman"/>
                <a:ea typeface="Times New Roman"/>
                <a:cs typeface="Times New Roman"/>
              </a:rPr>
              <a:t>tối</a:t>
            </a:r>
            <a:r>
              <a:rPr lang="en-US" sz="2000" dirty="0">
                <a:latin typeface="Times New Roman"/>
                <a:ea typeface="Times New Roman"/>
                <a:cs typeface="Times New Roman"/>
              </a:rPr>
              <a:t> </a:t>
            </a:r>
            <a:r>
              <a:rPr lang="en-US" sz="2000" dirty="0" err="1">
                <a:latin typeface="Times New Roman"/>
                <a:ea typeface="Times New Roman"/>
                <a:cs typeface="Times New Roman"/>
              </a:rPr>
              <a:t>đa</a:t>
            </a:r>
            <a:r>
              <a:rPr lang="en-US" sz="2000" dirty="0">
                <a:latin typeface="Times New Roman"/>
                <a:ea typeface="Times New Roman"/>
                <a:cs typeface="Times New Roman"/>
              </a:rPr>
              <a:t> 2 </a:t>
            </a:r>
            <a:r>
              <a:rPr lang="en-US" sz="2000" dirty="0" err="1">
                <a:latin typeface="Times New Roman"/>
                <a:ea typeface="Times New Roman"/>
                <a:cs typeface="Times New Roman"/>
              </a:rPr>
              <a:t>viên</a:t>
            </a:r>
            <a:r>
              <a:rPr lang="en-US" sz="2000" dirty="0">
                <a:latin typeface="Times New Roman"/>
                <a:ea typeface="Times New Roman"/>
                <a:cs typeface="Times New Roman"/>
              </a:rPr>
              <a:t>/</a:t>
            </a:r>
            <a:r>
              <a:rPr lang="en-US" sz="2000" dirty="0" err="1">
                <a:latin typeface="Times New Roman"/>
                <a:ea typeface="Times New Roman"/>
                <a:cs typeface="Times New Roman"/>
              </a:rPr>
              <a:t>ngày</a:t>
            </a:r>
            <a:r>
              <a:rPr lang="en-US" sz="2000" dirty="0">
                <a:latin typeface="Times New Roman"/>
                <a:ea typeface="Times New Roman"/>
                <a:cs typeface="Times New Roman"/>
              </a:rPr>
              <a:t>.</a:t>
            </a:r>
            <a:endParaRPr lang="en-US" sz="2000" dirty="0">
              <a:latin typeface="Calibri"/>
              <a:ea typeface="Times New Roman"/>
              <a:cs typeface="Times New Roman"/>
            </a:endParaRPr>
          </a:p>
          <a:p>
            <a:pPr>
              <a:lnSpc>
                <a:spcPct val="115000"/>
              </a:lnSpc>
              <a:spcAft>
                <a:spcPts val="1000"/>
              </a:spcAft>
            </a:pPr>
            <a:r>
              <a:rPr lang="en-US" sz="2000" b="1" dirty="0">
                <a:latin typeface="Times New Roman"/>
                <a:ea typeface="Times New Roman"/>
                <a:cs typeface="Times New Roman"/>
              </a:rPr>
              <a:t>+</a:t>
            </a:r>
            <a:r>
              <a:rPr lang="en-US" sz="2000" b="1" dirty="0" err="1">
                <a:latin typeface="Times New Roman"/>
                <a:ea typeface="Times New Roman"/>
                <a:cs typeface="Times New Roman"/>
              </a:rPr>
              <a:t>kết</a:t>
            </a:r>
            <a:r>
              <a:rPr lang="en-US" sz="2000" b="1" dirty="0">
                <a:latin typeface="Times New Roman"/>
                <a:ea typeface="Times New Roman"/>
                <a:cs typeface="Times New Roman"/>
              </a:rPr>
              <a:t> </a:t>
            </a:r>
            <a:r>
              <a:rPr lang="en-US" sz="2000" b="1" dirty="0" err="1">
                <a:latin typeface="Times New Roman"/>
                <a:ea typeface="Times New Roman"/>
                <a:cs typeface="Times New Roman"/>
              </a:rPr>
              <a:t>hợp</a:t>
            </a:r>
            <a:r>
              <a:rPr lang="en-US" sz="2000" b="1" dirty="0">
                <a:latin typeface="Times New Roman"/>
                <a:ea typeface="Times New Roman"/>
                <a:cs typeface="Times New Roman"/>
              </a:rPr>
              <a:t>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insulin:</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trị</a:t>
            </a:r>
            <a:r>
              <a:rPr lang="en-US" sz="2000" dirty="0">
                <a:latin typeface="Times New Roman"/>
                <a:ea typeface="Times New Roman"/>
                <a:cs typeface="Times New Roman"/>
              </a:rPr>
              <a:t> </a:t>
            </a:r>
            <a:r>
              <a:rPr lang="en-US" sz="2000" dirty="0" err="1">
                <a:latin typeface="Times New Roman"/>
                <a:ea typeface="Times New Roman"/>
                <a:cs typeface="Times New Roman"/>
              </a:rPr>
              <a:t>liệu</a:t>
            </a:r>
            <a:r>
              <a:rPr lang="en-US" sz="2000" dirty="0">
                <a:latin typeface="Times New Roman"/>
                <a:ea typeface="Times New Roman"/>
                <a:cs typeface="Times New Roman"/>
              </a:rPr>
              <a:t> </a:t>
            </a:r>
            <a:r>
              <a:rPr lang="en-US" sz="2000" dirty="0" err="1">
                <a:latin typeface="Times New Roman"/>
                <a:ea typeface="Times New Roman"/>
                <a:cs typeface="Times New Roman"/>
              </a:rPr>
              <a:t>phối</a:t>
            </a:r>
            <a:r>
              <a:rPr lang="en-US" sz="2000" dirty="0">
                <a:latin typeface="Times New Roman"/>
                <a:ea typeface="Times New Roman"/>
                <a:cs typeface="Times New Roman"/>
              </a:rPr>
              <a:t> </a:t>
            </a:r>
            <a:r>
              <a:rPr lang="en-US" sz="2000" dirty="0" err="1">
                <a:latin typeface="Times New Roman"/>
                <a:ea typeface="Times New Roman"/>
                <a:cs typeface="Times New Roman"/>
              </a:rPr>
              <a:t>hợp</a:t>
            </a:r>
            <a:r>
              <a:rPr lang="en-US" sz="2000" dirty="0">
                <a:latin typeface="Times New Roman"/>
                <a:ea typeface="Times New Roman"/>
                <a:cs typeface="Times New Roman"/>
              </a:rPr>
              <a:t> </a:t>
            </a:r>
            <a:r>
              <a:rPr lang="en-US" sz="2000" dirty="0" err="1">
                <a:latin typeface="Times New Roman"/>
                <a:ea typeface="Times New Roman"/>
                <a:cs typeface="Times New Roman"/>
              </a:rPr>
              <a:t>nhằm</a:t>
            </a:r>
            <a:r>
              <a:rPr lang="en-US" sz="2000" dirty="0">
                <a:latin typeface="Times New Roman"/>
                <a:ea typeface="Times New Roman"/>
                <a:cs typeface="Times New Roman"/>
              </a:rPr>
              <a:t> </a:t>
            </a:r>
            <a:r>
              <a:rPr lang="en-US" sz="2000" dirty="0" err="1">
                <a:latin typeface="Times New Roman"/>
                <a:ea typeface="Times New Roman"/>
                <a:cs typeface="Times New Roman"/>
              </a:rPr>
              <a:t>đạt</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việc</a:t>
            </a:r>
            <a:r>
              <a:rPr lang="en-US" sz="2000" dirty="0">
                <a:latin typeface="Times New Roman"/>
                <a:ea typeface="Times New Roman"/>
                <a:cs typeface="Times New Roman"/>
              </a:rPr>
              <a:t> </a:t>
            </a:r>
            <a:r>
              <a:rPr lang="en-US" sz="2000" dirty="0" err="1">
                <a:latin typeface="Times New Roman"/>
                <a:ea typeface="Times New Roman"/>
                <a:cs typeface="Times New Roman"/>
              </a:rPr>
              <a:t>kiểm</a:t>
            </a:r>
            <a:r>
              <a:rPr lang="en-US" sz="2000" dirty="0">
                <a:latin typeface="Times New Roman"/>
                <a:ea typeface="Times New Roman"/>
                <a:cs typeface="Times New Roman"/>
              </a:rPr>
              <a:t> </a:t>
            </a:r>
            <a:r>
              <a:rPr lang="en-US" sz="2000" dirty="0" err="1">
                <a:latin typeface="Times New Roman"/>
                <a:ea typeface="Times New Roman"/>
                <a:cs typeface="Times New Roman"/>
              </a:rPr>
              <a:t>soát</a:t>
            </a:r>
            <a:r>
              <a:rPr lang="en-US" sz="2000" dirty="0">
                <a:latin typeface="Times New Roman"/>
                <a:ea typeface="Times New Roman"/>
                <a:cs typeface="Times New Roman"/>
              </a:rPr>
              <a:t> </a:t>
            </a:r>
            <a:r>
              <a:rPr lang="en-US" sz="2000" dirty="0" err="1">
                <a:latin typeface="Times New Roman"/>
                <a:ea typeface="Times New Roman"/>
                <a:cs typeface="Times New Roman"/>
              </a:rPr>
              <a:t>đường</a:t>
            </a:r>
            <a:r>
              <a:rPr lang="en-US" sz="2000" dirty="0">
                <a:latin typeface="Times New Roman"/>
                <a:ea typeface="Times New Roman"/>
                <a:cs typeface="Times New Roman"/>
              </a:rPr>
              <a:t> </a:t>
            </a:r>
            <a:r>
              <a:rPr lang="en-US" sz="2000" dirty="0" err="1">
                <a:latin typeface="Times New Roman"/>
                <a:ea typeface="Times New Roman"/>
                <a:cs typeface="Times New Roman"/>
              </a:rPr>
              <a:t>huyết</a:t>
            </a:r>
            <a:r>
              <a:rPr lang="en-US" sz="2000" dirty="0">
                <a:latin typeface="Times New Roman"/>
                <a:ea typeface="Times New Roman"/>
                <a:cs typeface="Times New Roman"/>
              </a:rPr>
              <a:t> </a:t>
            </a:r>
            <a:r>
              <a:rPr lang="en-US" sz="2000" dirty="0" err="1">
                <a:latin typeface="Times New Roman"/>
                <a:ea typeface="Times New Roman"/>
                <a:cs typeface="Times New Roman"/>
              </a:rPr>
              <a:t>tốt</a:t>
            </a:r>
            <a:r>
              <a:rPr lang="en-US" sz="2000" dirty="0">
                <a:latin typeface="Times New Roman"/>
                <a:ea typeface="Times New Roman"/>
                <a:cs typeface="Times New Roman"/>
              </a:rPr>
              <a:t> </a:t>
            </a:r>
            <a:r>
              <a:rPr lang="en-US" sz="2000" dirty="0" err="1">
                <a:latin typeface="Times New Roman"/>
                <a:ea typeface="Times New Roman"/>
                <a:cs typeface="Times New Roman"/>
              </a:rPr>
              <a:t>hơn</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khởi</a:t>
            </a:r>
            <a:r>
              <a:rPr lang="en-US" sz="2000" dirty="0">
                <a:latin typeface="Times New Roman"/>
                <a:ea typeface="Times New Roman"/>
                <a:cs typeface="Times New Roman"/>
              </a:rPr>
              <a:t> </a:t>
            </a:r>
            <a:r>
              <a:rPr lang="en-US" sz="2000" dirty="0" err="1">
                <a:latin typeface="Times New Roman"/>
                <a:ea typeface="Times New Roman"/>
                <a:cs typeface="Times New Roman"/>
              </a:rPr>
              <a:t>đầu</a:t>
            </a:r>
            <a:r>
              <a:rPr lang="en-US" sz="2000" dirty="0">
                <a:latin typeface="Times New Roman"/>
                <a:ea typeface="Times New Roman"/>
                <a:cs typeface="Times New Roman"/>
              </a:rPr>
              <a:t> </a:t>
            </a:r>
            <a:r>
              <a:rPr lang="en-US" sz="2000" dirty="0" err="1">
                <a:latin typeface="Times New Roman"/>
                <a:ea typeface="Times New Roman"/>
                <a:cs typeface="Times New Roman"/>
              </a:rPr>
              <a:t>thông</a:t>
            </a:r>
            <a:r>
              <a:rPr lang="en-US" sz="2000" dirty="0">
                <a:latin typeface="Times New Roman"/>
                <a:ea typeface="Times New Roman"/>
                <a:cs typeface="Times New Roman"/>
              </a:rPr>
              <a:t> </a:t>
            </a:r>
            <a:r>
              <a:rPr lang="en-US" sz="2000" dirty="0" err="1">
                <a:latin typeface="Times New Roman"/>
                <a:ea typeface="Times New Roman"/>
                <a:cs typeface="Times New Roman"/>
              </a:rPr>
              <a:t>thường</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500mg/</a:t>
            </a:r>
            <a:r>
              <a:rPr lang="en-US" sz="2000" dirty="0" err="1">
                <a:latin typeface="Times New Roman"/>
                <a:ea typeface="Times New Roman"/>
                <a:cs typeface="Times New Roman"/>
              </a:rPr>
              <a:t>lần</a:t>
            </a:r>
            <a:r>
              <a:rPr lang="en-US" sz="2000" dirty="0">
                <a:latin typeface="Times New Roman"/>
                <a:ea typeface="Times New Roman"/>
                <a:cs typeface="Times New Roman"/>
              </a:rPr>
              <a:t>/</a:t>
            </a:r>
            <a:r>
              <a:rPr lang="en-US" sz="2000" dirty="0" err="1">
                <a:latin typeface="Times New Roman"/>
                <a:ea typeface="Times New Roman"/>
                <a:cs typeface="Times New Roman"/>
              </a:rPr>
              <a:t>ngày</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buổi</a:t>
            </a:r>
            <a:r>
              <a:rPr lang="en-US" sz="2000" dirty="0">
                <a:latin typeface="Times New Roman"/>
                <a:ea typeface="Times New Roman"/>
                <a:cs typeface="Times New Roman"/>
              </a:rPr>
              <a:t> </a:t>
            </a:r>
            <a:r>
              <a:rPr lang="en-US" sz="2000" dirty="0" err="1">
                <a:latin typeface="Times New Roman"/>
                <a:ea typeface="Times New Roman"/>
                <a:cs typeface="Times New Roman"/>
              </a:rPr>
              <a:t>tối</a:t>
            </a:r>
            <a:r>
              <a:rPr lang="en-US" sz="2000" dirty="0">
                <a:latin typeface="Times New Roman"/>
                <a:ea typeface="Times New Roman"/>
                <a:cs typeface="Times New Roman"/>
              </a:rPr>
              <a:t>, </a:t>
            </a:r>
            <a:r>
              <a:rPr lang="en-US" sz="2000" dirty="0" err="1">
                <a:latin typeface="Times New Roman"/>
                <a:ea typeface="Times New Roman"/>
                <a:cs typeface="Times New Roman"/>
              </a:rPr>
              <a:t>trong</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insulin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điều</a:t>
            </a:r>
            <a:r>
              <a:rPr lang="en-US" sz="2000" dirty="0">
                <a:latin typeface="Times New Roman"/>
                <a:ea typeface="Times New Roman"/>
                <a:cs typeface="Times New Roman"/>
              </a:rPr>
              <a:t> </a:t>
            </a:r>
            <a:r>
              <a:rPr lang="en-US" sz="2000" dirty="0" err="1">
                <a:latin typeface="Times New Roman"/>
                <a:ea typeface="Times New Roman"/>
                <a:cs typeface="Times New Roman"/>
              </a:rPr>
              <a:t>chỉnh</a:t>
            </a:r>
            <a:r>
              <a:rPr lang="en-US" sz="2000" dirty="0">
                <a:latin typeface="Times New Roman"/>
                <a:ea typeface="Times New Roman"/>
                <a:cs typeface="Times New Roman"/>
              </a:rPr>
              <a:t> </a:t>
            </a:r>
            <a:r>
              <a:rPr lang="en-US" sz="2000" dirty="0" err="1">
                <a:latin typeface="Times New Roman"/>
                <a:ea typeface="Times New Roman"/>
                <a:cs typeface="Times New Roman"/>
              </a:rPr>
              <a:t>dựa</a:t>
            </a:r>
            <a:r>
              <a:rPr lang="en-US" sz="2000" dirty="0">
                <a:latin typeface="Times New Roman"/>
                <a:ea typeface="Times New Roman"/>
                <a:cs typeface="Times New Roman"/>
              </a:rPr>
              <a:t> </a:t>
            </a:r>
            <a:r>
              <a:rPr lang="en-US" sz="2000" dirty="0" err="1">
                <a:latin typeface="Times New Roman"/>
                <a:ea typeface="Times New Roman"/>
                <a:cs typeface="Times New Roman"/>
              </a:rPr>
              <a:t>trên</a:t>
            </a:r>
            <a:r>
              <a:rPr lang="en-US" sz="2000" dirty="0">
                <a:latin typeface="Times New Roman"/>
                <a:ea typeface="Times New Roman"/>
                <a:cs typeface="Times New Roman"/>
              </a:rPr>
              <a:t> </a:t>
            </a:r>
            <a:r>
              <a:rPr lang="en-US" sz="2000" dirty="0" err="1">
                <a:latin typeface="Times New Roman"/>
                <a:ea typeface="Times New Roman"/>
                <a:cs typeface="Times New Roman"/>
              </a:rPr>
              <a:t>việc</a:t>
            </a:r>
            <a:r>
              <a:rPr lang="en-US" sz="2000" dirty="0">
                <a:latin typeface="Times New Roman"/>
                <a:ea typeface="Times New Roman"/>
                <a:cs typeface="Times New Roman"/>
              </a:rPr>
              <a:t> </a:t>
            </a:r>
            <a:r>
              <a:rPr lang="en-US" sz="2000" dirty="0" err="1">
                <a:latin typeface="Times New Roman"/>
                <a:ea typeface="Times New Roman"/>
                <a:cs typeface="Times New Roman"/>
              </a:rPr>
              <a:t>đo</a:t>
            </a:r>
            <a:r>
              <a:rPr lang="en-US" sz="2000" dirty="0">
                <a:latin typeface="Times New Roman"/>
                <a:ea typeface="Times New Roman"/>
                <a:cs typeface="Times New Roman"/>
              </a:rPr>
              <a:t> </a:t>
            </a:r>
            <a:r>
              <a:rPr lang="en-US" sz="2000" dirty="0" err="1">
                <a:latin typeface="Times New Roman"/>
                <a:ea typeface="Times New Roman"/>
                <a:cs typeface="Times New Roman"/>
              </a:rPr>
              <a:t>lường</a:t>
            </a:r>
            <a:r>
              <a:rPr lang="en-US" sz="2000" dirty="0">
                <a:latin typeface="Times New Roman"/>
                <a:ea typeface="Times New Roman"/>
                <a:cs typeface="Times New Roman"/>
              </a:rPr>
              <a:t> </a:t>
            </a:r>
            <a:r>
              <a:rPr lang="en-US" sz="2000" dirty="0" err="1">
                <a:latin typeface="Times New Roman"/>
                <a:ea typeface="Times New Roman"/>
                <a:cs typeface="Times New Roman"/>
              </a:rPr>
              <a:t>đường</a:t>
            </a:r>
            <a:r>
              <a:rPr lang="en-US" sz="2000" dirty="0">
                <a:latin typeface="Times New Roman"/>
                <a:ea typeface="Times New Roman"/>
                <a:cs typeface="Times New Roman"/>
              </a:rPr>
              <a:t> </a:t>
            </a:r>
            <a:r>
              <a:rPr lang="en-US" sz="2000" dirty="0" err="1">
                <a:latin typeface="Times New Roman"/>
                <a:ea typeface="Times New Roman"/>
                <a:cs typeface="Times New Roman"/>
              </a:rPr>
              <a:t>huyết</a:t>
            </a:r>
            <a:endParaRPr lang="en-US" sz="2000" dirty="0">
              <a:latin typeface="Calibri"/>
              <a:ea typeface="Times New Roman"/>
              <a:cs typeface="Times New Roman"/>
            </a:endParaRPr>
          </a:p>
          <a:p>
            <a:pPr>
              <a:lnSpc>
                <a:spcPct val="115000"/>
              </a:lnSpc>
              <a:spcAft>
                <a:spcPts val="1000"/>
              </a:spcAft>
            </a:pPr>
            <a:r>
              <a:rPr lang="en-US" sz="2000" dirty="0" err="1">
                <a:latin typeface="Times New Roman"/>
                <a:ea typeface="Times New Roman"/>
                <a:cs typeface="Times New Roman"/>
              </a:rPr>
              <a:t>Cách</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uống</a:t>
            </a:r>
            <a:r>
              <a:rPr lang="en-US" sz="2000" dirty="0">
                <a:latin typeface="Times New Roman"/>
                <a:ea typeface="Times New Roman"/>
                <a:cs typeface="Times New Roman"/>
              </a:rPr>
              <a:t> </a:t>
            </a:r>
            <a:r>
              <a:rPr lang="en-US" sz="2000" dirty="0" err="1">
                <a:latin typeface="Times New Roman"/>
                <a:ea typeface="Times New Roman"/>
                <a:cs typeface="Times New Roman"/>
              </a:rPr>
              <a:t>nguyên</a:t>
            </a:r>
            <a:r>
              <a:rPr lang="en-US" sz="2000" dirty="0">
                <a:latin typeface="Times New Roman"/>
                <a:ea typeface="Times New Roman"/>
                <a:cs typeface="Times New Roman"/>
              </a:rPr>
              <a:t> </a:t>
            </a:r>
            <a:r>
              <a:rPr lang="en-US" sz="2000" dirty="0" err="1">
                <a:latin typeface="Times New Roman"/>
                <a:ea typeface="Times New Roman"/>
                <a:cs typeface="Times New Roman"/>
              </a:rPr>
              <a:t>viên</a:t>
            </a:r>
            <a:r>
              <a:rPr lang="en-US" sz="2000" dirty="0">
                <a:latin typeface="Times New Roman"/>
                <a:ea typeface="Times New Roman"/>
                <a:cs typeface="Times New Roman"/>
              </a:rPr>
              <a:t> </a:t>
            </a:r>
            <a:r>
              <a:rPr lang="en-US" sz="2000" dirty="0" err="1">
                <a:latin typeface="Times New Roman"/>
                <a:ea typeface="Times New Roman"/>
                <a:cs typeface="Times New Roman"/>
              </a:rPr>
              <a:t>thuốc</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nước</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nhai</a:t>
            </a:r>
            <a:r>
              <a:rPr lang="en-US" sz="2000" dirty="0">
                <a:latin typeface="Times New Roman"/>
                <a:ea typeface="Times New Roman"/>
                <a:cs typeface="Times New Roman"/>
              </a:rPr>
              <a:t> </a:t>
            </a:r>
            <a:r>
              <a:rPr lang="en-US" sz="2000" dirty="0" err="1">
                <a:latin typeface="Times New Roman"/>
                <a:ea typeface="Times New Roman"/>
                <a:cs typeface="Times New Roman"/>
              </a:rPr>
              <a:t>hoặc</a:t>
            </a:r>
            <a:r>
              <a:rPr lang="en-US" sz="2000" dirty="0">
                <a:latin typeface="Times New Roman"/>
                <a:ea typeface="Times New Roman"/>
                <a:cs typeface="Times New Roman"/>
              </a:rPr>
              <a:t> </a:t>
            </a:r>
            <a:r>
              <a:rPr lang="en-US" sz="2000" dirty="0" err="1">
                <a:latin typeface="Times New Roman"/>
                <a:ea typeface="Times New Roman"/>
                <a:cs typeface="Times New Roman"/>
              </a:rPr>
              <a:t>bể</a:t>
            </a:r>
            <a:r>
              <a:rPr lang="en-US" sz="2000" dirty="0">
                <a:latin typeface="Times New Roman"/>
                <a:ea typeface="Times New Roman"/>
                <a:cs typeface="Times New Roman"/>
              </a:rPr>
              <a:t> </a:t>
            </a:r>
            <a:r>
              <a:rPr lang="en-US" sz="2000" dirty="0" err="1">
                <a:latin typeface="Times New Roman"/>
                <a:ea typeface="Times New Roman"/>
                <a:cs typeface="Times New Roman"/>
              </a:rPr>
              <a:t>đôi</a:t>
            </a:r>
            <a:r>
              <a:rPr lang="en-US" sz="2000" dirty="0">
                <a:latin typeface="Times New Roman"/>
                <a:ea typeface="Times New Roman"/>
                <a:cs typeface="Times New Roman"/>
              </a:rPr>
              <a:t>, </a:t>
            </a:r>
            <a:r>
              <a:rPr lang="en-US" sz="2000" dirty="0" err="1">
                <a:latin typeface="Times New Roman"/>
                <a:ea typeface="Times New Roman"/>
                <a:cs typeface="Times New Roman"/>
              </a:rPr>
              <a:t>làm</a:t>
            </a:r>
            <a:r>
              <a:rPr lang="en-US" sz="2000" dirty="0">
                <a:latin typeface="Times New Roman"/>
                <a:ea typeface="Times New Roman"/>
                <a:cs typeface="Times New Roman"/>
              </a:rPr>
              <a:t> </a:t>
            </a:r>
            <a:r>
              <a:rPr lang="en-US" sz="2000" dirty="0" err="1">
                <a:latin typeface="Times New Roman"/>
                <a:ea typeface="Times New Roman"/>
                <a:cs typeface="Times New Roman"/>
              </a:rPr>
              <a:t>vỡ</a:t>
            </a:r>
            <a:r>
              <a:rPr lang="en-US" sz="2000" dirty="0">
                <a:latin typeface="Times New Roman"/>
                <a:ea typeface="Times New Roman"/>
                <a:cs typeface="Times New Roman"/>
              </a:rPr>
              <a:t> </a:t>
            </a:r>
            <a:r>
              <a:rPr lang="en-US" sz="2000" dirty="0" err="1">
                <a:latin typeface="Times New Roman"/>
                <a:ea typeface="Times New Roman"/>
                <a:cs typeface="Times New Roman"/>
              </a:rPr>
              <a:t>viên</a:t>
            </a:r>
            <a:r>
              <a:rPr lang="en-US" sz="2000" dirty="0">
                <a:latin typeface="Times New Roman"/>
                <a:ea typeface="Times New Roman"/>
                <a:cs typeface="Times New Roman"/>
              </a:rPr>
              <a:t> </a:t>
            </a:r>
            <a:r>
              <a:rPr lang="en-US" sz="2000" dirty="0" err="1">
                <a:latin typeface="Times New Roman"/>
                <a:ea typeface="Times New Roman"/>
                <a:cs typeface="Times New Roman"/>
              </a:rPr>
              <a:t>thuốc</a:t>
            </a:r>
            <a:r>
              <a:rPr lang="en-US" sz="2000" dirty="0">
                <a:latin typeface="Times New Roman"/>
                <a:ea typeface="Times New Roman"/>
                <a:cs typeface="Times New Roman"/>
              </a:rPr>
              <a:t>.</a:t>
            </a:r>
            <a:endParaRPr lang="en-US" sz="2000" dirty="0">
              <a:latin typeface="Calibri"/>
              <a:ea typeface="Times New Roman"/>
              <a:cs typeface="Times New Roman"/>
            </a:endParaRPr>
          </a:p>
          <a:p>
            <a:pPr marL="45720" indent="0">
              <a:buNone/>
            </a:pPr>
            <a:endParaRPr lang="en-US" sz="2000" dirty="0">
              <a:latin typeface="Times New Roman" pitchFamily="18" charset="0"/>
              <a:cs typeface="Times New Roman" pitchFamily="18" charset="0"/>
            </a:endParaRPr>
          </a:p>
        </p:txBody>
      </p:sp>
      <p:cxnSp>
        <p:nvCxnSpPr>
          <p:cNvPr id="5" name="Straight Connector 4"/>
          <p:cNvCxnSpPr/>
          <p:nvPr/>
        </p:nvCxnSpPr>
        <p:spPr>
          <a:xfrm>
            <a:off x="0" y="9906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1</a:t>
            </a:r>
            <a:endParaRPr lang="en-US"/>
          </a:p>
        </p:txBody>
      </p:sp>
      <p:sp>
        <p:nvSpPr>
          <p:cNvPr id="8" name="Title 1"/>
          <p:cNvSpPr>
            <a:spLocks noGrp="1"/>
          </p:cNvSpPr>
          <p:nvPr>
            <p:ph type="title"/>
          </p:nvPr>
        </p:nvSpPr>
        <p:spPr>
          <a:xfrm>
            <a:off x="304800" y="0"/>
            <a:ext cx="7391400" cy="8382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Tree>
    <p:extLst>
      <p:ext uri="{BB962C8B-B14F-4D97-AF65-F5344CB8AC3E}">
        <p14:creationId xmlns:p14="http://schemas.microsoft.com/office/powerpoint/2010/main" val="1138421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6858000" cy="3886200"/>
          </a:xfrm>
        </p:spPr>
        <p:txBody>
          <a:bodyPr>
            <a:noAutofit/>
          </a:bodyPr>
          <a:lstStyle/>
          <a:p>
            <a:pPr marL="4572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Liều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45720" indent="0">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0.1-0.3µg </a:t>
            </a:r>
            <a:r>
              <a:rPr lang="en-US" sz="2800" dirty="0">
                <a:latin typeface="Times New Roman" pitchFamily="18" charset="0"/>
                <a:cs typeface="Times New Roman" pitchFamily="18" charset="0"/>
              </a:rPr>
              <a:t>NA </a:t>
            </a:r>
            <a:r>
              <a:rPr lang="en-US" sz="2800" dirty="0" smtClean="0">
                <a:latin typeface="Times New Roman" pitchFamily="18" charset="0"/>
                <a:cs typeface="Times New Roman" pitchFamily="18" charset="0"/>
              </a:rPr>
              <a:t>khan/kg/</a:t>
            </a:r>
            <a:r>
              <a:rPr lang="en-US" sz="2800" dirty="0" err="1" smtClean="0">
                <a:latin typeface="Times New Roman" pitchFamily="18" charset="0"/>
                <a:cs typeface="Times New Roman" pitchFamily="18" charset="0"/>
              </a:rPr>
              <a:t>phút</a:t>
            </a:r>
            <a:r>
              <a:rPr lang="en-US" sz="2800" dirty="0">
                <a:latin typeface="Times New Roman" pitchFamily="18" charset="0"/>
                <a:cs typeface="Times New Roman" pitchFamily="18" charset="0"/>
              </a:rPr>
              <a:t>.</a:t>
            </a:r>
          </a:p>
          <a:p>
            <a:pPr marL="4572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a:p>
            <a:endParaRPr lang="en-US" sz="2800" dirty="0"/>
          </a:p>
        </p:txBody>
      </p:sp>
      <p:cxnSp>
        <p:nvCxnSpPr>
          <p:cNvPr id="5" name="Straight Connector 4"/>
          <p:cNvCxnSpPr/>
          <p:nvPr/>
        </p:nvCxnSpPr>
        <p:spPr>
          <a:xfrm>
            <a:off x="0" y="10668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21</a:t>
            </a:fld>
            <a:endParaRPr lang="en-US"/>
          </a:p>
        </p:txBody>
      </p:sp>
      <p:sp>
        <p:nvSpPr>
          <p:cNvPr id="8" name="Title 1"/>
          <p:cNvSpPr>
            <a:spLocks noGrp="1"/>
          </p:cNvSpPr>
          <p:nvPr>
            <p:ph type="title"/>
          </p:nvPr>
        </p:nvSpPr>
        <p:spPr>
          <a:xfrm>
            <a:off x="304800" y="152400"/>
            <a:ext cx="7391400" cy="7620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Tree>
    <p:extLst>
      <p:ext uri="{BB962C8B-B14F-4D97-AF65-F5344CB8AC3E}">
        <p14:creationId xmlns:p14="http://schemas.microsoft.com/office/powerpoint/2010/main" val="99589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391400" cy="4419600"/>
          </a:xfrm>
        </p:spPr>
        <p:txBody>
          <a:bodyPr>
            <a:normAutofit/>
          </a:bodyPr>
          <a:lstStyle/>
          <a:p>
            <a:pPr marL="45720" lvl="0" indent="0">
              <a:buNone/>
            </a:pPr>
            <a:r>
              <a:rPr lang="en-US" sz="2800" b="1" dirty="0" err="1">
                <a:latin typeface="Times New Roman" pitchFamily="18" charset="0"/>
                <a:cs typeface="Times New Roman" pitchFamily="18" charset="0"/>
              </a:rPr>
              <a:t>Tương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thuốc</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marL="45720" lv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endParaRPr lang="en-US" sz="2800" dirty="0">
              <a:latin typeface="Times New Roman" pitchFamily="18" charset="0"/>
              <a:cs typeface="Times New Roman" pitchFamily="18" charset="0"/>
            </a:endParaRPr>
          </a:p>
          <a:p>
            <a:pPr marL="45720" lvl="0" indent="0">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cimetidin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metformin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a:p>
            <a:pPr marL="45720" lvl="0" indent="0">
              <a:buNone/>
            </a:pPr>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digoxin, </a:t>
            </a:r>
            <a:r>
              <a:rPr lang="en-US" sz="2800" dirty="0" err="1" smtClean="0">
                <a:latin typeface="Times New Roman" pitchFamily="18" charset="0"/>
                <a:cs typeface="Times New Roman" pitchFamily="18" charset="0"/>
              </a:rPr>
              <a:t>morphin</a:t>
            </a:r>
            <a:r>
              <a:rPr lang="en-US" sz="2800" dirty="0" smtClean="0">
                <a:latin typeface="Times New Roman" pitchFamily="18" charset="0"/>
                <a:cs typeface="Times New Roman" pitchFamily="18" charset="0"/>
              </a:rPr>
              <a:t>, vancomycin, </a:t>
            </a:r>
            <a:r>
              <a:rPr lang="en-US" sz="2800" dirty="0" err="1" smtClean="0">
                <a:latin typeface="Times New Roman" pitchFamily="18" charset="0"/>
                <a:cs typeface="Times New Roman" pitchFamily="18" charset="0"/>
              </a:rPr>
              <a:t>ranitidin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quinidin</a:t>
            </a:r>
            <a:r>
              <a:rPr lang="en-US" sz="2800" dirty="0" smtClean="0">
                <a:latin typeface="Times New Roman" pitchFamily="18" charset="0"/>
                <a:cs typeface="Times New Roman" pitchFamily="18" charset="0"/>
              </a:rPr>
              <a:t>, quinin, trimethoprim: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p>
          <a:p>
            <a:pPr marL="45720" lvl="0" indent="0">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5" name="Straight Connector 4"/>
          <p:cNvCxnSpPr/>
          <p:nvPr/>
        </p:nvCxnSpPr>
        <p:spPr>
          <a:xfrm>
            <a:off x="0" y="10668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B88D092-A969-46FF-8796-618500B81C94}" type="slidenum">
              <a:rPr lang="en-US" smtClean="0"/>
              <a:pPr/>
              <a:t>22</a:t>
            </a:fld>
            <a:endParaRPr lang="en-US"/>
          </a:p>
        </p:txBody>
      </p:sp>
      <p:sp>
        <p:nvSpPr>
          <p:cNvPr id="7" name="Footer Placeholder 6"/>
          <p:cNvSpPr>
            <a:spLocks noGrp="1"/>
          </p:cNvSpPr>
          <p:nvPr>
            <p:ph type="ftr" sz="quarter" idx="11"/>
          </p:nvPr>
        </p:nvSpPr>
        <p:spPr/>
        <p:txBody>
          <a:bodyPr/>
          <a:lstStyle/>
          <a:p>
            <a:r>
              <a:rPr lang="en-US" smtClean="0"/>
              <a:t>1</a:t>
            </a:r>
            <a:endParaRPr lang="en-US"/>
          </a:p>
        </p:txBody>
      </p:sp>
      <p:sp>
        <p:nvSpPr>
          <p:cNvPr id="8" name="Title 1"/>
          <p:cNvSpPr>
            <a:spLocks noGrp="1"/>
          </p:cNvSpPr>
          <p:nvPr>
            <p:ph type="title"/>
          </p:nvPr>
        </p:nvSpPr>
        <p:spPr>
          <a:xfrm>
            <a:off x="304800" y="152400"/>
            <a:ext cx="7391400" cy="762000"/>
          </a:xfrm>
        </p:spPr>
        <p:txBody>
          <a:bodyPr>
            <a:normAutofit/>
          </a:bodyPr>
          <a:lstStyle/>
          <a:p>
            <a:pPr algn="ctr"/>
            <a:r>
              <a:rPr lang="en-US" sz="2800" dirty="0">
                <a:solidFill>
                  <a:srgbClr val="0070C0"/>
                </a:solidFill>
                <a:latin typeface="Times New Roman" pitchFamily="18" charset="0"/>
                <a:cs typeface="Times New Roman" pitchFamily="18" charset="0"/>
              </a:rPr>
              <a:t>2. DH-METGLU XR 1000</a:t>
            </a:r>
            <a:endParaRPr lang="en-US" sz="2800" dirty="0">
              <a:solidFill>
                <a:srgbClr val="0070C0"/>
              </a:solidFill>
            </a:endParaRPr>
          </a:p>
        </p:txBody>
      </p:sp>
    </p:spTree>
    <p:extLst>
      <p:ext uri="{BB962C8B-B14F-4D97-AF65-F5344CB8AC3E}">
        <p14:creationId xmlns:p14="http://schemas.microsoft.com/office/powerpoint/2010/main" val="1943030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23</a:t>
            </a:fld>
            <a:endParaRPr lang="en-US"/>
          </a:p>
        </p:txBody>
      </p:sp>
      <p:sp>
        <p:nvSpPr>
          <p:cNvPr id="7" name="Title 1"/>
          <p:cNvSpPr>
            <a:spLocks noGrp="1"/>
          </p:cNvSpPr>
          <p:nvPr>
            <p:ph type="title"/>
          </p:nvPr>
        </p:nvSpPr>
        <p:spPr>
          <a:xfrm>
            <a:off x="457200" y="533400"/>
            <a:ext cx="7315200" cy="533400"/>
          </a:xfrm>
        </p:spPr>
        <p:txBody>
          <a:bodyPr>
            <a:noAutofit/>
          </a:bodyPr>
          <a:lstStyle/>
          <a:p>
            <a:pPr algn="ctr"/>
            <a:r>
              <a:rPr lang="en-US" sz="2400" b="1" dirty="0" smtClean="0">
                <a:solidFill>
                  <a:schemeClr val="accent2"/>
                </a:solidFill>
                <a:latin typeface="Times New Roman" pitchFamily="18" charset="0"/>
                <a:cs typeface="Times New Roman" pitchFamily="18" charset="0"/>
              </a:rPr>
              <a:t>3. </a:t>
            </a:r>
            <a:r>
              <a:rPr lang="en-US" sz="2400" dirty="0" err="1">
                <a:latin typeface="Times New Roman"/>
                <a:ea typeface="Times New Roman"/>
              </a:rPr>
              <a:t>Brometic</a:t>
            </a:r>
            <a:r>
              <a:rPr lang="en-US" sz="2400" dirty="0">
                <a:latin typeface="Times New Roman"/>
                <a:ea typeface="Times New Roman"/>
              </a:rPr>
              <a:t>  2mg/10ml(</a:t>
            </a:r>
            <a:r>
              <a:rPr lang="en-US" sz="2400" dirty="0" err="1">
                <a:latin typeface="Times New Roman"/>
                <a:ea typeface="Times New Roman"/>
              </a:rPr>
              <a:t>Brometic</a:t>
            </a:r>
            <a:r>
              <a:rPr lang="en-US" sz="2400" dirty="0">
                <a:latin typeface="Times New Roman"/>
                <a:ea typeface="Times New Roman"/>
              </a:rPr>
              <a:t> )</a:t>
            </a:r>
            <a:endParaRPr lang="en-US" sz="2400" b="1" dirty="0">
              <a:solidFill>
                <a:schemeClr val="accent2"/>
              </a:solidFill>
              <a:latin typeface="Times New Roman" pitchFamily="18" charset="0"/>
              <a:cs typeface="Times New Roman" pitchFamily="18" charset="0"/>
            </a:endParaRPr>
          </a:p>
        </p:txBody>
      </p:sp>
      <p:sp>
        <p:nvSpPr>
          <p:cNvPr id="8" name="Content Placeholder 2"/>
          <p:cNvSpPr>
            <a:spLocks noGrp="1"/>
          </p:cNvSpPr>
          <p:nvPr>
            <p:ph idx="1"/>
          </p:nvPr>
        </p:nvSpPr>
        <p:spPr>
          <a:xfrm>
            <a:off x="609600" y="1600200"/>
            <a:ext cx="7010400" cy="3505200"/>
          </a:xfrm>
        </p:spPr>
        <p:txBody>
          <a:bodyPr>
            <a:normAutofit/>
          </a:bodyPr>
          <a:lstStyle/>
          <a:p>
            <a:pPr marL="114300" indent="0">
              <a:buNone/>
            </a:pPr>
            <a:r>
              <a:rPr lang="en-US" sz="3000" b="1" dirty="0" err="1" smtClean="0">
                <a:latin typeface="Times New Roman" pitchFamily="18" charset="0"/>
                <a:cs typeface="Times New Roman" pitchFamily="18" charset="0"/>
              </a:rPr>
              <a:t>Dạng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thuốc</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dung </a:t>
            </a:r>
            <a:r>
              <a:rPr lang="en-US" sz="3000" dirty="0" err="1" smtClean="0">
                <a:latin typeface="Times New Roman" pitchFamily="18" charset="0"/>
                <a:cs typeface="Times New Roman" pitchFamily="18" charset="0"/>
              </a:rPr>
              <a:t>dịch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uống</a:t>
            </a:r>
            <a:endParaRPr lang="en-US" sz="3000" dirty="0" smtClean="0">
              <a:latin typeface="Times New Roman" pitchFamily="18" charset="0"/>
              <a:cs typeface="Times New Roman" pitchFamily="18" charset="0"/>
            </a:endParaRPr>
          </a:p>
          <a:p>
            <a:pPr marL="114300" indent="0">
              <a:buNone/>
            </a:pPr>
            <a:r>
              <a:rPr lang="en-US" sz="3000" b="1" dirty="0" err="1" smtClean="0">
                <a:latin typeface="Times New Roman" pitchFamily="18" charset="0"/>
                <a:cs typeface="Times New Roman" pitchFamily="18" charset="0"/>
              </a:rPr>
              <a:t>Thành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phần</a:t>
            </a:r>
            <a:r>
              <a:rPr lang="en-US" sz="3000" b="1" dirty="0" smtClean="0">
                <a:latin typeface="Times New Roman" pitchFamily="18" charset="0"/>
                <a:cs typeface="Times New Roman" pitchFamily="18" charset="0"/>
              </a:rPr>
              <a:t>:</a:t>
            </a:r>
          </a:p>
          <a:p>
            <a:pPr marL="114300" indent="0">
              <a:buNone/>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lọ</a:t>
            </a:r>
            <a:r>
              <a:rPr lang="en-US" sz="3000" dirty="0" smtClean="0">
                <a:latin typeface="Times New Roman" pitchFamily="18" charset="0"/>
                <a:cs typeface="Times New Roman" pitchFamily="18" charset="0"/>
              </a:rPr>
              <a:t> 10ml </a:t>
            </a:r>
            <a:r>
              <a:rPr lang="en-US" sz="3000" dirty="0" err="1" smtClean="0">
                <a:latin typeface="Times New Roman" pitchFamily="18" charset="0"/>
                <a:cs typeface="Times New Roman" pitchFamily="18" charset="0"/>
              </a:rPr>
              <a:t>chứa</a:t>
            </a:r>
            <a:r>
              <a:rPr lang="en-US" sz="3000" dirty="0" smtClean="0">
                <a:latin typeface="Times New Roman" pitchFamily="18" charset="0"/>
                <a:cs typeface="Times New Roman" pitchFamily="18" charset="0"/>
              </a:rPr>
              <a:t>:</a:t>
            </a:r>
          </a:p>
          <a:p>
            <a:pPr lvl="1"/>
            <a:r>
              <a:rPr lang="en-US" sz="3000" dirty="0" err="1" smtClean="0">
                <a:solidFill>
                  <a:schemeClr val="tx1"/>
                </a:solidFill>
                <a:latin typeface="Times New Roman" pitchFamily="18" charset="0"/>
                <a:cs typeface="Times New Roman" pitchFamily="18" charset="0"/>
              </a:rPr>
              <a:t>Bromhexin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hydroclorid</a:t>
            </a:r>
            <a:r>
              <a:rPr lang="en-US" sz="3000" dirty="0" smtClean="0">
                <a:solidFill>
                  <a:schemeClr val="tx1"/>
                </a:solidFill>
                <a:latin typeface="Times New Roman" pitchFamily="18" charset="0"/>
                <a:cs typeface="Times New Roman" pitchFamily="18" charset="0"/>
              </a:rPr>
              <a:t>… 2,0mg</a:t>
            </a:r>
          </a:p>
          <a:p>
            <a:pPr lvl="1"/>
            <a:r>
              <a:rPr lang="en-US" sz="3000" dirty="0" err="1" smtClean="0">
                <a:solidFill>
                  <a:schemeClr val="tx1"/>
                </a:solidFill>
                <a:latin typeface="Times New Roman" pitchFamily="18" charset="0"/>
                <a:cs typeface="Times New Roman" pitchFamily="18" charset="0"/>
              </a:rPr>
              <a:t>Tá</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dược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vđ</a:t>
            </a:r>
            <a:r>
              <a:rPr lang="en-US" sz="3000" dirty="0" smtClean="0">
                <a:solidFill>
                  <a:schemeClr val="tx1"/>
                </a:solidFill>
                <a:latin typeface="Times New Roman" pitchFamily="18" charset="0"/>
                <a:cs typeface="Times New Roman" pitchFamily="18" charset="0"/>
              </a:rPr>
              <a:t>:</a:t>
            </a:r>
          </a:p>
          <a:p>
            <a:pPr lvl="1"/>
            <a:r>
              <a:rPr lang="en-US" sz="3000" dirty="0" err="1" smtClean="0">
                <a:solidFill>
                  <a:schemeClr val="tx1"/>
                </a:solidFill>
                <a:latin typeface="Times New Roman" pitchFamily="18" charset="0"/>
                <a:cs typeface="Times New Roman" pitchFamily="18" charset="0"/>
              </a:rPr>
              <a:t>Loại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thuốc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tác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dụng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trên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đường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hô</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hấp</a:t>
            </a:r>
            <a:endParaRPr lang="en-US" sz="3000" dirty="0" smtClean="0">
              <a:solidFill>
                <a:schemeClr val="tx1"/>
              </a:solidFill>
              <a:latin typeface="Times New Roman" pitchFamily="18" charset="0"/>
              <a:cs typeface="Times New Roman" pitchFamily="18" charset="0"/>
            </a:endParaRPr>
          </a:p>
          <a:p>
            <a:pPr lvl="1"/>
            <a:endParaRPr lang="en-US" sz="3000" dirty="0">
              <a:solidFill>
                <a:schemeClr val="tx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24</a:t>
            </a:fld>
            <a:endParaRPr lang="en-US"/>
          </a:p>
        </p:txBody>
      </p:sp>
      <p:sp>
        <p:nvSpPr>
          <p:cNvPr id="9" name="Title 1"/>
          <p:cNvSpPr>
            <a:spLocks noGrp="1"/>
          </p:cNvSpPr>
          <p:nvPr>
            <p:ph type="title"/>
          </p:nvPr>
        </p:nvSpPr>
        <p:spPr>
          <a:xfrm>
            <a:off x="762000" y="228600"/>
            <a:ext cx="6858000" cy="685800"/>
          </a:xfrm>
        </p:spPr>
        <p:txBody>
          <a:bodyPr>
            <a:normAutofit/>
          </a:bodyPr>
          <a:lstStyle/>
          <a:p>
            <a:pPr algn="ctr"/>
            <a:r>
              <a:rPr lang="en-US" sz="2400" dirty="0">
                <a:solidFill>
                  <a:schemeClr val="accent2"/>
                </a:solidFill>
                <a:latin typeface="Times New Roman" pitchFamily="18" charset="0"/>
                <a:cs typeface="Times New Roman" pitchFamily="18" charset="0"/>
              </a:rPr>
              <a:t>3. </a:t>
            </a:r>
            <a:r>
              <a:rPr lang="en-US" sz="2400" dirty="0" err="1">
                <a:latin typeface="Times New Roman"/>
                <a:ea typeface="Times New Roman"/>
              </a:rPr>
              <a:t>Brometic</a:t>
            </a:r>
            <a:r>
              <a:rPr lang="en-US" sz="2400" dirty="0">
                <a:latin typeface="Times New Roman"/>
                <a:ea typeface="Times New Roman"/>
              </a:rPr>
              <a:t>  2mg/10ml(</a:t>
            </a:r>
            <a:r>
              <a:rPr lang="en-US" sz="2400" dirty="0" err="1">
                <a:latin typeface="Times New Roman"/>
                <a:ea typeface="Times New Roman"/>
              </a:rPr>
              <a:t>Brometic</a:t>
            </a:r>
            <a:r>
              <a:rPr lang="en-US" sz="2400" dirty="0">
                <a:latin typeface="Times New Roman"/>
                <a:ea typeface="Times New Roman"/>
              </a:rPr>
              <a:t> )</a:t>
            </a:r>
            <a:endParaRPr lang="en-US" sz="2400" b="1" dirty="0">
              <a:solidFill>
                <a:schemeClr val="accent2">
                  <a:lumMod val="75000"/>
                </a:schemeClr>
              </a:solidFill>
              <a:latin typeface="Times New Roman" pitchFamily="18" charset="0"/>
              <a:cs typeface="Times New Roman" pitchFamily="18" charset="0"/>
            </a:endParaRPr>
          </a:p>
        </p:txBody>
      </p:sp>
      <p:pic>
        <p:nvPicPr>
          <p:cNvPr id="3075" name="Picture 3" descr="C:\Users\Duoc-CT\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4038599"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25</a:t>
            </a:fld>
            <a:endParaRPr lang="en-US"/>
          </a:p>
        </p:txBody>
      </p:sp>
      <p:sp>
        <p:nvSpPr>
          <p:cNvPr id="6" name="Content Placeholder 2"/>
          <p:cNvSpPr>
            <a:spLocks noGrp="1"/>
          </p:cNvSpPr>
          <p:nvPr>
            <p:ph idx="1"/>
          </p:nvPr>
        </p:nvSpPr>
        <p:spPr>
          <a:xfrm>
            <a:off x="457200" y="1447800"/>
            <a:ext cx="7772400" cy="4953000"/>
          </a:xfrm>
        </p:spPr>
        <p:txBody>
          <a:bodyPr>
            <a:noAutofit/>
          </a:bodyPr>
          <a:lstStyle/>
          <a:p>
            <a:pPr marL="114300" indent="0">
              <a:buNone/>
            </a:pPr>
            <a:r>
              <a:rPr lang="en-US" sz="3000" b="1" dirty="0" err="1" smtClean="0">
                <a:latin typeface="Times New Roman" pitchFamily="18" charset="0"/>
                <a:cs typeface="Times New Roman" pitchFamily="18" charset="0"/>
              </a:rPr>
              <a:t>Dược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lý</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cơ</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chế</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tác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dụng</a:t>
            </a:r>
            <a:r>
              <a:rPr lang="en-US" sz="3000" b="1"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B</a:t>
            </a:r>
            <a:r>
              <a:rPr lang="en-US" sz="3000" dirty="0" err="1" smtClean="0">
                <a:latin typeface="Times New Roman" pitchFamily="18" charset="0"/>
                <a:cs typeface="Times New Roman" pitchFamily="18" charset="0"/>
              </a:rPr>
              <a:t>romhexin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hydroclorid</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hòa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nhầy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hô</a:t>
            </a:r>
            <a:r>
              <a:rPr lang="en-US" sz="3000" dirty="0" smtClean="0">
                <a:latin typeface="Times New Roman" pitchFamily="18" charset="0"/>
                <a:cs typeface="Times New Roman" pitchFamily="18" charset="0"/>
              </a:rPr>
              <a:t> hấp.do </a:t>
            </a:r>
            <a:r>
              <a:rPr lang="en-US" sz="3000" dirty="0" err="1" smtClean="0">
                <a:latin typeface="Times New Roman" pitchFamily="18" charset="0"/>
                <a:cs typeface="Times New Roman" pitchFamily="18" charset="0"/>
              </a:rPr>
              <a:t>hoạt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hóa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tổng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hợp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sialomucin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sợi</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mucopolysaccharid</a:t>
            </a:r>
            <a:r>
              <a:rPr lang="en-US" sz="3000" dirty="0" smtClean="0">
                <a:latin typeface="Times New Roman" pitchFamily="18" charset="0"/>
                <a:cs typeface="Times New Roman" pitchFamily="18" charset="0"/>
              </a:rPr>
              <a:t> acid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đờm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lỏng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đờm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phế</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thoát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ngoài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hiệu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a:t>
            </a:r>
            <a:r>
              <a:rPr lang="en-US" sz="3000" dirty="0" smtClean="0">
                <a:latin typeface="Times New Roman" pitchFamily="18" charset="0"/>
                <a:cs typeface="Times New Roman" pitchFamily="18" charset="0"/>
              </a:rPr>
              <a:t>.</a:t>
            </a:r>
          </a:p>
        </p:txBody>
      </p:sp>
      <p:sp>
        <p:nvSpPr>
          <p:cNvPr id="7" name="Title 1"/>
          <p:cNvSpPr>
            <a:spLocks noGrp="1"/>
          </p:cNvSpPr>
          <p:nvPr>
            <p:ph type="title"/>
          </p:nvPr>
        </p:nvSpPr>
        <p:spPr>
          <a:xfrm>
            <a:off x="457200" y="152400"/>
            <a:ext cx="7620000" cy="609600"/>
          </a:xfrm>
        </p:spPr>
        <p:txBody>
          <a:bodyPr>
            <a:normAutofit fontScale="90000"/>
          </a:bodyPr>
          <a:lstStyle/>
          <a:p>
            <a:pPr algn="ctr"/>
            <a:r>
              <a:rPr lang="en-US" sz="3200" dirty="0">
                <a:solidFill>
                  <a:schemeClr val="accent2"/>
                </a:solidFill>
                <a:latin typeface="Times New Roman" pitchFamily="18" charset="0"/>
                <a:cs typeface="Times New Roman" pitchFamily="18" charset="0"/>
              </a:rPr>
              <a:t>3. </a:t>
            </a:r>
            <a:r>
              <a:rPr lang="en-US" sz="3200" dirty="0" err="1">
                <a:latin typeface="Times New Roman"/>
                <a:ea typeface="Times New Roman"/>
              </a:rPr>
              <a:t>Brometic</a:t>
            </a:r>
            <a:r>
              <a:rPr lang="en-US" sz="3200" dirty="0">
                <a:latin typeface="Times New Roman"/>
                <a:ea typeface="Times New Roman"/>
              </a:rPr>
              <a:t>  2mg/10ml(</a:t>
            </a:r>
            <a:r>
              <a:rPr lang="en-US" sz="3200" dirty="0" err="1">
                <a:latin typeface="Times New Roman"/>
                <a:ea typeface="Times New Roman"/>
              </a:rPr>
              <a:t>Brometic</a:t>
            </a:r>
            <a:r>
              <a:rPr lang="en-US" sz="3200" dirty="0">
                <a:latin typeface="Times New Roman"/>
                <a:ea typeface="Times New Roman"/>
              </a:rPr>
              <a:t> )</a:t>
            </a:r>
            <a:endParaRPr lang="en-US" sz="32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0" y="9144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26</a:t>
            </a:fld>
            <a:endParaRPr lang="en-US"/>
          </a:p>
        </p:txBody>
      </p:sp>
      <p:sp>
        <p:nvSpPr>
          <p:cNvPr id="6" name="Content Placeholder 2"/>
          <p:cNvSpPr>
            <a:spLocks noGrp="1"/>
          </p:cNvSpPr>
          <p:nvPr>
            <p:ph idx="1"/>
          </p:nvPr>
        </p:nvSpPr>
        <p:spPr>
          <a:xfrm>
            <a:off x="990600" y="1143000"/>
            <a:ext cx="7239000" cy="4876800"/>
          </a:xfrm>
        </p:spPr>
        <p:txBody>
          <a:bodyPr>
            <a:noAutofit/>
          </a:bodyPr>
          <a:lstStyle/>
          <a:p>
            <a:pPr marL="114300" indent="0">
              <a:buNone/>
            </a:pPr>
            <a:r>
              <a:rPr lang="en-US" sz="3000" b="1" dirty="0" err="1" smtClean="0">
                <a:latin typeface="Times New Roman" pitchFamily="18" charset="0"/>
                <a:cs typeface="Times New Roman" pitchFamily="18" charset="0"/>
              </a:rPr>
              <a:t>Dược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động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học</a:t>
            </a:r>
            <a:r>
              <a:rPr lang="en-US" sz="3000" b="1" dirty="0" smtClean="0">
                <a:latin typeface="Times New Roman" pitchFamily="18" charset="0"/>
                <a:cs typeface="Times New Roman" pitchFamily="18" charset="0"/>
              </a:rPr>
              <a:t>:</a:t>
            </a:r>
          </a:p>
          <a:p>
            <a:r>
              <a:rPr lang="en-US" sz="3000" dirty="0" err="1" smtClean="0">
                <a:latin typeface="Times New Roman" pitchFamily="18" charset="0"/>
                <a:cs typeface="Times New Roman" pitchFamily="18" charset="0"/>
              </a:rPr>
              <a:t>Hấp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hóa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hóa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mạnh</a:t>
            </a:r>
            <a:r>
              <a:rPr lang="en-US" sz="3000" dirty="0" smtClean="0">
                <a:latin typeface="Times New Roman" pitchFamily="18" charset="0"/>
                <a:cs typeface="Times New Roman" pitchFamily="18" charset="0"/>
              </a:rPr>
              <a:t> ở </a:t>
            </a:r>
            <a:r>
              <a:rPr lang="en-US" sz="3000" dirty="0" err="1" smtClean="0">
                <a:latin typeface="Times New Roman" pitchFamily="18" charset="0"/>
                <a:cs typeface="Times New Roman" pitchFamily="18" charset="0"/>
              </a:rPr>
              <a:t>gan</a:t>
            </a:r>
            <a:endParaRPr lang="en-US" sz="3000" dirty="0" smtClean="0">
              <a:latin typeface="Times New Roman" pitchFamily="18" charset="0"/>
              <a:cs typeface="Times New Roman" pitchFamily="18" charset="0"/>
            </a:endParaRPr>
          </a:p>
          <a:p>
            <a:r>
              <a:rPr lang="en-US" sz="3000" dirty="0" err="1" smtClean="0">
                <a:latin typeface="Times New Roman" pitchFamily="18" charset="0"/>
                <a:cs typeface="Times New Roman" pitchFamily="18" charset="0"/>
              </a:rPr>
              <a:t>Phân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hầu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mô</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r>
              <a:rPr lang="en-US" sz="3000" dirty="0" smtClean="0">
                <a:latin typeface="Times New Roman" pitchFamily="18" charset="0"/>
                <a:cs typeface="Times New Roman" pitchFamily="18" charset="0"/>
              </a:rPr>
              <a:t>.</a:t>
            </a:r>
          </a:p>
          <a:p>
            <a:r>
              <a:rPr lang="en-US" sz="3000" dirty="0" err="1" smtClean="0">
                <a:latin typeface="Times New Roman" pitchFamily="18" charset="0"/>
                <a:cs typeface="Times New Roman" pitchFamily="18" charset="0"/>
              </a:rPr>
              <a:t>Khoảng</a:t>
            </a:r>
            <a:r>
              <a:rPr lang="en-US" sz="3000" dirty="0" smtClean="0">
                <a:latin typeface="Times New Roman" pitchFamily="18" charset="0"/>
                <a:cs typeface="Times New Roman" pitchFamily="18" charset="0"/>
              </a:rPr>
              <a:t> 85- 90%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thải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trừ</a:t>
            </a:r>
            <a:r>
              <a:rPr lang="en-US" sz="3000" dirty="0" smtClean="0">
                <a:latin typeface="Times New Roman" pitchFamily="18" charset="0"/>
                <a:cs typeface="Times New Roman" pitchFamily="18" charset="0"/>
              </a:rPr>
              <a:t> qua </a:t>
            </a:r>
            <a:r>
              <a:rPr lang="en-US" sz="3000" dirty="0" err="1" smtClean="0">
                <a:latin typeface="Times New Roman" pitchFamily="18" charset="0"/>
                <a:cs typeface="Times New Roman" pitchFamily="18" charset="0"/>
              </a:rPr>
              <a:t>nước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tiểu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dưới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bị</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hóa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protein </a:t>
            </a:r>
            <a:r>
              <a:rPr lang="en-US" sz="3000" dirty="0" err="1" smtClean="0">
                <a:latin typeface="Times New Roman" pitchFamily="18" charset="0"/>
                <a:cs typeface="Times New Roman" pitchFamily="18" charset="0"/>
              </a:rPr>
              <a:t>huyết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gian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hủy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đoạn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cuối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khoảng</a:t>
            </a:r>
            <a:r>
              <a:rPr lang="en-US" sz="3000" dirty="0" smtClean="0">
                <a:latin typeface="Times New Roman" pitchFamily="18" charset="0"/>
                <a:cs typeface="Times New Roman" pitchFamily="18" charset="0"/>
              </a:rPr>
              <a:t> 12 </a:t>
            </a:r>
            <a:r>
              <a:rPr lang="en-US" sz="3000" dirty="0" err="1" smtClean="0">
                <a:latin typeface="Times New Roman" pitchFamily="18" charset="0"/>
                <a:cs typeface="Times New Roman" pitchFamily="18" charset="0"/>
              </a:rPr>
              <a:t>giờ</a:t>
            </a:r>
            <a:r>
              <a:rPr lang="en-US" sz="3000" dirty="0" smtClean="0">
                <a:latin typeface="Times New Roman" pitchFamily="18" charset="0"/>
                <a:cs typeface="Times New Roman" pitchFamily="18" charset="0"/>
              </a:rPr>
              <a:t>. Qua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hàng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máu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não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nhỏ</a:t>
            </a:r>
            <a:r>
              <a:rPr lang="en-US" sz="3000" dirty="0" smtClean="0">
                <a:latin typeface="Times New Roman" pitchFamily="18" charset="0"/>
                <a:cs typeface="Times New Roman" pitchFamily="18" charset="0"/>
              </a:rPr>
              <a:t> qua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nhau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thai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thai</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en-US" sz="3000" dirty="0">
              <a:latin typeface="Times New Roman" pitchFamily="18" charset="0"/>
              <a:cs typeface="Times New Roman" pitchFamily="18" charset="0"/>
            </a:endParaRPr>
          </a:p>
        </p:txBody>
      </p:sp>
      <p:sp>
        <p:nvSpPr>
          <p:cNvPr id="7" name="Title 1"/>
          <p:cNvSpPr>
            <a:spLocks noGrp="1"/>
          </p:cNvSpPr>
          <p:nvPr>
            <p:ph type="title"/>
          </p:nvPr>
        </p:nvSpPr>
        <p:spPr>
          <a:xfrm>
            <a:off x="457200" y="274638"/>
            <a:ext cx="7620000" cy="639762"/>
          </a:xfrm>
        </p:spPr>
        <p:txBody>
          <a:bodyPr>
            <a:normAutofit fontScale="90000"/>
          </a:bodyPr>
          <a:lstStyle/>
          <a:p>
            <a:pPr algn="ctr"/>
            <a:r>
              <a:rPr lang="en-US" sz="3200" dirty="0">
                <a:solidFill>
                  <a:schemeClr val="accent2"/>
                </a:solidFill>
                <a:latin typeface="Times New Roman" pitchFamily="18" charset="0"/>
                <a:cs typeface="Times New Roman" pitchFamily="18" charset="0"/>
              </a:rPr>
              <a:t>3. </a:t>
            </a:r>
            <a:r>
              <a:rPr lang="en-US" sz="3200" dirty="0" err="1">
                <a:latin typeface="Times New Roman"/>
                <a:ea typeface="Times New Roman"/>
              </a:rPr>
              <a:t>Brometic</a:t>
            </a:r>
            <a:r>
              <a:rPr lang="en-US" sz="3200" dirty="0">
                <a:latin typeface="Times New Roman"/>
                <a:ea typeface="Times New Roman"/>
              </a:rPr>
              <a:t>  2mg/10ml(</a:t>
            </a:r>
            <a:r>
              <a:rPr lang="en-US" sz="3200" dirty="0" err="1">
                <a:latin typeface="Times New Roman"/>
                <a:ea typeface="Times New Roman"/>
              </a:rPr>
              <a:t>Brometic</a:t>
            </a:r>
            <a:r>
              <a:rPr lang="en-US" sz="3200" dirty="0">
                <a:latin typeface="Times New Roman"/>
                <a:ea typeface="Times New Roman"/>
              </a:rPr>
              <a:t> )</a:t>
            </a:r>
            <a:endParaRPr lang="en-US" sz="32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0" y="990600"/>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27</a:t>
            </a:fld>
            <a:endParaRPr lang="en-US"/>
          </a:p>
        </p:txBody>
      </p:sp>
      <p:sp>
        <p:nvSpPr>
          <p:cNvPr id="6" name="Content Placeholder 2"/>
          <p:cNvSpPr>
            <a:spLocks noGrp="1"/>
          </p:cNvSpPr>
          <p:nvPr>
            <p:ph idx="1"/>
          </p:nvPr>
        </p:nvSpPr>
        <p:spPr>
          <a:xfrm>
            <a:off x="304800" y="1219200"/>
            <a:ext cx="7620000" cy="4800600"/>
          </a:xfrm>
        </p:spPr>
        <p:txBody>
          <a:bodyPr>
            <a:noAutofit/>
          </a:bodyPr>
          <a:lstStyle/>
          <a:p>
            <a:pPr marL="114300" indent="0">
              <a:buNone/>
            </a:pPr>
            <a:r>
              <a:rPr lang="en-US" sz="3000" b="1" dirty="0" err="1" smtClean="0">
                <a:latin typeface="Times New Roman" pitchFamily="18" charset="0"/>
                <a:cs typeface="Times New Roman" pitchFamily="18" charset="0"/>
              </a:rPr>
              <a:t>Chỉ</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định</a:t>
            </a:r>
            <a:r>
              <a:rPr lang="en-US" sz="3000" b="1" dirty="0" smtClean="0">
                <a:latin typeface="Times New Roman" pitchFamily="18" charset="0"/>
                <a:cs typeface="Times New Roman" pitchFamily="18" charset="0"/>
              </a:rPr>
              <a:t>:</a:t>
            </a:r>
          </a:p>
          <a:p>
            <a:pPr>
              <a:lnSpc>
                <a:spcPct val="115000"/>
              </a:lnSpc>
              <a:spcAft>
                <a:spcPts val="1000"/>
              </a:spcAft>
            </a:pPr>
            <a:r>
              <a:rPr lang="en-US" sz="3200" dirty="0" err="1">
                <a:latin typeface="Times New Roman"/>
                <a:ea typeface="Times New Roman"/>
                <a:cs typeface="Times New Roman"/>
              </a:rPr>
              <a:t>làm</a:t>
            </a:r>
            <a:r>
              <a:rPr lang="en-US" sz="3200" dirty="0">
                <a:latin typeface="Times New Roman"/>
                <a:ea typeface="Times New Roman"/>
                <a:cs typeface="Times New Roman"/>
              </a:rPr>
              <a:t> </a:t>
            </a:r>
            <a:r>
              <a:rPr lang="en-US" sz="3200" dirty="0" err="1">
                <a:latin typeface="Times New Roman"/>
                <a:ea typeface="Times New Roman"/>
                <a:cs typeface="Times New Roman"/>
              </a:rPr>
              <a:t>loãng</a:t>
            </a:r>
            <a:r>
              <a:rPr lang="en-US" sz="3200" dirty="0">
                <a:latin typeface="Times New Roman"/>
                <a:ea typeface="Times New Roman"/>
                <a:cs typeface="Times New Roman"/>
              </a:rPr>
              <a:t> </a:t>
            </a:r>
            <a:r>
              <a:rPr lang="en-US" sz="3200" dirty="0" err="1">
                <a:latin typeface="Times New Roman"/>
                <a:ea typeface="Times New Roman"/>
                <a:cs typeface="Times New Roman"/>
              </a:rPr>
              <a:t>đàm</a:t>
            </a:r>
            <a:r>
              <a:rPr lang="en-US" sz="3200" dirty="0">
                <a:latin typeface="Times New Roman"/>
                <a:ea typeface="Times New Roman"/>
                <a:cs typeface="Times New Roman"/>
              </a:rPr>
              <a:t> </a:t>
            </a:r>
            <a:r>
              <a:rPr lang="en-US" sz="3200" dirty="0" err="1">
                <a:latin typeface="Times New Roman"/>
                <a:ea typeface="Times New Roman"/>
                <a:cs typeface="Times New Roman"/>
              </a:rPr>
              <a:t>trong</a:t>
            </a:r>
            <a:r>
              <a:rPr lang="en-US" sz="3200" dirty="0">
                <a:latin typeface="Times New Roman"/>
                <a:ea typeface="Times New Roman"/>
                <a:cs typeface="Times New Roman"/>
              </a:rPr>
              <a:t> </a:t>
            </a:r>
            <a:r>
              <a:rPr lang="en-US" sz="3200" dirty="0" err="1">
                <a:latin typeface="Times New Roman"/>
                <a:ea typeface="Times New Roman"/>
                <a:cs typeface="Times New Roman"/>
              </a:rPr>
              <a:t>các</a:t>
            </a:r>
            <a:r>
              <a:rPr lang="en-US" sz="3200" dirty="0">
                <a:latin typeface="Times New Roman"/>
                <a:ea typeface="Times New Roman"/>
                <a:cs typeface="Times New Roman"/>
              </a:rPr>
              <a:t> </a:t>
            </a:r>
            <a:r>
              <a:rPr lang="en-US" sz="3200" dirty="0" err="1">
                <a:latin typeface="Times New Roman"/>
                <a:ea typeface="Times New Roman"/>
                <a:cs typeface="Times New Roman"/>
              </a:rPr>
              <a:t>bệnh</a:t>
            </a:r>
            <a:r>
              <a:rPr lang="en-US" sz="3200" dirty="0">
                <a:latin typeface="Times New Roman"/>
                <a:ea typeface="Times New Roman"/>
                <a:cs typeface="Times New Roman"/>
              </a:rPr>
              <a:t> </a:t>
            </a:r>
            <a:r>
              <a:rPr lang="en-US" sz="3200" dirty="0" err="1">
                <a:latin typeface="Times New Roman"/>
                <a:ea typeface="Times New Roman"/>
                <a:cs typeface="Times New Roman"/>
              </a:rPr>
              <a:t>phế</a:t>
            </a:r>
            <a:r>
              <a:rPr lang="en-US" sz="3200" dirty="0">
                <a:latin typeface="Times New Roman"/>
                <a:ea typeface="Times New Roman"/>
                <a:cs typeface="Times New Roman"/>
              </a:rPr>
              <a:t> </a:t>
            </a:r>
            <a:r>
              <a:rPr lang="en-US" sz="3200" dirty="0" err="1">
                <a:latin typeface="Times New Roman"/>
                <a:ea typeface="Times New Roman"/>
                <a:cs typeface="Times New Roman"/>
              </a:rPr>
              <a:t>quản</a:t>
            </a:r>
            <a:r>
              <a:rPr lang="en-US" sz="3200" dirty="0">
                <a:latin typeface="Times New Roman"/>
                <a:ea typeface="Times New Roman"/>
                <a:cs typeface="Times New Roman"/>
              </a:rPr>
              <a:t> </a:t>
            </a:r>
            <a:r>
              <a:rPr lang="en-US" sz="3200" dirty="0" err="1">
                <a:latin typeface="Times New Roman"/>
                <a:ea typeface="Times New Roman"/>
                <a:cs typeface="Times New Roman"/>
              </a:rPr>
              <a:t>phổi</a:t>
            </a:r>
            <a:r>
              <a:rPr lang="en-US" sz="3200" dirty="0">
                <a:latin typeface="Times New Roman"/>
                <a:ea typeface="Times New Roman"/>
                <a:cs typeface="Times New Roman"/>
              </a:rPr>
              <a:t> </a:t>
            </a:r>
            <a:r>
              <a:rPr lang="en-US" sz="3200" dirty="0" err="1">
                <a:latin typeface="Times New Roman"/>
                <a:ea typeface="Times New Roman"/>
                <a:cs typeface="Times New Roman"/>
              </a:rPr>
              <a:t>cấp</a:t>
            </a:r>
            <a:r>
              <a:rPr lang="en-US" sz="3200" dirty="0">
                <a:latin typeface="Times New Roman"/>
                <a:ea typeface="Times New Roman"/>
                <a:cs typeface="Times New Roman"/>
              </a:rPr>
              <a:t> </a:t>
            </a:r>
            <a:r>
              <a:rPr lang="en-US" sz="3200" dirty="0" err="1">
                <a:latin typeface="Times New Roman"/>
                <a:ea typeface="Times New Roman"/>
                <a:cs typeface="Times New Roman"/>
              </a:rPr>
              <a:t>và</a:t>
            </a:r>
            <a:r>
              <a:rPr lang="en-US" sz="3200" dirty="0">
                <a:latin typeface="Times New Roman"/>
                <a:ea typeface="Times New Roman"/>
                <a:cs typeface="Times New Roman"/>
              </a:rPr>
              <a:t> </a:t>
            </a:r>
            <a:r>
              <a:rPr lang="en-US" sz="3200" dirty="0" err="1">
                <a:latin typeface="Times New Roman"/>
                <a:ea typeface="Times New Roman"/>
                <a:cs typeface="Times New Roman"/>
              </a:rPr>
              <a:t>mạn</a:t>
            </a:r>
            <a:r>
              <a:rPr lang="en-US" sz="3200" dirty="0">
                <a:latin typeface="Times New Roman"/>
                <a:ea typeface="Times New Roman"/>
                <a:cs typeface="Times New Roman"/>
              </a:rPr>
              <a:t> </a:t>
            </a:r>
            <a:r>
              <a:rPr lang="en-US" sz="3200" dirty="0" err="1">
                <a:latin typeface="Times New Roman"/>
                <a:ea typeface="Times New Roman"/>
                <a:cs typeface="Times New Roman"/>
              </a:rPr>
              <a:t>tính</a:t>
            </a:r>
            <a:r>
              <a:rPr lang="en-US" sz="3200" dirty="0">
                <a:latin typeface="Times New Roman"/>
                <a:ea typeface="Times New Roman"/>
                <a:cs typeface="Times New Roman"/>
              </a:rPr>
              <a:t> </a:t>
            </a:r>
            <a:r>
              <a:rPr lang="en-US" sz="3200" dirty="0" err="1">
                <a:latin typeface="Times New Roman"/>
                <a:ea typeface="Times New Roman"/>
                <a:cs typeface="Times New Roman"/>
              </a:rPr>
              <a:t>có</a:t>
            </a:r>
            <a:r>
              <a:rPr lang="en-US" sz="3200" dirty="0">
                <a:latin typeface="Times New Roman"/>
                <a:ea typeface="Times New Roman"/>
                <a:cs typeface="Times New Roman"/>
              </a:rPr>
              <a:t> </a:t>
            </a:r>
            <a:r>
              <a:rPr lang="en-US" sz="3200" dirty="0" err="1">
                <a:latin typeface="Times New Roman"/>
                <a:ea typeface="Times New Roman"/>
                <a:cs typeface="Times New Roman"/>
              </a:rPr>
              <a:t>kèm</a:t>
            </a:r>
            <a:r>
              <a:rPr lang="en-US" sz="3200" dirty="0">
                <a:latin typeface="Times New Roman"/>
                <a:ea typeface="Times New Roman"/>
                <a:cs typeface="Times New Roman"/>
              </a:rPr>
              <a:t> </a:t>
            </a:r>
            <a:r>
              <a:rPr lang="en-US" sz="3200" dirty="0" err="1">
                <a:latin typeface="Times New Roman"/>
                <a:ea typeface="Times New Roman"/>
                <a:cs typeface="Times New Roman"/>
              </a:rPr>
              <a:t>theo</a:t>
            </a:r>
            <a:r>
              <a:rPr lang="en-US" sz="3200" dirty="0">
                <a:latin typeface="Times New Roman"/>
                <a:ea typeface="Times New Roman"/>
                <a:cs typeface="Times New Roman"/>
              </a:rPr>
              <a:t> </a:t>
            </a:r>
            <a:r>
              <a:rPr lang="en-US" sz="3200" dirty="0" err="1">
                <a:latin typeface="Times New Roman"/>
                <a:ea typeface="Times New Roman"/>
                <a:cs typeface="Times New Roman"/>
              </a:rPr>
              <a:t>sự</a:t>
            </a:r>
            <a:r>
              <a:rPr lang="en-US" sz="3200" dirty="0">
                <a:latin typeface="Times New Roman"/>
                <a:ea typeface="Times New Roman"/>
                <a:cs typeface="Times New Roman"/>
              </a:rPr>
              <a:t> </a:t>
            </a:r>
            <a:r>
              <a:rPr lang="en-US" sz="3200" dirty="0" err="1">
                <a:latin typeface="Times New Roman"/>
                <a:ea typeface="Times New Roman"/>
                <a:cs typeface="Times New Roman"/>
              </a:rPr>
              <a:t>tiết</a:t>
            </a:r>
            <a:r>
              <a:rPr lang="en-US" sz="3200" dirty="0">
                <a:latin typeface="Times New Roman"/>
                <a:ea typeface="Times New Roman"/>
                <a:cs typeface="Times New Roman"/>
              </a:rPr>
              <a:t> </a:t>
            </a:r>
            <a:r>
              <a:rPr lang="en-US" sz="3200" dirty="0" err="1">
                <a:latin typeface="Times New Roman"/>
                <a:ea typeface="Times New Roman"/>
                <a:cs typeface="Times New Roman"/>
              </a:rPr>
              <a:t>chất</a:t>
            </a:r>
            <a:r>
              <a:rPr lang="en-US" sz="3200" dirty="0">
                <a:latin typeface="Times New Roman"/>
                <a:ea typeface="Times New Roman"/>
                <a:cs typeface="Times New Roman"/>
              </a:rPr>
              <a:t> </a:t>
            </a:r>
            <a:r>
              <a:rPr lang="en-US" sz="3200" dirty="0" err="1">
                <a:latin typeface="Times New Roman"/>
                <a:ea typeface="Times New Roman"/>
                <a:cs typeface="Times New Roman"/>
              </a:rPr>
              <a:t>nhầy</a:t>
            </a:r>
            <a:r>
              <a:rPr lang="en-US" sz="3200" dirty="0">
                <a:latin typeface="Times New Roman"/>
                <a:ea typeface="Times New Roman"/>
                <a:cs typeface="Times New Roman"/>
              </a:rPr>
              <a:t> </a:t>
            </a:r>
            <a:r>
              <a:rPr lang="en-US" sz="3200" dirty="0" err="1">
                <a:latin typeface="Times New Roman"/>
                <a:ea typeface="Times New Roman"/>
                <a:cs typeface="Times New Roman"/>
              </a:rPr>
              <a:t>bất</a:t>
            </a:r>
            <a:r>
              <a:rPr lang="en-US" sz="3200" dirty="0">
                <a:latin typeface="Times New Roman"/>
                <a:ea typeface="Times New Roman"/>
                <a:cs typeface="Times New Roman"/>
              </a:rPr>
              <a:t> </a:t>
            </a:r>
            <a:r>
              <a:rPr lang="en-US" sz="3200" dirty="0" err="1">
                <a:latin typeface="Times New Roman"/>
                <a:ea typeface="Times New Roman"/>
                <a:cs typeface="Times New Roman"/>
              </a:rPr>
              <a:t>thường</a:t>
            </a:r>
            <a:r>
              <a:rPr lang="en-US" sz="3200" dirty="0">
                <a:latin typeface="Times New Roman"/>
                <a:ea typeface="Times New Roman"/>
                <a:cs typeface="Times New Roman"/>
              </a:rPr>
              <a:t> </a:t>
            </a:r>
            <a:r>
              <a:rPr lang="en-US" sz="3200" dirty="0" err="1">
                <a:latin typeface="Times New Roman"/>
                <a:ea typeface="Times New Roman"/>
                <a:cs typeface="Times New Roman"/>
              </a:rPr>
              <a:t>và</a:t>
            </a:r>
            <a:r>
              <a:rPr lang="en-US" sz="3200" dirty="0">
                <a:latin typeface="Times New Roman"/>
                <a:ea typeface="Times New Roman"/>
                <a:cs typeface="Times New Roman"/>
              </a:rPr>
              <a:t> </a:t>
            </a:r>
            <a:r>
              <a:rPr lang="en-US" sz="3200" dirty="0" err="1">
                <a:latin typeface="Times New Roman"/>
                <a:ea typeface="Times New Roman"/>
                <a:cs typeface="Times New Roman"/>
              </a:rPr>
              <a:t>sự</a:t>
            </a:r>
            <a:r>
              <a:rPr lang="en-US" sz="3200" dirty="0">
                <a:latin typeface="Times New Roman"/>
                <a:ea typeface="Times New Roman"/>
                <a:cs typeface="Times New Roman"/>
              </a:rPr>
              <a:t> </a:t>
            </a:r>
            <a:r>
              <a:rPr lang="en-US" sz="3200" dirty="0" err="1">
                <a:latin typeface="Times New Roman"/>
                <a:ea typeface="Times New Roman"/>
                <a:cs typeface="Times New Roman"/>
              </a:rPr>
              <a:t>vận</a:t>
            </a:r>
            <a:r>
              <a:rPr lang="en-US" sz="3200" dirty="0">
                <a:latin typeface="Times New Roman"/>
                <a:ea typeface="Times New Roman"/>
                <a:cs typeface="Times New Roman"/>
              </a:rPr>
              <a:t> </a:t>
            </a:r>
            <a:r>
              <a:rPr lang="en-US" sz="3200" dirty="0" err="1">
                <a:latin typeface="Times New Roman"/>
                <a:ea typeface="Times New Roman"/>
                <a:cs typeface="Times New Roman"/>
              </a:rPr>
              <a:t>chuyển</a:t>
            </a:r>
            <a:r>
              <a:rPr lang="en-US" sz="3200" dirty="0">
                <a:latin typeface="Times New Roman"/>
                <a:ea typeface="Times New Roman"/>
                <a:cs typeface="Times New Roman"/>
              </a:rPr>
              <a:t> </a:t>
            </a:r>
            <a:r>
              <a:rPr lang="en-US" sz="3200" dirty="0" err="1">
                <a:latin typeface="Times New Roman"/>
                <a:ea typeface="Times New Roman"/>
                <a:cs typeface="Times New Roman"/>
              </a:rPr>
              <a:t>chất</a:t>
            </a:r>
            <a:r>
              <a:rPr lang="en-US" sz="3200" dirty="0">
                <a:latin typeface="Times New Roman"/>
                <a:ea typeface="Times New Roman"/>
                <a:cs typeface="Times New Roman"/>
              </a:rPr>
              <a:t> </a:t>
            </a:r>
            <a:r>
              <a:rPr lang="en-US" sz="3200" dirty="0" err="1">
                <a:latin typeface="Times New Roman"/>
                <a:ea typeface="Times New Roman"/>
                <a:cs typeface="Times New Roman"/>
              </a:rPr>
              <a:t>nhầy</a:t>
            </a:r>
            <a:r>
              <a:rPr lang="en-US" sz="3200" dirty="0">
                <a:latin typeface="Times New Roman"/>
                <a:ea typeface="Times New Roman"/>
                <a:cs typeface="Times New Roman"/>
              </a:rPr>
              <a:t> </a:t>
            </a:r>
            <a:r>
              <a:rPr lang="en-US" sz="3200" dirty="0" err="1">
                <a:latin typeface="Times New Roman"/>
                <a:ea typeface="Times New Roman"/>
                <a:cs typeface="Times New Roman"/>
              </a:rPr>
              <a:t>bị</a:t>
            </a:r>
            <a:r>
              <a:rPr lang="en-US" sz="3200" dirty="0">
                <a:latin typeface="Times New Roman"/>
                <a:ea typeface="Times New Roman"/>
                <a:cs typeface="Times New Roman"/>
              </a:rPr>
              <a:t> </a:t>
            </a:r>
            <a:r>
              <a:rPr lang="en-US" sz="3200" dirty="0" err="1">
                <a:latin typeface="Times New Roman"/>
                <a:ea typeface="Times New Roman"/>
                <a:cs typeface="Times New Roman"/>
              </a:rPr>
              <a:t>suy</a:t>
            </a:r>
            <a:r>
              <a:rPr lang="en-US" sz="3200" dirty="0">
                <a:latin typeface="Times New Roman"/>
                <a:ea typeface="Times New Roman"/>
                <a:cs typeface="Times New Roman"/>
              </a:rPr>
              <a:t> </a:t>
            </a:r>
            <a:r>
              <a:rPr lang="en-US" sz="3200" dirty="0" err="1">
                <a:latin typeface="Times New Roman"/>
                <a:ea typeface="Times New Roman"/>
                <a:cs typeface="Times New Roman"/>
              </a:rPr>
              <a:t>yếu</a:t>
            </a:r>
            <a:endParaRPr lang="en-US" sz="2400" dirty="0">
              <a:effectLst/>
              <a:latin typeface="Calibri"/>
              <a:ea typeface="Times New Roman"/>
              <a:cs typeface="Times New Roman"/>
            </a:endParaRPr>
          </a:p>
        </p:txBody>
      </p:sp>
      <p:sp>
        <p:nvSpPr>
          <p:cNvPr id="7" name="Title 1"/>
          <p:cNvSpPr>
            <a:spLocks noGrp="1"/>
          </p:cNvSpPr>
          <p:nvPr>
            <p:ph type="title"/>
          </p:nvPr>
        </p:nvSpPr>
        <p:spPr>
          <a:xfrm>
            <a:off x="457200" y="228600"/>
            <a:ext cx="7620000" cy="533400"/>
          </a:xfrm>
        </p:spPr>
        <p:txBody>
          <a:bodyPr>
            <a:normAutofit fontScale="90000"/>
          </a:bodyPr>
          <a:lstStyle/>
          <a:p>
            <a:pPr algn="ctr"/>
            <a:r>
              <a:rPr lang="en-US" sz="3200" dirty="0">
                <a:solidFill>
                  <a:schemeClr val="accent2"/>
                </a:solidFill>
                <a:latin typeface="Times New Roman" pitchFamily="18" charset="0"/>
                <a:cs typeface="Times New Roman" pitchFamily="18" charset="0"/>
              </a:rPr>
              <a:t>3. </a:t>
            </a:r>
            <a:r>
              <a:rPr lang="en-US" sz="3200" dirty="0" err="1">
                <a:latin typeface="Times New Roman"/>
                <a:ea typeface="Times New Roman"/>
              </a:rPr>
              <a:t>Brometic</a:t>
            </a:r>
            <a:r>
              <a:rPr lang="en-US" sz="3200" dirty="0">
                <a:latin typeface="Times New Roman"/>
                <a:ea typeface="Times New Roman"/>
              </a:rPr>
              <a:t>  2mg/10ml(</a:t>
            </a:r>
            <a:r>
              <a:rPr lang="en-US" sz="3200" dirty="0" err="1">
                <a:latin typeface="Times New Roman"/>
                <a:ea typeface="Times New Roman"/>
              </a:rPr>
              <a:t>Brometic</a:t>
            </a:r>
            <a:r>
              <a:rPr lang="en-US" sz="3200" dirty="0">
                <a:latin typeface="Times New Roman"/>
                <a:ea typeface="Times New Roman"/>
              </a:rPr>
              <a:t> )</a:t>
            </a:r>
            <a:endParaRPr lang="en-US" sz="32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0" y="8382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28</a:t>
            </a:fld>
            <a:endParaRPr lang="en-US"/>
          </a:p>
        </p:txBody>
      </p:sp>
      <p:sp>
        <p:nvSpPr>
          <p:cNvPr id="6" name="Content Placeholder 2"/>
          <p:cNvSpPr>
            <a:spLocks noGrp="1"/>
          </p:cNvSpPr>
          <p:nvPr>
            <p:ph idx="1"/>
          </p:nvPr>
        </p:nvSpPr>
        <p:spPr>
          <a:xfrm>
            <a:off x="457200" y="1143000"/>
            <a:ext cx="7467600" cy="5410200"/>
          </a:xfrm>
        </p:spPr>
        <p:txBody>
          <a:bodyPr>
            <a:normAutofit/>
          </a:bodyPr>
          <a:lstStyle/>
          <a:p>
            <a:pPr marL="114300" indent="0">
              <a:buNone/>
            </a:pPr>
            <a:r>
              <a:rPr lang="en-US" sz="3000" b="1" dirty="0" err="1" smtClean="0">
                <a:latin typeface="Times New Roman" pitchFamily="18" charset="0"/>
                <a:cs typeface="Times New Roman" pitchFamily="18" charset="0"/>
              </a:rPr>
              <a:t>Chống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chỉ</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định</a:t>
            </a:r>
            <a:r>
              <a:rPr lang="en-US" sz="3000" b="1" dirty="0" smtClean="0">
                <a:latin typeface="Times New Roman" pitchFamily="18" charset="0"/>
                <a:cs typeface="Times New Roman" pitchFamily="18" charset="0"/>
              </a:rPr>
              <a:t>:</a:t>
            </a:r>
          </a:p>
          <a:p>
            <a:pPr>
              <a:lnSpc>
                <a:spcPct val="115000"/>
              </a:lnSpc>
              <a:spcAft>
                <a:spcPts val="1000"/>
              </a:spcAft>
            </a:pPr>
            <a:r>
              <a:rPr lang="en-US" sz="3200" dirty="0" err="1" smtClean="0">
                <a:latin typeface="Times New Roman"/>
                <a:ea typeface="Times New Roman"/>
                <a:cs typeface="Times New Roman"/>
              </a:rPr>
              <a:t>mẫn</a:t>
            </a:r>
            <a:r>
              <a:rPr lang="en-US" sz="3200" dirty="0" smtClean="0">
                <a:latin typeface="Times New Roman"/>
                <a:ea typeface="Times New Roman"/>
                <a:cs typeface="Times New Roman"/>
              </a:rPr>
              <a:t> </a:t>
            </a:r>
            <a:r>
              <a:rPr lang="en-US" sz="3200" dirty="0" err="1">
                <a:latin typeface="Times New Roman"/>
                <a:ea typeface="Times New Roman"/>
                <a:cs typeface="Times New Roman"/>
              </a:rPr>
              <a:t>cảm</a:t>
            </a:r>
            <a:r>
              <a:rPr lang="en-US" sz="3200" dirty="0">
                <a:latin typeface="Times New Roman"/>
                <a:ea typeface="Times New Roman"/>
                <a:cs typeface="Times New Roman"/>
              </a:rPr>
              <a:t> </a:t>
            </a:r>
            <a:r>
              <a:rPr lang="en-US" sz="3200" dirty="0" err="1">
                <a:latin typeface="Times New Roman"/>
                <a:ea typeface="Times New Roman"/>
                <a:cs typeface="Times New Roman"/>
              </a:rPr>
              <a:t>với</a:t>
            </a:r>
            <a:r>
              <a:rPr lang="en-US" sz="3200" dirty="0">
                <a:latin typeface="Times New Roman"/>
                <a:ea typeface="Times New Roman"/>
                <a:cs typeface="Times New Roman"/>
              </a:rPr>
              <a:t> </a:t>
            </a:r>
            <a:r>
              <a:rPr lang="en-US" sz="3200" dirty="0" err="1">
                <a:latin typeface="Times New Roman"/>
                <a:ea typeface="Times New Roman"/>
                <a:cs typeface="Times New Roman"/>
              </a:rPr>
              <a:t>thành</a:t>
            </a:r>
            <a:r>
              <a:rPr lang="en-US" sz="3200" dirty="0">
                <a:latin typeface="Times New Roman"/>
                <a:ea typeface="Times New Roman"/>
                <a:cs typeface="Times New Roman"/>
              </a:rPr>
              <a:t> </a:t>
            </a:r>
            <a:r>
              <a:rPr lang="en-US" sz="3200" dirty="0" err="1">
                <a:latin typeface="Times New Roman"/>
                <a:ea typeface="Times New Roman"/>
                <a:cs typeface="Times New Roman"/>
              </a:rPr>
              <a:t>phần</a:t>
            </a:r>
            <a:r>
              <a:rPr lang="en-US" sz="3200" dirty="0">
                <a:latin typeface="Times New Roman"/>
                <a:ea typeface="Times New Roman"/>
                <a:cs typeface="Times New Roman"/>
              </a:rPr>
              <a:t> </a:t>
            </a:r>
            <a:r>
              <a:rPr lang="en-US" sz="3200" dirty="0" err="1">
                <a:latin typeface="Times New Roman"/>
                <a:ea typeface="Times New Roman"/>
                <a:cs typeface="Times New Roman"/>
              </a:rPr>
              <a:t>của</a:t>
            </a:r>
            <a:r>
              <a:rPr lang="en-US" sz="3200" dirty="0">
                <a:latin typeface="Times New Roman"/>
                <a:ea typeface="Times New Roman"/>
                <a:cs typeface="Times New Roman"/>
              </a:rPr>
              <a:t> </a:t>
            </a:r>
            <a:r>
              <a:rPr lang="en-US" sz="3200" dirty="0" err="1">
                <a:latin typeface="Times New Roman"/>
                <a:ea typeface="Times New Roman"/>
                <a:cs typeface="Times New Roman"/>
              </a:rPr>
              <a:t>thuốc</a:t>
            </a:r>
            <a:endParaRPr lang="en-US" sz="2400" dirty="0">
              <a:latin typeface="Calibri"/>
              <a:ea typeface="Times New Roman"/>
              <a:cs typeface="Times New Roman"/>
            </a:endParaRPr>
          </a:p>
          <a:p>
            <a:pPr>
              <a:lnSpc>
                <a:spcPct val="115000"/>
              </a:lnSpc>
              <a:spcAft>
                <a:spcPts val="1000"/>
              </a:spcAft>
            </a:pPr>
            <a:r>
              <a:rPr lang="en-US" sz="3200" dirty="0" err="1" smtClean="0">
                <a:latin typeface="Times New Roman"/>
                <a:ea typeface="Times New Roman"/>
                <a:cs typeface="Times New Roman"/>
              </a:rPr>
              <a:t>sử</a:t>
            </a:r>
            <a:r>
              <a:rPr lang="en-US" sz="3200" dirty="0" smtClean="0">
                <a:latin typeface="Times New Roman"/>
                <a:ea typeface="Times New Roman"/>
                <a:cs typeface="Times New Roman"/>
              </a:rPr>
              <a:t> </a:t>
            </a:r>
            <a:r>
              <a:rPr lang="en-US" sz="3200" dirty="0" err="1">
                <a:latin typeface="Times New Roman"/>
                <a:ea typeface="Times New Roman"/>
                <a:cs typeface="Times New Roman"/>
              </a:rPr>
              <a:t>dụng</a:t>
            </a:r>
            <a:r>
              <a:rPr lang="en-US" sz="3200" dirty="0">
                <a:latin typeface="Times New Roman"/>
                <a:ea typeface="Times New Roman"/>
                <a:cs typeface="Times New Roman"/>
              </a:rPr>
              <a:t> </a:t>
            </a:r>
            <a:r>
              <a:rPr lang="en-US" sz="3200" dirty="0" err="1">
                <a:latin typeface="Times New Roman"/>
                <a:ea typeface="Times New Roman"/>
                <a:cs typeface="Times New Roman"/>
              </a:rPr>
              <a:t>thuốc</a:t>
            </a:r>
            <a:r>
              <a:rPr lang="en-US" sz="3200" dirty="0">
                <a:latin typeface="Times New Roman"/>
                <a:ea typeface="Times New Roman"/>
                <a:cs typeface="Times New Roman"/>
              </a:rPr>
              <a:t> </a:t>
            </a:r>
            <a:r>
              <a:rPr lang="en-US" sz="3200" dirty="0" err="1">
                <a:latin typeface="Times New Roman"/>
                <a:ea typeface="Times New Roman"/>
                <a:cs typeface="Times New Roman"/>
              </a:rPr>
              <a:t>trong</a:t>
            </a:r>
            <a:r>
              <a:rPr lang="en-US" sz="3200" dirty="0">
                <a:latin typeface="Times New Roman"/>
                <a:ea typeface="Times New Roman"/>
                <a:cs typeface="Times New Roman"/>
              </a:rPr>
              <a:t> </a:t>
            </a:r>
            <a:r>
              <a:rPr lang="en-US" sz="3200" dirty="0" err="1">
                <a:latin typeface="Times New Roman"/>
                <a:ea typeface="Times New Roman"/>
                <a:cs typeface="Times New Roman"/>
              </a:rPr>
              <a:t>trường</a:t>
            </a:r>
            <a:r>
              <a:rPr lang="en-US" sz="3200" dirty="0">
                <a:latin typeface="Times New Roman"/>
                <a:ea typeface="Times New Roman"/>
                <a:cs typeface="Times New Roman"/>
              </a:rPr>
              <a:t> </a:t>
            </a:r>
            <a:r>
              <a:rPr lang="en-US" sz="3200" dirty="0" err="1">
                <a:latin typeface="Times New Roman"/>
                <a:ea typeface="Times New Roman"/>
                <a:cs typeface="Times New Roman"/>
              </a:rPr>
              <a:t>hợp</a:t>
            </a:r>
            <a:r>
              <a:rPr lang="en-US" sz="3200" dirty="0">
                <a:latin typeface="Times New Roman"/>
                <a:ea typeface="Times New Roman"/>
                <a:cs typeface="Times New Roman"/>
              </a:rPr>
              <a:t> </a:t>
            </a:r>
            <a:r>
              <a:rPr lang="en-US" sz="3200" dirty="0" err="1">
                <a:latin typeface="Times New Roman"/>
                <a:ea typeface="Times New Roman"/>
                <a:cs typeface="Times New Roman"/>
              </a:rPr>
              <a:t>bệnh</a:t>
            </a:r>
            <a:r>
              <a:rPr lang="en-US" sz="3200" dirty="0">
                <a:latin typeface="Times New Roman"/>
                <a:ea typeface="Times New Roman"/>
                <a:cs typeface="Times New Roman"/>
              </a:rPr>
              <a:t> </a:t>
            </a:r>
            <a:r>
              <a:rPr lang="en-US" sz="3200" dirty="0" err="1">
                <a:latin typeface="Times New Roman"/>
                <a:ea typeface="Times New Roman"/>
                <a:cs typeface="Times New Roman"/>
              </a:rPr>
              <a:t>nhân</a:t>
            </a:r>
            <a:r>
              <a:rPr lang="en-US" sz="3200" dirty="0">
                <a:latin typeface="Times New Roman"/>
                <a:ea typeface="Times New Roman"/>
                <a:cs typeface="Times New Roman"/>
              </a:rPr>
              <a:t> </a:t>
            </a:r>
            <a:r>
              <a:rPr lang="en-US" sz="3200" dirty="0" err="1">
                <a:latin typeface="Times New Roman"/>
                <a:ea typeface="Times New Roman"/>
                <a:cs typeface="Times New Roman"/>
              </a:rPr>
              <a:t>mắc</a:t>
            </a:r>
            <a:r>
              <a:rPr lang="en-US" sz="3200" dirty="0">
                <a:latin typeface="Times New Roman"/>
                <a:ea typeface="Times New Roman"/>
                <a:cs typeface="Times New Roman"/>
              </a:rPr>
              <a:t> </a:t>
            </a:r>
            <a:r>
              <a:rPr lang="en-US" sz="3200" dirty="0" err="1">
                <a:latin typeface="Times New Roman"/>
                <a:ea typeface="Times New Roman"/>
                <a:cs typeface="Times New Roman"/>
              </a:rPr>
              <a:t>bệnh</a:t>
            </a:r>
            <a:r>
              <a:rPr lang="en-US" sz="3200" dirty="0">
                <a:latin typeface="Times New Roman"/>
                <a:ea typeface="Times New Roman"/>
                <a:cs typeface="Times New Roman"/>
              </a:rPr>
              <a:t> </a:t>
            </a:r>
            <a:r>
              <a:rPr lang="en-US" sz="3200" dirty="0" err="1">
                <a:latin typeface="Times New Roman"/>
                <a:ea typeface="Times New Roman"/>
                <a:cs typeface="Times New Roman"/>
              </a:rPr>
              <a:t>lý</a:t>
            </a:r>
            <a:r>
              <a:rPr lang="en-US" sz="3200" dirty="0">
                <a:latin typeface="Times New Roman"/>
                <a:ea typeface="Times New Roman"/>
                <a:cs typeface="Times New Roman"/>
              </a:rPr>
              <a:t> di </a:t>
            </a:r>
            <a:r>
              <a:rPr lang="en-US" sz="3200" dirty="0" err="1">
                <a:latin typeface="Times New Roman"/>
                <a:ea typeface="Times New Roman"/>
                <a:cs typeface="Times New Roman"/>
              </a:rPr>
              <a:t>truyền</a:t>
            </a:r>
            <a:r>
              <a:rPr lang="en-US" sz="3200" dirty="0">
                <a:latin typeface="Times New Roman"/>
                <a:ea typeface="Times New Roman"/>
                <a:cs typeface="Times New Roman"/>
              </a:rPr>
              <a:t> </a:t>
            </a:r>
            <a:r>
              <a:rPr lang="en-US" sz="3200" dirty="0" err="1">
                <a:latin typeface="Times New Roman"/>
                <a:ea typeface="Times New Roman"/>
                <a:cs typeface="Times New Roman"/>
              </a:rPr>
              <a:t>hiếm</a:t>
            </a:r>
            <a:r>
              <a:rPr lang="en-US" sz="3200" dirty="0">
                <a:latin typeface="Times New Roman"/>
                <a:ea typeface="Times New Roman"/>
                <a:cs typeface="Times New Roman"/>
              </a:rPr>
              <a:t> </a:t>
            </a:r>
            <a:r>
              <a:rPr lang="en-US" sz="3200" dirty="0" err="1">
                <a:latin typeface="Times New Roman"/>
                <a:ea typeface="Times New Roman"/>
                <a:cs typeface="Times New Roman"/>
              </a:rPr>
              <a:t>gặp</a:t>
            </a:r>
            <a:r>
              <a:rPr lang="en-US" sz="3200" dirty="0">
                <a:latin typeface="Times New Roman"/>
                <a:ea typeface="Times New Roman"/>
                <a:cs typeface="Times New Roman"/>
              </a:rPr>
              <a:t> </a:t>
            </a:r>
            <a:r>
              <a:rPr lang="en-US" sz="3200" dirty="0" err="1">
                <a:latin typeface="Times New Roman"/>
                <a:ea typeface="Times New Roman"/>
                <a:cs typeface="Times New Roman"/>
              </a:rPr>
              <a:t>mà</a:t>
            </a:r>
            <a:r>
              <a:rPr lang="en-US" sz="3200" dirty="0">
                <a:latin typeface="Times New Roman"/>
                <a:ea typeface="Times New Roman"/>
                <a:cs typeface="Times New Roman"/>
              </a:rPr>
              <a:t> </a:t>
            </a:r>
            <a:r>
              <a:rPr lang="en-US" sz="3200" dirty="0" err="1">
                <a:latin typeface="Times New Roman"/>
                <a:ea typeface="Times New Roman"/>
                <a:cs typeface="Times New Roman"/>
              </a:rPr>
              <a:t>có</a:t>
            </a:r>
            <a:r>
              <a:rPr lang="en-US" sz="3200" dirty="0">
                <a:latin typeface="Times New Roman"/>
                <a:ea typeface="Times New Roman"/>
                <a:cs typeface="Times New Roman"/>
              </a:rPr>
              <a:t> </a:t>
            </a:r>
            <a:r>
              <a:rPr lang="en-US" sz="3200" dirty="0" err="1">
                <a:latin typeface="Times New Roman"/>
                <a:ea typeface="Times New Roman"/>
                <a:cs typeface="Times New Roman"/>
              </a:rPr>
              <a:t>thể</a:t>
            </a:r>
            <a:r>
              <a:rPr lang="en-US" sz="3200" dirty="0">
                <a:latin typeface="Times New Roman"/>
                <a:ea typeface="Times New Roman"/>
                <a:cs typeface="Times New Roman"/>
              </a:rPr>
              <a:t> </a:t>
            </a:r>
            <a:r>
              <a:rPr lang="en-US" sz="3200" dirty="0" err="1">
                <a:latin typeface="Times New Roman"/>
                <a:ea typeface="Times New Roman"/>
                <a:cs typeface="Times New Roman"/>
              </a:rPr>
              <a:t>không</a:t>
            </a:r>
            <a:r>
              <a:rPr lang="en-US" sz="3200" dirty="0">
                <a:latin typeface="Times New Roman"/>
                <a:ea typeface="Times New Roman"/>
                <a:cs typeface="Times New Roman"/>
              </a:rPr>
              <a:t> </a:t>
            </a:r>
            <a:r>
              <a:rPr lang="en-US" sz="3200" dirty="0" err="1">
                <a:latin typeface="Times New Roman"/>
                <a:ea typeface="Times New Roman"/>
                <a:cs typeface="Times New Roman"/>
              </a:rPr>
              <a:t>tương</a:t>
            </a:r>
            <a:r>
              <a:rPr lang="en-US" sz="3200" dirty="0">
                <a:latin typeface="Times New Roman"/>
                <a:ea typeface="Times New Roman"/>
                <a:cs typeface="Times New Roman"/>
              </a:rPr>
              <a:t> </a:t>
            </a:r>
            <a:r>
              <a:rPr lang="en-US" sz="3200" dirty="0" err="1">
                <a:latin typeface="Times New Roman"/>
                <a:ea typeface="Times New Roman"/>
                <a:cs typeface="Times New Roman"/>
              </a:rPr>
              <a:t>thích</a:t>
            </a:r>
            <a:r>
              <a:rPr lang="en-US" sz="3200" dirty="0">
                <a:latin typeface="Times New Roman"/>
                <a:ea typeface="Times New Roman"/>
                <a:cs typeface="Times New Roman"/>
              </a:rPr>
              <a:t> </a:t>
            </a:r>
            <a:r>
              <a:rPr lang="en-US" sz="3200" dirty="0" err="1">
                <a:latin typeface="Times New Roman"/>
                <a:ea typeface="Times New Roman"/>
                <a:cs typeface="Times New Roman"/>
              </a:rPr>
              <a:t>với</a:t>
            </a:r>
            <a:r>
              <a:rPr lang="en-US" sz="3200" dirty="0">
                <a:latin typeface="Times New Roman"/>
                <a:ea typeface="Times New Roman"/>
                <a:cs typeface="Times New Roman"/>
              </a:rPr>
              <a:t> </a:t>
            </a:r>
            <a:r>
              <a:rPr lang="en-US" sz="3200" dirty="0" err="1">
                <a:latin typeface="Times New Roman"/>
                <a:ea typeface="Times New Roman"/>
                <a:cs typeface="Times New Roman"/>
              </a:rPr>
              <a:t>thành</a:t>
            </a:r>
            <a:r>
              <a:rPr lang="en-US" sz="3200" dirty="0">
                <a:latin typeface="Times New Roman"/>
                <a:ea typeface="Times New Roman"/>
                <a:cs typeface="Times New Roman"/>
              </a:rPr>
              <a:t> </a:t>
            </a:r>
            <a:r>
              <a:rPr lang="en-US" sz="3200" dirty="0" err="1">
                <a:latin typeface="Times New Roman"/>
                <a:ea typeface="Times New Roman"/>
                <a:cs typeface="Times New Roman"/>
              </a:rPr>
              <a:t>phần</a:t>
            </a:r>
            <a:r>
              <a:rPr lang="en-US" sz="3200" dirty="0">
                <a:latin typeface="Times New Roman"/>
                <a:ea typeface="Times New Roman"/>
                <a:cs typeface="Times New Roman"/>
              </a:rPr>
              <a:t> </a:t>
            </a:r>
            <a:r>
              <a:rPr lang="en-US" sz="3200" dirty="0" err="1">
                <a:latin typeface="Times New Roman"/>
                <a:ea typeface="Times New Roman"/>
                <a:cs typeface="Times New Roman"/>
              </a:rPr>
              <a:t>của</a:t>
            </a:r>
            <a:r>
              <a:rPr lang="en-US" sz="3200" dirty="0">
                <a:latin typeface="Times New Roman"/>
                <a:ea typeface="Times New Roman"/>
                <a:cs typeface="Times New Roman"/>
              </a:rPr>
              <a:t> </a:t>
            </a:r>
            <a:r>
              <a:rPr lang="en-US" sz="3200" dirty="0" err="1" smtClean="0">
                <a:latin typeface="Times New Roman"/>
                <a:ea typeface="Times New Roman"/>
                <a:cs typeface="Times New Roman"/>
              </a:rPr>
              <a:t>thuốc</a:t>
            </a:r>
            <a:endParaRPr lang="en-US" sz="2400" dirty="0">
              <a:latin typeface="Calibri"/>
              <a:ea typeface="Times New Roman"/>
              <a:cs typeface="Times New Roman"/>
            </a:endParaRPr>
          </a:p>
        </p:txBody>
      </p:sp>
      <p:sp>
        <p:nvSpPr>
          <p:cNvPr id="7" name="Title 1"/>
          <p:cNvSpPr>
            <a:spLocks noGrp="1"/>
          </p:cNvSpPr>
          <p:nvPr>
            <p:ph type="title"/>
          </p:nvPr>
        </p:nvSpPr>
        <p:spPr>
          <a:xfrm>
            <a:off x="457200" y="152400"/>
            <a:ext cx="7620000" cy="533400"/>
          </a:xfrm>
        </p:spPr>
        <p:txBody>
          <a:bodyPr>
            <a:normAutofit fontScale="90000"/>
          </a:bodyPr>
          <a:lstStyle/>
          <a:p>
            <a:pPr algn="ctr"/>
            <a:r>
              <a:rPr lang="en-US" sz="3200" dirty="0">
                <a:solidFill>
                  <a:schemeClr val="accent2"/>
                </a:solidFill>
                <a:latin typeface="Times New Roman" pitchFamily="18" charset="0"/>
                <a:cs typeface="Times New Roman" pitchFamily="18" charset="0"/>
              </a:rPr>
              <a:t>3. </a:t>
            </a:r>
            <a:r>
              <a:rPr lang="en-US" sz="3200" dirty="0" err="1">
                <a:latin typeface="Times New Roman"/>
                <a:ea typeface="Times New Roman"/>
              </a:rPr>
              <a:t>Brometic</a:t>
            </a:r>
            <a:r>
              <a:rPr lang="en-US" sz="3200" dirty="0">
                <a:latin typeface="Times New Roman"/>
                <a:ea typeface="Times New Roman"/>
              </a:rPr>
              <a:t>  2mg/10ml(</a:t>
            </a:r>
            <a:r>
              <a:rPr lang="en-US" sz="3200" dirty="0" err="1">
                <a:latin typeface="Times New Roman"/>
                <a:ea typeface="Times New Roman"/>
              </a:rPr>
              <a:t>Brometic</a:t>
            </a:r>
            <a:r>
              <a:rPr lang="en-US" sz="3200" dirty="0">
                <a:latin typeface="Times New Roman"/>
                <a:ea typeface="Times New Roman"/>
              </a:rPr>
              <a:t> )</a:t>
            </a:r>
            <a:endParaRPr lang="en-US" sz="32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0" y="8382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29</a:t>
            </a:fld>
            <a:endParaRPr lang="en-US"/>
          </a:p>
        </p:txBody>
      </p:sp>
      <p:sp>
        <p:nvSpPr>
          <p:cNvPr id="6" name="Content Placeholder 2"/>
          <p:cNvSpPr>
            <a:spLocks noGrp="1"/>
          </p:cNvSpPr>
          <p:nvPr>
            <p:ph idx="1"/>
          </p:nvPr>
        </p:nvSpPr>
        <p:spPr>
          <a:xfrm>
            <a:off x="533400" y="1447800"/>
            <a:ext cx="7467600" cy="4800600"/>
          </a:xfrm>
        </p:spPr>
        <p:txBody>
          <a:bodyPr>
            <a:noAutofit/>
          </a:bodyPr>
          <a:lstStyle/>
          <a:p>
            <a:pPr marL="114300" indent="0">
              <a:buNone/>
            </a:pPr>
            <a:r>
              <a:rPr lang="en-US" sz="3000" b="1" dirty="0" err="1" smtClean="0">
                <a:latin typeface="Times New Roman" pitchFamily="18" charset="0"/>
                <a:cs typeface="Times New Roman" pitchFamily="18" charset="0"/>
              </a:rPr>
              <a:t>Liều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dùng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và</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cách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dùng</a:t>
            </a:r>
            <a:r>
              <a:rPr lang="en-US" sz="3000" b="1" dirty="0" smtClean="0">
                <a:latin typeface="Times New Roman" pitchFamily="18" charset="0"/>
                <a:cs typeface="Times New Roman" pitchFamily="18" charset="0"/>
              </a:rPr>
              <a:t>: </a:t>
            </a:r>
          </a:p>
          <a:p>
            <a:pPr marL="114300" indent="0">
              <a:buNone/>
            </a:pPr>
            <a:r>
              <a:rPr lang="en-US" sz="3000" b="1" i="1" dirty="0" err="1" smtClean="0">
                <a:latin typeface="Times New Roman" pitchFamily="18" charset="0"/>
                <a:cs typeface="Times New Roman" pitchFamily="18" charset="0"/>
              </a:rPr>
              <a:t>Cách</a:t>
            </a:r>
            <a:r>
              <a:rPr lang="en-US" sz="3000" b="1" i="1" dirty="0" smtClean="0">
                <a:latin typeface="Times New Roman" pitchFamily="18" charset="0"/>
                <a:cs typeface="Times New Roman" pitchFamily="18" charset="0"/>
              </a:rPr>
              <a:t> </a:t>
            </a:r>
            <a:r>
              <a:rPr lang="en-US" sz="3000" b="1" i="1" dirty="0" err="1" smtClean="0">
                <a:latin typeface="Times New Roman" pitchFamily="18" charset="0"/>
                <a:cs typeface="Times New Roman" pitchFamily="18" charset="0"/>
              </a:rPr>
              <a:t>dùng</a:t>
            </a:r>
            <a:r>
              <a:rPr lang="en-US" sz="3000" b="1" i="1" dirty="0" smtClean="0">
                <a:latin typeface="Times New Roman" pitchFamily="18" charset="0"/>
                <a:cs typeface="Times New Roman" pitchFamily="18" charset="0"/>
              </a:rPr>
              <a:t>: </a:t>
            </a:r>
          </a:p>
          <a:p>
            <a:pPr marL="114300" indent="0">
              <a:buNone/>
            </a:pP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2 tuổi:5ml x 3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2-6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10ml x 3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6-12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20ml x 3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12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40ml x 3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endParaRPr lang="en-US" sz="3200" dirty="0">
              <a:latin typeface="Times New Roman" panose="02020603050405020304" pitchFamily="18" charset="0"/>
              <a:cs typeface="Times New Roman" panose="02020603050405020304" pitchFamily="18" charset="0"/>
            </a:endParaRPr>
          </a:p>
          <a:p>
            <a:endParaRPr lang="en-US" sz="3000" dirty="0">
              <a:latin typeface="Times New Roman" pitchFamily="18" charset="0"/>
              <a:cs typeface="Times New Roman" pitchFamily="18" charset="0"/>
            </a:endParaRPr>
          </a:p>
        </p:txBody>
      </p:sp>
      <p:sp>
        <p:nvSpPr>
          <p:cNvPr id="7" name="Title 1"/>
          <p:cNvSpPr>
            <a:spLocks noGrp="1"/>
          </p:cNvSpPr>
          <p:nvPr>
            <p:ph type="title"/>
          </p:nvPr>
        </p:nvSpPr>
        <p:spPr>
          <a:xfrm>
            <a:off x="457200" y="152400"/>
            <a:ext cx="7620000" cy="533400"/>
          </a:xfrm>
        </p:spPr>
        <p:txBody>
          <a:bodyPr>
            <a:normAutofit fontScale="90000"/>
          </a:bodyPr>
          <a:lstStyle/>
          <a:p>
            <a:pPr algn="ctr"/>
            <a:r>
              <a:rPr lang="en-US" sz="3200" dirty="0">
                <a:solidFill>
                  <a:schemeClr val="accent2"/>
                </a:solidFill>
                <a:latin typeface="Times New Roman" pitchFamily="18" charset="0"/>
                <a:cs typeface="Times New Roman" pitchFamily="18" charset="0"/>
              </a:rPr>
              <a:t>3. </a:t>
            </a:r>
            <a:r>
              <a:rPr lang="en-US" sz="3200" dirty="0" err="1">
                <a:latin typeface="Times New Roman"/>
                <a:ea typeface="Times New Roman"/>
              </a:rPr>
              <a:t>Brometic</a:t>
            </a:r>
            <a:r>
              <a:rPr lang="en-US" sz="3200" dirty="0">
                <a:latin typeface="Times New Roman"/>
                <a:ea typeface="Times New Roman"/>
              </a:rPr>
              <a:t>  2mg/10ml(</a:t>
            </a:r>
            <a:r>
              <a:rPr lang="en-US" sz="3200" dirty="0" err="1">
                <a:latin typeface="Times New Roman"/>
                <a:ea typeface="Times New Roman"/>
              </a:rPr>
              <a:t>Brometic</a:t>
            </a:r>
            <a:r>
              <a:rPr lang="en-US" sz="3200" dirty="0">
                <a:latin typeface="Times New Roman"/>
                <a:ea typeface="Times New Roman"/>
              </a:rPr>
              <a:t> )</a:t>
            </a:r>
            <a:endParaRPr lang="en-US" sz="32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0" y="8382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512511" cy="906413"/>
          </a:xfrm>
        </p:spPr>
        <p:txBody>
          <a:bodyPr>
            <a:normAutofit/>
          </a:bodyPr>
          <a:lstStyle/>
          <a:p>
            <a:pPr algn="ctr"/>
            <a:r>
              <a:rPr lang="en-US" sz="2800" dirty="0" smtClean="0">
                <a:solidFill>
                  <a:srgbClr val="002060"/>
                </a:solidFill>
                <a:latin typeface="Times New Roman" pitchFamily="18" charset="0"/>
                <a:cs typeface="Times New Roman" pitchFamily="18" charset="0"/>
              </a:rPr>
              <a:t>1. </a:t>
            </a:r>
            <a:r>
              <a:rPr lang="en-US" sz="2800" dirty="0">
                <a:solidFill>
                  <a:srgbClr val="0070C0"/>
                </a:solidFill>
                <a:latin typeface="Times New Roman" pitchFamily="18" charset="0"/>
                <a:cs typeface="Times New Roman" pitchFamily="18" charset="0"/>
              </a:rPr>
              <a:t>GUARENTE-8 (Candesartan 8mg)</a:t>
            </a:r>
            <a:endParaRPr lang="en-US" sz="28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981200"/>
            <a:ext cx="7315200" cy="3962400"/>
          </a:xfrm>
        </p:spPr>
        <p:txBody>
          <a:bodyPr>
            <a:noAutofit/>
          </a:bodyPr>
          <a:lstStyle/>
          <a:p>
            <a:pPr>
              <a:buNone/>
            </a:pPr>
            <a:r>
              <a:rPr lang="en-US" sz="2800" b="1" dirty="0" err="1" smtClean="0">
                <a:latin typeface="Times New Roman" pitchFamily="18" charset="0"/>
                <a:cs typeface="Times New Roman" pitchFamily="18" charset="0"/>
              </a:rPr>
              <a:t>Dạng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thuốc</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nén</a:t>
            </a:r>
            <a:r>
              <a:rPr lang="en-US" sz="2800" dirty="0" smtClean="0">
                <a:latin typeface="Times New Roman" pitchFamily="18" charset="0"/>
                <a:cs typeface="Times New Roman" pitchFamily="18" charset="0"/>
              </a:rPr>
              <a:t> </a:t>
            </a:r>
          </a:p>
          <a:p>
            <a:pPr>
              <a:buNone/>
            </a:pP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phần</a:t>
            </a:r>
            <a:r>
              <a:rPr lang="en-US" sz="2800" b="1"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Cadesartan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8</a:t>
            </a:r>
            <a:r>
              <a:rPr lang="en-US" sz="2800" dirty="0" smtClean="0">
                <a:latin typeface="Times New Roman" pitchFamily="18" charset="0"/>
                <a:cs typeface="Times New Roman" pitchFamily="18" charset="0"/>
              </a:rPr>
              <a:t>mg</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vđ</a:t>
            </a:r>
            <a:endParaRPr lang="en-US" sz="2800" dirty="0" smtClean="0">
              <a:latin typeface="Times New Roman" pitchFamily="18" charset="0"/>
              <a:cs typeface="Times New Roman" pitchFamily="18" charset="0"/>
            </a:endParaRPr>
          </a:p>
          <a:p>
            <a:pPr>
              <a:buNone/>
            </a:pP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mạch</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88D092-A969-46FF-8796-618500B81C94}" type="slidenum">
              <a:rPr lang="en-US" smtClean="0"/>
              <a:pPr/>
              <a:t>3</a:t>
            </a:fld>
            <a:endParaRPr lang="en-US"/>
          </a:p>
        </p:txBody>
      </p:sp>
    </p:spTree>
    <p:extLst>
      <p:ext uri="{BB962C8B-B14F-4D97-AF65-F5344CB8AC3E}">
        <p14:creationId xmlns:p14="http://schemas.microsoft.com/office/powerpoint/2010/main" val="1653928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30</a:t>
            </a:fld>
            <a:endParaRPr lang="en-US"/>
          </a:p>
        </p:txBody>
      </p:sp>
      <p:sp>
        <p:nvSpPr>
          <p:cNvPr id="6" name="Content Placeholder 2"/>
          <p:cNvSpPr>
            <a:spLocks noGrp="1"/>
          </p:cNvSpPr>
          <p:nvPr>
            <p:ph idx="1"/>
          </p:nvPr>
        </p:nvSpPr>
        <p:spPr>
          <a:xfrm>
            <a:off x="457200" y="1143000"/>
            <a:ext cx="7315200" cy="5257800"/>
          </a:xfrm>
        </p:spPr>
        <p:txBody>
          <a:bodyPr>
            <a:noAutofit/>
          </a:bodyPr>
          <a:lstStyle/>
          <a:p>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Bẻ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endParaRPr lang="en-US" sz="3200" dirty="0" smtClean="0">
              <a:latin typeface="Times New Roman" panose="02020603050405020304" pitchFamily="18" charset="0"/>
              <a:cs typeface="Times New Roman" panose="02020603050405020304" pitchFamily="18" charset="0"/>
            </a:endParaRPr>
          </a:p>
          <a:p>
            <a:r>
              <a:rPr lang="en-US" sz="3200" b="1" dirty="0" err="1" smtClean="0">
                <a:latin typeface="Times New Roman" panose="02020603050405020304" pitchFamily="18" charset="0"/>
                <a:cs typeface="Times New Roman" panose="02020603050405020304" pitchFamily="18" charset="0"/>
              </a:rPr>
              <a:t>Thận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trọng</a:t>
            </a:r>
            <a:r>
              <a:rPr lang="en-US" sz="3200" b="1" dirty="0" smtClean="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B</a:t>
            </a:r>
            <a:r>
              <a:rPr lang="en-US" sz="3200" dirty="0" err="1" smtClean="0">
                <a:latin typeface="Times New Roman" panose="02020603050405020304" pitchFamily="18" charset="0"/>
                <a:cs typeface="Times New Roman" panose="02020603050405020304" pitchFamily="18" charset="0"/>
              </a:rPr>
              <a:t>rometic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sorbitol </a:t>
            </a:r>
            <a:r>
              <a:rPr lang="en-US" sz="3200" dirty="0" err="1">
                <a:latin typeface="Times New Roman" panose="02020603050405020304" pitchFamily="18" charset="0"/>
                <a:cs typeface="Times New Roman" panose="02020603050405020304" pitchFamily="18" charset="0"/>
              </a:rPr>
              <a:t>lỏng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nạp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fructose.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endParaRPr lang="en-US" sz="3200"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pPr>
              <a:buNone/>
            </a:pPr>
            <a:endParaRPr lang="en-US" sz="3000" dirty="0">
              <a:latin typeface="Times New Roman" pitchFamily="18" charset="0"/>
              <a:cs typeface="Times New Roman" pitchFamily="18" charset="0"/>
            </a:endParaRPr>
          </a:p>
        </p:txBody>
      </p:sp>
      <p:sp>
        <p:nvSpPr>
          <p:cNvPr id="7" name="Title 1"/>
          <p:cNvSpPr>
            <a:spLocks noGrp="1"/>
          </p:cNvSpPr>
          <p:nvPr>
            <p:ph type="title"/>
          </p:nvPr>
        </p:nvSpPr>
        <p:spPr>
          <a:xfrm>
            <a:off x="457200" y="228600"/>
            <a:ext cx="7620000" cy="533400"/>
          </a:xfrm>
        </p:spPr>
        <p:txBody>
          <a:bodyPr>
            <a:normAutofit fontScale="90000"/>
          </a:bodyPr>
          <a:lstStyle/>
          <a:p>
            <a:pPr algn="ctr"/>
            <a:r>
              <a:rPr lang="en-US" sz="3200" dirty="0">
                <a:solidFill>
                  <a:schemeClr val="accent2"/>
                </a:solidFill>
                <a:latin typeface="Times New Roman" pitchFamily="18" charset="0"/>
                <a:cs typeface="Times New Roman" pitchFamily="18" charset="0"/>
              </a:rPr>
              <a:t>3. </a:t>
            </a:r>
            <a:r>
              <a:rPr lang="en-US" sz="3200" dirty="0" err="1">
                <a:latin typeface="Times New Roman"/>
                <a:ea typeface="Times New Roman"/>
              </a:rPr>
              <a:t>Brometic</a:t>
            </a:r>
            <a:r>
              <a:rPr lang="en-US" sz="3200" dirty="0">
                <a:latin typeface="Times New Roman"/>
                <a:ea typeface="Times New Roman"/>
              </a:rPr>
              <a:t>  2mg/10ml(</a:t>
            </a:r>
            <a:r>
              <a:rPr lang="en-US" sz="3200" dirty="0" err="1">
                <a:latin typeface="Times New Roman"/>
                <a:ea typeface="Times New Roman"/>
              </a:rPr>
              <a:t>Brometic</a:t>
            </a:r>
            <a:r>
              <a:rPr lang="en-US" sz="3200" dirty="0">
                <a:latin typeface="Times New Roman"/>
                <a:ea typeface="Times New Roman"/>
              </a:rPr>
              <a:t> )</a:t>
            </a:r>
            <a:endParaRPr lang="en-US" sz="3200" b="1" dirty="0">
              <a:solidFill>
                <a:schemeClr val="accent2">
                  <a:lumMod val="75000"/>
                </a:schemeClr>
              </a:solidFill>
              <a:latin typeface="Times New Roman" pitchFamily="18" charset="0"/>
              <a:cs typeface="Times New Roman" pitchFamily="18" charset="0"/>
            </a:endParaRPr>
          </a:p>
        </p:txBody>
      </p:sp>
      <p:cxnSp>
        <p:nvCxnSpPr>
          <p:cNvPr id="9" name="Straight Connector 8"/>
          <p:cNvCxnSpPr/>
          <p:nvPr/>
        </p:nvCxnSpPr>
        <p:spPr>
          <a:xfrm>
            <a:off x="0" y="8382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990600"/>
          </a:xfrm>
        </p:spPr>
        <p:txBody>
          <a:bodyPr>
            <a:normAutofit/>
          </a:bodyPr>
          <a:lstStyle/>
          <a:p>
            <a:pPr algn="ctr"/>
            <a:r>
              <a:rPr lang="en-US" sz="2400" dirty="0" smtClean="0">
                <a:solidFill>
                  <a:schemeClr val="accent4">
                    <a:lumMod val="50000"/>
                  </a:schemeClr>
                </a:solidFill>
                <a:latin typeface="Times New Roman" pitchFamily="18" charset="0"/>
                <a:cs typeface="Times New Roman" pitchFamily="18" charset="0"/>
              </a:rPr>
              <a:t>4. </a:t>
            </a:r>
            <a:r>
              <a:rPr lang="en-US" sz="2400" dirty="0">
                <a:latin typeface="Times New Roman"/>
                <a:ea typeface="Times New Roman"/>
              </a:rPr>
              <a:t>PAROCONTIN (Paracetamol 325mg +Methocarbamol 400mg)</a:t>
            </a:r>
            <a:endParaRPr lang="en-US" sz="2400" dirty="0">
              <a:solidFill>
                <a:schemeClr val="accent4">
                  <a:lumMod val="50000"/>
                </a:schemeClr>
              </a:solidFill>
            </a:endParaRPr>
          </a:p>
        </p:txBody>
      </p:sp>
      <p:sp>
        <p:nvSpPr>
          <p:cNvPr id="3" name="Content Placeholder 2"/>
          <p:cNvSpPr>
            <a:spLocks noGrp="1"/>
          </p:cNvSpPr>
          <p:nvPr>
            <p:ph idx="1"/>
          </p:nvPr>
        </p:nvSpPr>
        <p:spPr>
          <a:xfrm>
            <a:off x="914400" y="1447800"/>
            <a:ext cx="7010400" cy="5007936"/>
          </a:xfrm>
        </p:spPr>
        <p:txBody>
          <a:bodyPr>
            <a:normAutofit/>
          </a:bodyPr>
          <a:lstStyle/>
          <a:p>
            <a:r>
              <a:rPr lang="en-US" sz="3000" dirty="0" err="1" smtClean="0">
                <a:latin typeface="Times New Roman" pitchFamily="18" charset="0"/>
                <a:cs typeface="Times New Roman" pitchFamily="18" charset="0"/>
              </a:rPr>
              <a:t>Dạng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nén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phim</a:t>
            </a:r>
            <a:endParaRPr lang="en-US" sz="3000" dirty="0" smtClean="0">
              <a:latin typeface="Times New Roman" pitchFamily="18" charset="0"/>
              <a:cs typeface="Times New Roman" pitchFamily="18" charset="0"/>
            </a:endParaRPr>
          </a:p>
          <a:p>
            <a:r>
              <a:rPr lang="en-US" sz="3000" dirty="0" err="1" smtClean="0">
                <a:latin typeface="Times New Roman" pitchFamily="18" charset="0"/>
                <a:cs typeface="Times New Roman" pitchFamily="18" charset="0"/>
              </a:rPr>
              <a:t>Thành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phần</a:t>
            </a:r>
            <a:r>
              <a:rPr lang="en-US" sz="3000" dirty="0" smtClean="0">
                <a:latin typeface="Times New Roman" pitchFamily="18" charset="0"/>
                <a:cs typeface="Times New Roman" pitchFamily="18" charset="0"/>
              </a:rPr>
              <a:t>:</a:t>
            </a:r>
          </a:p>
          <a:p>
            <a:pPr lvl="1"/>
            <a:r>
              <a:rPr lang="en-US" sz="2800" dirty="0">
                <a:latin typeface="Times New Roman"/>
                <a:ea typeface="Times New Roman"/>
              </a:rPr>
              <a:t>(Paracetamol 325mg +Methocarbamol 400mg</a:t>
            </a:r>
            <a:r>
              <a:rPr lang="en-US" sz="2800" dirty="0" smtClean="0">
                <a:latin typeface="Times New Roman"/>
                <a:ea typeface="Times New Roman"/>
              </a:rPr>
              <a:t>)</a:t>
            </a:r>
          </a:p>
          <a:p>
            <a:pPr lvl="1"/>
            <a:r>
              <a:rPr lang="en-US" sz="2800" dirty="0" err="1" smtClean="0">
                <a:solidFill>
                  <a:schemeClr val="accent6">
                    <a:lumMod val="50000"/>
                  </a:schemeClr>
                </a:solidFill>
                <a:latin typeface="Times New Roman" pitchFamily="18" charset="0"/>
                <a:cs typeface="Times New Roman" pitchFamily="18" charset="0"/>
              </a:rPr>
              <a:t>Tá</a:t>
            </a:r>
            <a:r>
              <a:rPr lang="en-US" sz="2800" dirty="0" smtClean="0">
                <a:solidFill>
                  <a:schemeClr val="accent6">
                    <a:lumMod val="50000"/>
                  </a:schemeClr>
                </a:solidFill>
                <a:latin typeface="Times New Roman" pitchFamily="18" charset="0"/>
                <a:cs typeface="Times New Roman" pitchFamily="18" charset="0"/>
              </a:rPr>
              <a:t> </a:t>
            </a:r>
            <a:r>
              <a:rPr lang="en-US" sz="2800" dirty="0" err="1" smtClean="0">
                <a:solidFill>
                  <a:schemeClr val="accent6">
                    <a:lumMod val="50000"/>
                  </a:schemeClr>
                </a:solidFill>
                <a:latin typeface="Times New Roman" pitchFamily="18" charset="0"/>
                <a:cs typeface="Times New Roman" pitchFamily="18" charset="0"/>
              </a:rPr>
              <a:t>dược</a:t>
            </a:r>
            <a:r>
              <a:rPr lang="en-US" sz="2800" dirty="0" smtClean="0">
                <a:solidFill>
                  <a:schemeClr val="accent6">
                    <a:lumMod val="50000"/>
                  </a:schemeClr>
                </a:solidFill>
                <a:latin typeface="Times New Roman" pitchFamily="18" charset="0"/>
                <a:cs typeface="Times New Roman" pitchFamily="18" charset="0"/>
              </a:rPr>
              <a:t> </a:t>
            </a:r>
            <a:r>
              <a:rPr lang="en-US" sz="2800" dirty="0" err="1" smtClean="0">
                <a:solidFill>
                  <a:schemeClr val="accent6">
                    <a:lumMod val="50000"/>
                  </a:schemeClr>
                </a:solidFill>
                <a:latin typeface="Times New Roman" pitchFamily="18" charset="0"/>
                <a:cs typeface="Times New Roman" pitchFamily="18" charset="0"/>
              </a:rPr>
              <a:t>vđ</a:t>
            </a:r>
            <a:endParaRPr lang="en-US" sz="2800" dirty="0" smtClean="0">
              <a:solidFill>
                <a:schemeClr val="accent6">
                  <a:lumMod val="50000"/>
                </a:schemeClr>
              </a:solidFill>
              <a:latin typeface="Times New Roman" pitchFamily="18" charset="0"/>
              <a:cs typeface="Times New Roman" pitchFamily="18" charset="0"/>
            </a:endParaRPr>
          </a:p>
          <a:p>
            <a:r>
              <a:rPr lang="en-US" sz="3000" dirty="0" err="1" smtClean="0">
                <a:latin typeface="Times New Roman" pitchFamily="18" charset="0"/>
                <a:cs typeface="Times New Roman" pitchFamily="18" charset="0"/>
              </a:rPr>
              <a:t>Loại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thuốc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giảm</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đau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viêm</a:t>
            </a:r>
            <a:r>
              <a:rPr lang="en-US" sz="3000" dirty="0" smtClean="0">
                <a:latin typeface="Times New Roman" pitchFamily="18" charset="0"/>
                <a:cs typeface="Times New Roman" pitchFamily="18" charset="0"/>
              </a:rPr>
              <a:t> NSAID</a:t>
            </a: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a:bodyPr>
          <a:lstStyle/>
          <a:p>
            <a:pPr algn="ctr"/>
            <a:r>
              <a:rPr lang="en-US" sz="2400" dirty="0">
                <a:solidFill>
                  <a:schemeClr val="accent4">
                    <a:lumMod val="50000"/>
                  </a:schemeClr>
                </a:solidFill>
                <a:latin typeface="Times New Roman" pitchFamily="18" charset="0"/>
                <a:cs typeface="Times New Roman" pitchFamily="18" charset="0"/>
              </a:rPr>
              <a:t>4. </a:t>
            </a:r>
            <a:r>
              <a:rPr lang="en-US" sz="2400" dirty="0">
                <a:latin typeface="Times New Roman"/>
                <a:ea typeface="Times New Roman"/>
              </a:rPr>
              <a:t>PAROCONTIN (Paracetamol 325mg +Methocarbamol 400mg)</a:t>
            </a:r>
            <a:endParaRPr lang="en-US" sz="2400"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32</a:t>
            </a:fld>
            <a:endParaRPr lang="en-US"/>
          </a:p>
        </p:txBody>
      </p:sp>
      <p:pic>
        <p:nvPicPr>
          <p:cNvPr id="1026" name="Picture 2" descr="C:\Users\Duoc-CT\Desktop\T-r-i-A5-_635793130986182237_HasThum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480060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98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077200" cy="5867400"/>
          </a:xfrm>
        </p:spPr>
        <p:txBody>
          <a:bodyPr>
            <a:normAutofit/>
          </a:bodyPr>
          <a:lstStyle/>
          <a:p>
            <a:pPr>
              <a:buNone/>
            </a:pPr>
            <a:r>
              <a:rPr lang="en-US" sz="2800" b="1" dirty="0" err="1" smtClean="0">
                <a:solidFill>
                  <a:srgbClr val="7030A0"/>
                </a:solidFill>
                <a:latin typeface="Times New Roman" pitchFamily="18" charset="0"/>
                <a:cs typeface="Times New Roman" pitchFamily="18" charset="0"/>
              </a:rPr>
              <a:t>Chỉ</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định</a:t>
            </a:r>
            <a:r>
              <a:rPr lang="en-US" sz="2800" b="1" dirty="0" smtClean="0">
                <a:solidFill>
                  <a:srgbClr val="7030A0"/>
                </a:solidFill>
                <a:latin typeface="Times New Roman" pitchFamily="18" charset="0"/>
                <a:cs typeface="Times New Roman" pitchFamily="18" charset="0"/>
              </a:rPr>
              <a:t>:</a:t>
            </a:r>
          </a:p>
          <a:p>
            <a:pPr>
              <a:lnSpc>
                <a:spcPct val="115000"/>
              </a:lnSpc>
              <a:spcAft>
                <a:spcPts val="1000"/>
              </a:spcAft>
            </a:pPr>
            <a:r>
              <a:rPr lang="en-US" sz="2800" dirty="0" err="1">
                <a:latin typeface="Times New Roman"/>
                <a:ea typeface="Times New Roman"/>
                <a:cs typeface="Times New Roman"/>
              </a:rPr>
              <a:t>Giảm</a:t>
            </a:r>
            <a:r>
              <a:rPr lang="en-US" sz="2800" dirty="0">
                <a:latin typeface="Times New Roman"/>
                <a:ea typeface="Times New Roman"/>
                <a:cs typeface="Times New Roman"/>
              </a:rPr>
              <a:t> </a:t>
            </a:r>
            <a:r>
              <a:rPr lang="en-US" sz="2800" dirty="0" err="1">
                <a:latin typeface="Times New Roman"/>
                <a:ea typeface="Times New Roman"/>
                <a:cs typeface="Times New Roman"/>
              </a:rPr>
              <a:t>đau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a:t>
            </a:r>
            <a:r>
              <a:rPr lang="en-US" sz="2800" dirty="0" err="1">
                <a:latin typeface="Times New Roman"/>
                <a:ea typeface="Times New Roman"/>
                <a:cs typeface="Times New Roman"/>
              </a:rPr>
              <a:t>trường</a:t>
            </a:r>
            <a:r>
              <a:rPr lang="en-US" sz="2800" dirty="0">
                <a:latin typeface="Times New Roman"/>
                <a:ea typeface="Times New Roman"/>
                <a:cs typeface="Times New Roman"/>
              </a:rPr>
              <a:t> </a:t>
            </a:r>
            <a:r>
              <a:rPr lang="en-US" sz="2800" dirty="0" err="1">
                <a:latin typeface="Times New Roman"/>
                <a:ea typeface="Times New Roman"/>
                <a:cs typeface="Times New Roman"/>
              </a:rPr>
              <a:t>hợp</a:t>
            </a:r>
            <a:r>
              <a:rPr lang="en-US" sz="2800" dirty="0">
                <a:latin typeface="Times New Roman"/>
                <a:ea typeface="Times New Roman"/>
                <a:cs typeface="Times New Roman"/>
              </a:rPr>
              <a:t> </a:t>
            </a:r>
            <a:r>
              <a:rPr lang="en-US" sz="2800" dirty="0" err="1">
                <a:latin typeface="Times New Roman"/>
                <a:ea typeface="Times New Roman"/>
                <a:cs typeface="Times New Roman"/>
              </a:rPr>
              <a:t>đau</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liên</a:t>
            </a:r>
            <a:r>
              <a:rPr lang="en-US" sz="2800" dirty="0">
                <a:latin typeface="Times New Roman"/>
                <a:ea typeface="Times New Roman"/>
                <a:cs typeface="Times New Roman"/>
              </a:rPr>
              <a:t> </a:t>
            </a:r>
            <a:r>
              <a:rPr lang="en-US" sz="2800" dirty="0" err="1">
                <a:latin typeface="Times New Roman"/>
                <a:ea typeface="Times New Roman"/>
                <a:cs typeface="Times New Roman"/>
              </a:rPr>
              <a:t>quan</a:t>
            </a:r>
            <a:r>
              <a:rPr lang="en-US" sz="2800" dirty="0">
                <a:latin typeface="Times New Roman"/>
                <a:ea typeface="Times New Roman"/>
                <a:cs typeface="Times New Roman"/>
              </a:rPr>
              <a:t> </a:t>
            </a:r>
            <a:r>
              <a:rPr lang="en-US" sz="2800" dirty="0" err="1">
                <a:latin typeface="Times New Roman"/>
                <a:ea typeface="Times New Roman"/>
                <a:cs typeface="Times New Roman"/>
              </a:rPr>
              <a:t>đến</a:t>
            </a:r>
            <a:r>
              <a:rPr lang="en-US" sz="2800" dirty="0">
                <a:latin typeface="Times New Roman"/>
                <a:ea typeface="Times New Roman"/>
                <a:cs typeface="Times New Roman"/>
              </a:rPr>
              <a:t> co </a:t>
            </a:r>
            <a:r>
              <a:rPr lang="en-US" sz="2800" dirty="0" err="1">
                <a:latin typeface="Times New Roman"/>
                <a:ea typeface="Times New Roman"/>
                <a:cs typeface="Times New Roman"/>
              </a:rPr>
              <a:t>thắt</a:t>
            </a:r>
            <a:r>
              <a:rPr lang="en-US" sz="2800" dirty="0">
                <a:latin typeface="Times New Roman"/>
                <a:ea typeface="Times New Roman"/>
                <a:cs typeface="Times New Roman"/>
              </a:rPr>
              <a:t> </a:t>
            </a:r>
            <a:r>
              <a:rPr lang="en-US" sz="2800" dirty="0" err="1">
                <a:latin typeface="Times New Roman"/>
                <a:ea typeface="Times New Roman"/>
                <a:cs typeface="Times New Roman"/>
              </a:rPr>
              <a:t>cơ-xương</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a:t>
            </a:r>
            <a:endParaRPr lang="en-US" sz="2000" dirty="0">
              <a:latin typeface="Calibri"/>
              <a:ea typeface="Times New Roman"/>
              <a:cs typeface="Times New Roman"/>
            </a:endParaRPr>
          </a:p>
          <a:p>
            <a:pPr>
              <a:lnSpc>
                <a:spcPct val="115000"/>
              </a:lnSpc>
              <a:spcAft>
                <a:spcPts val="1000"/>
              </a:spcAft>
            </a:pPr>
            <a:r>
              <a:rPr lang="en-US" sz="2800" dirty="0" smtClean="0">
                <a:latin typeface="Times New Roman"/>
                <a:ea typeface="Times New Roman"/>
                <a:cs typeface="Times New Roman"/>
              </a:rPr>
              <a:t> </a:t>
            </a:r>
            <a:r>
              <a:rPr lang="en-US" sz="2800" dirty="0" err="1">
                <a:latin typeface="Times New Roman"/>
                <a:ea typeface="Times New Roman"/>
                <a:cs typeface="Times New Roman"/>
              </a:rPr>
              <a:t>Đau</a:t>
            </a:r>
            <a:r>
              <a:rPr lang="en-US" sz="2800" dirty="0">
                <a:latin typeface="Times New Roman"/>
                <a:ea typeface="Times New Roman"/>
                <a:cs typeface="Times New Roman"/>
              </a:rPr>
              <a:t> </a:t>
            </a:r>
            <a:r>
              <a:rPr lang="en-US" sz="2800" dirty="0" err="1">
                <a:latin typeface="Times New Roman"/>
                <a:ea typeface="Times New Roman"/>
                <a:cs typeface="Times New Roman"/>
              </a:rPr>
              <a:t>cấp</a:t>
            </a:r>
            <a:r>
              <a:rPr lang="en-US" sz="2800" dirty="0">
                <a:latin typeface="Times New Roman"/>
                <a:ea typeface="Times New Roman"/>
                <a:cs typeface="Times New Roman"/>
              </a:rPr>
              <a:t> </a:t>
            </a:r>
            <a:r>
              <a:rPr lang="en-US" sz="2800" dirty="0" err="1">
                <a:latin typeface="Times New Roman"/>
                <a:ea typeface="Times New Roman"/>
                <a:cs typeface="Times New Roman"/>
              </a:rPr>
              <a:t>tính</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mãn</a:t>
            </a:r>
            <a:r>
              <a:rPr lang="en-US" sz="2800" dirty="0">
                <a:latin typeface="Times New Roman"/>
                <a:ea typeface="Times New Roman"/>
                <a:cs typeface="Times New Roman"/>
              </a:rPr>
              <a:t> </a:t>
            </a:r>
            <a:r>
              <a:rPr lang="en-US" sz="2800" dirty="0" err="1">
                <a:latin typeface="Times New Roman"/>
                <a:ea typeface="Times New Roman"/>
                <a:cs typeface="Times New Roman"/>
              </a:rPr>
              <a:t>tính</a:t>
            </a:r>
            <a:r>
              <a:rPr lang="en-US" sz="2800" dirty="0">
                <a:latin typeface="Times New Roman"/>
                <a:ea typeface="Times New Roman"/>
                <a:cs typeface="Times New Roman"/>
              </a:rPr>
              <a:t> do </a:t>
            </a:r>
            <a:r>
              <a:rPr lang="en-US" sz="2800" dirty="0" err="1">
                <a:latin typeface="Times New Roman"/>
                <a:ea typeface="Times New Roman"/>
                <a:cs typeface="Times New Roman"/>
              </a:rPr>
              <a:t>căng</a:t>
            </a:r>
            <a:r>
              <a:rPr lang="en-US" sz="2800" dirty="0">
                <a:latin typeface="Times New Roman"/>
                <a:ea typeface="Times New Roman"/>
                <a:cs typeface="Times New Roman"/>
              </a:rPr>
              <a:t> </a:t>
            </a:r>
            <a:r>
              <a:rPr lang="en-US" sz="2800" dirty="0" err="1">
                <a:latin typeface="Times New Roman"/>
                <a:ea typeface="Times New Roman"/>
                <a:cs typeface="Times New Roman"/>
              </a:rPr>
              <a:t>cơ</a:t>
            </a:r>
            <a:r>
              <a:rPr lang="en-US" sz="2800" dirty="0">
                <a:latin typeface="Times New Roman"/>
                <a:ea typeface="Times New Roman"/>
                <a:cs typeface="Times New Roman"/>
              </a:rPr>
              <a:t>, bong </a:t>
            </a:r>
            <a:r>
              <a:rPr lang="en-US" sz="2800" dirty="0" err="1">
                <a:latin typeface="Times New Roman"/>
                <a:ea typeface="Times New Roman"/>
                <a:cs typeface="Times New Roman"/>
              </a:rPr>
              <a:t>gân,hội</a:t>
            </a:r>
            <a:r>
              <a:rPr lang="en-US" sz="2800" dirty="0">
                <a:latin typeface="Times New Roman"/>
                <a:ea typeface="Times New Roman"/>
                <a:cs typeface="Times New Roman"/>
              </a:rPr>
              <a:t> </a:t>
            </a:r>
            <a:r>
              <a:rPr lang="en-US" sz="2800" dirty="0" err="1">
                <a:latin typeface="Times New Roman"/>
                <a:ea typeface="Times New Roman"/>
                <a:cs typeface="Times New Roman"/>
              </a:rPr>
              <a:t>chứng</a:t>
            </a:r>
            <a:r>
              <a:rPr lang="en-US" sz="2800" dirty="0">
                <a:latin typeface="Times New Roman"/>
                <a:ea typeface="Times New Roman"/>
                <a:cs typeface="Times New Roman"/>
              </a:rPr>
              <a:t> </a:t>
            </a:r>
            <a:r>
              <a:rPr lang="en-US" sz="2800" dirty="0" err="1">
                <a:latin typeface="Times New Roman"/>
                <a:ea typeface="Times New Roman"/>
                <a:cs typeface="Times New Roman"/>
              </a:rPr>
              <a:t>whiplash,chấn</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viêm</a:t>
            </a:r>
            <a:r>
              <a:rPr lang="en-US" sz="2800" dirty="0">
                <a:latin typeface="Times New Roman"/>
                <a:ea typeface="Times New Roman"/>
                <a:cs typeface="Times New Roman"/>
              </a:rPr>
              <a:t> </a:t>
            </a:r>
            <a:r>
              <a:rPr lang="en-US" sz="2800" dirty="0" err="1">
                <a:latin typeface="Times New Roman"/>
                <a:ea typeface="Times New Roman"/>
                <a:cs typeface="Times New Roman"/>
              </a:rPr>
              <a:t>cơ</a:t>
            </a:r>
            <a:endParaRPr lang="en-US" sz="2000" dirty="0">
              <a:latin typeface="Calibri"/>
              <a:ea typeface="Times New Roman"/>
              <a:cs typeface="Times New Roman"/>
            </a:endParaRPr>
          </a:p>
          <a:p>
            <a:pPr>
              <a:lnSpc>
                <a:spcPct val="115000"/>
              </a:lnSpc>
              <a:spcAft>
                <a:spcPts val="1000"/>
              </a:spcAft>
            </a:pPr>
            <a:r>
              <a:rPr lang="en-US" sz="2800" dirty="0" smtClean="0">
                <a:latin typeface="Times New Roman"/>
                <a:ea typeface="Times New Roman"/>
                <a:cs typeface="Times New Roman"/>
              </a:rPr>
              <a:t> </a:t>
            </a:r>
            <a:r>
              <a:rPr lang="en-US" sz="2800" dirty="0" err="1">
                <a:latin typeface="Times New Roman"/>
                <a:ea typeface="Times New Roman"/>
                <a:cs typeface="Times New Roman"/>
              </a:rPr>
              <a:t>Đau</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co </a:t>
            </a:r>
            <a:r>
              <a:rPr lang="en-US" sz="2800" dirty="0" err="1">
                <a:latin typeface="Times New Roman"/>
                <a:ea typeface="Times New Roman"/>
                <a:cs typeface="Times New Roman"/>
              </a:rPr>
              <a:t>thắt</a:t>
            </a:r>
            <a:r>
              <a:rPr lang="en-US" sz="2800" dirty="0">
                <a:latin typeface="Times New Roman"/>
                <a:ea typeface="Times New Roman"/>
                <a:cs typeface="Times New Roman"/>
              </a:rPr>
              <a:t> </a:t>
            </a:r>
            <a:r>
              <a:rPr lang="en-US" sz="2800" dirty="0" err="1">
                <a:latin typeface="Times New Roman"/>
                <a:ea typeface="Times New Roman"/>
                <a:cs typeface="Times New Roman"/>
              </a:rPr>
              <a:t>liên</a:t>
            </a:r>
            <a:r>
              <a:rPr lang="en-US" sz="2800" dirty="0">
                <a:latin typeface="Times New Roman"/>
                <a:ea typeface="Times New Roman"/>
                <a:cs typeface="Times New Roman"/>
              </a:rPr>
              <a:t> </a:t>
            </a:r>
            <a:r>
              <a:rPr lang="en-US" sz="2800" dirty="0" err="1">
                <a:latin typeface="Times New Roman"/>
                <a:ea typeface="Times New Roman"/>
                <a:cs typeface="Times New Roman"/>
              </a:rPr>
              <a:t>quan</a:t>
            </a:r>
            <a:r>
              <a:rPr lang="en-US" sz="2800" dirty="0">
                <a:latin typeface="Times New Roman"/>
                <a:ea typeface="Times New Roman"/>
                <a:cs typeface="Times New Roman"/>
              </a:rPr>
              <a:t> </a:t>
            </a:r>
            <a:r>
              <a:rPr lang="en-US" sz="2800" dirty="0" err="1">
                <a:latin typeface="Times New Roman"/>
                <a:ea typeface="Times New Roman"/>
                <a:cs typeface="Times New Roman"/>
              </a:rPr>
              <a:t>đến</a:t>
            </a:r>
            <a:r>
              <a:rPr lang="en-US" sz="2800" dirty="0">
                <a:latin typeface="Times New Roman"/>
                <a:ea typeface="Times New Roman"/>
                <a:cs typeface="Times New Roman"/>
              </a:rPr>
              <a:t> </a:t>
            </a:r>
            <a:r>
              <a:rPr lang="en-US" sz="2800" dirty="0" err="1">
                <a:latin typeface="Times New Roman"/>
                <a:ea typeface="Times New Roman"/>
                <a:cs typeface="Times New Roman"/>
              </a:rPr>
              <a:t>viêm</a:t>
            </a:r>
            <a:r>
              <a:rPr lang="en-US" sz="2800" dirty="0">
                <a:latin typeface="Times New Roman"/>
                <a:ea typeface="Times New Roman"/>
                <a:cs typeface="Times New Roman"/>
              </a:rPr>
              <a:t> </a:t>
            </a:r>
            <a:r>
              <a:rPr lang="en-US" sz="2800" dirty="0" err="1">
                <a:latin typeface="Times New Roman"/>
                <a:ea typeface="Times New Roman"/>
                <a:cs typeface="Times New Roman"/>
              </a:rPr>
              <a:t>khớp</a:t>
            </a:r>
            <a:r>
              <a:rPr lang="en-US" sz="2800" dirty="0">
                <a:latin typeface="Times New Roman"/>
                <a:ea typeface="Times New Roman"/>
                <a:cs typeface="Times New Roman"/>
              </a:rPr>
              <a:t>, </a:t>
            </a:r>
            <a:r>
              <a:rPr lang="en-US" sz="2800" dirty="0" err="1">
                <a:latin typeface="Times New Roman"/>
                <a:ea typeface="Times New Roman"/>
                <a:cs typeface="Times New Roman"/>
              </a:rPr>
              <a:t>vẹo</a:t>
            </a:r>
            <a:r>
              <a:rPr lang="en-US" sz="2800" dirty="0">
                <a:latin typeface="Times New Roman"/>
                <a:ea typeface="Times New Roman"/>
                <a:cs typeface="Times New Roman"/>
              </a:rPr>
              <a:t> </a:t>
            </a:r>
            <a:r>
              <a:rPr lang="en-US" sz="2800" dirty="0" err="1">
                <a:latin typeface="Times New Roman"/>
                <a:ea typeface="Times New Roman"/>
                <a:cs typeface="Times New Roman"/>
              </a:rPr>
              <a:t>cổ,căng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bong </a:t>
            </a:r>
            <a:r>
              <a:rPr lang="en-US" sz="2800" dirty="0" err="1">
                <a:latin typeface="Times New Roman"/>
                <a:ea typeface="Times New Roman"/>
                <a:cs typeface="Times New Roman"/>
              </a:rPr>
              <a:t>gân</a:t>
            </a:r>
            <a:r>
              <a:rPr lang="en-US" sz="2800" dirty="0">
                <a:latin typeface="Times New Roman"/>
                <a:ea typeface="Times New Roman"/>
                <a:cs typeface="Times New Roman"/>
              </a:rPr>
              <a:t> </a:t>
            </a:r>
            <a:r>
              <a:rPr lang="en-US" sz="2800" dirty="0" err="1">
                <a:latin typeface="Times New Roman"/>
                <a:ea typeface="Times New Roman"/>
                <a:cs typeface="Times New Roman"/>
              </a:rPr>
              <a:t>khớp</a:t>
            </a:r>
            <a:r>
              <a:rPr lang="en-US" sz="2800" dirty="0">
                <a:latin typeface="Times New Roman"/>
                <a:ea typeface="Times New Roman"/>
                <a:cs typeface="Times New Roman"/>
              </a:rPr>
              <a:t>, </a:t>
            </a:r>
            <a:r>
              <a:rPr lang="en-US" sz="2800" dirty="0" err="1">
                <a:latin typeface="Times New Roman"/>
                <a:ea typeface="Times New Roman"/>
                <a:cs typeface="Times New Roman"/>
              </a:rPr>
              <a:t>viêm</a:t>
            </a:r>
            <a:r>
              <a:rPr lang="en-US" sz="2800" dirty="0">
                <a:latin typeface="Times New Roman"/>
                <a:ea typeface="Times New Roman"/>
                <a:cs typeface="Times New Roman"/>
              </a:rPr>
              <a:t> </a:t>
            </a:r>
            <a:r>
              <a:rPr lang="en-US" sz="2800" dirty="0" err="1">
                <a:latin typeface="Times New Roman"/>
                <a:ea typeface="Times New Roman"/>
                <a:cs typeface="Times New Roman"/>
              </a:rPr>
              <a:t>túi</a:t>
            </a:r>
            <a:r>
              <a:rPr lang="en-US" sz="2800" dirty="0">
                <a:latin typeface="Times New Roman"/>
                <a:ea typeface="Times New Roman"/>
                <a:cs typeface="Times New Roman"/>
              </a:rPr>
              <a:t> </a:t>
            </a:r>
            <a:r>
              <a:rPr lang="en-US" sz="2800" dirty="0" err="1">
                <a:latin typeface="Times New Roman"/>
                <a:ea typeface="Times New Roman"/>
                <a:cs typeface="Times New Roman"/>
              </a:rPr>
              <a:t>chất</a:t>
            </a:r>
            <a:r>
              <a:rPr lang="en-US" sz="2800" dirty="0">
                <a:latin typeface="Times New Roman"/>
                <a:ea typeface="Times New Roman"/>
                <a:cs typeface="Times New Roman"/>
              </a:rPr>
              <a:t> </a:t>
            </a:r>
            <a:r>
              <a:rPr lang="en-US" sz="2800" dirty="0" err="1">
                <a:latin typeface="Times New Roman"/>
                <a:ea typeface="Times New Roman"/>
                <a:cs typeface="Times New Roman"/>
              </a:rPr>
              <a:t>nhờn</a:t>
            </a:r>
            <a:r>
              <a:rPr lang="en-US" sz="2800" dirty="0">
                <a:latin typeface="Times New Roman"/>
                <a:ea typeface="Times New Roman"/>
                <a:cs typeface="Times New Roman"/>
              </a:rPr>
              <a:t> bursa, </a:t>
            </a:r>
            <a:r>
              <a:rPr lang="en-US" sz="2800" dirty="0" err="1">
                <a:latin typeface="Times New Roman"/>
                <a:ea typeface="Times New Roman"/>
                <a:cs typeface="Times New Roman"/>
              </a:rPr>
              <a:t>đau</a:t>
            </a:r>
            <a:r>
              <a:rPr lang="en-US" sz="2800" dirty="0">
                <a:latin typeface="Times New Roman"/>
                <a:ea typeface="Times New Roman"/>
                <a:cs typeface="Times New Roman"/>
              </a:rPr>
              <a:t> </a:t>
            </a:r>
            <a:r>
              <a:rPr lang="en-US" sz="2800" dirty="0" err="1">
                <a:latin typeface="Times New Roman"/>
                <a:ea typeface="Times New Roman"/>
                <a:cs typeface="Times New Roman"/>
              </a:rPr>
              <a:t>lưng</a:t>
            </a:r>
            <a:r>
              <a:rPr lang="en-US" sz="2800" dirty="0">
                <a:latin typeface="Times New Roman"/>
                <a:ea typeface="Times New Roman"/>
                <a:cs typeface="Times New Roman"/>
              </a:rPr>
              <a:t> </a:t>
            </a:r>
            <a:r>
              <a:rPr lang="en-US" sz="2800" dirty="0" err="1">
                <a:latin typeface="Times New Roman"/>
                <a:ea typeface="Times New Roman"/>
                <a:cs typeface="Times New Roman"/>
              </a:rPr>
              <a:t>dưới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nguyên</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rõ</a:t>
            </a:r>
            <a:r>
              <a:rPr lang="en-US" sz="2800" dirty="0">
                <a:latin typeface="Times New Roman"/>
                <a:ea typeface="Times New Roman"/>
                <a:cs typeface="Times New Roman"/>
              </a:rPr>
              <a:t> </a:t>
            </a:r>
            <a:r>
              <a:rPr lang="en-US" sz="2800" dirty="0" err="1">
                <a:latin typeface="Times New Roman"/>
                <a:ea typeface="Times New Roman"/>
                <a:cs typeface="Times New Roman"/>
              </a:rPr>
              <a:t>ràng</a:t>
            </a:r>
            <a:endParaRPr lang="en-US" sz="2000" dirty="0">
              <a:latin typeface="Calibri"/>
              <a:ea typeface="Times New Roman"/>
              <a:cs typeface="Times New Roman"/>
            </a:endParaRPr>
          </a:p>
          <a:p>
            <a:endParaRPr lang="en-US" sz="28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33</a:t>
            </a:fld>
            <a:endParaRPr lang="en-US"/>
          </a:p>
        </p:txBody>
      </p:sp>
      <p:sp>
        <p:nvSpPr>
          <p:cNvPr id="6" name="Title 1"/>
          <p:cNvSpPr>
            <a:spLocks noGrp="1"/>
          </p:cNvSpPr>
          <p:nvPr>
            <p:ph type="title"/>
          </p:nvPr>
        </p:nvSpPr>
        <p:spPr>
          <a:xfrm>
            <a:off x="457200" y="152400"/>
            <a:ext cx="7239000" cy="609601"/>
          </a:xfrm>
        </p:spPr>
        <p:txBody>
          <a:bodyPr>
            <a:noAutofit/>
          </a:bodyPr>
          <a:lstStyle/>
          <a:p>
            <a:pPr algn="ctr"/>
            <a:r>
              <a:rPr lang="en-US" sz="2000" dirty="0">
                <a:solidFill>
                  <a:schemeClr val="accent4">
                    <a:lumMod val="50000"/>
                  </a:schemeClr>
                </a:solidFill>
                <a:latin typeface="Times New Roman" pitchFamily="18" charset="0"/>
                <a:cs typeface="Times New Roman" pitchFamily="18" charset="0"/>
              </a:rPr>
              <a:t>4. </a:t>
            </a:r>
            <a:r>
              <a:rPr lang="en-US" sz="2000" dirty="0">
                <a:latin typeface="Times New Roman"/>
                <a:ea typeface="Times New Roman"/>
              </a:rPr>
              <a:t>PAROCONTIN (Paracetamol 325mg +Methocarbamol 400mg)</a:t>
            </a:r>
            <a:endParaRPr lang="en-US" sz="2000" dirty="0"/>
          </a:p>
        </p:txBody>
      </p:sp>
      <p:cxnSp>
        <p:nvCxnSpPr>
          <p:cNvPr id="8" name="Straight Connector 7"/>
          <p:cNvCxnSpPr/>
          <p:nvPr/>
        </p:nvCxnSpPr>
        <p:spPr>
          <a:xfrm>
            <a:off x="0" y="7620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162800" cy="4779336"/>
          </a:xfrm>
        </p:spPr>
        <p:txBody>
          <a:bodyPr>
            <a:normAutofit/>
          </a:bodyPr>
          <a:lstStyle/>
          <a:p>
            <a:r>
              <a:rPr lang="en-US" sz="2800" b="1" dirty="0" err="1" smtClean="0">
                <a:solidFill>
                  <a:srgbClr val="7030A0"/>
                </a:solidFill>
                <a:latin typeface="Times New Roman" pitchFamily="18" charset="0"/>
                <a:cs typeface="Times New Roman" pitchFamily="18" charset="0"/>
              </a:rPr>
              <a:t>Chống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chỉ</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định</a:t>
            </a:r>
            <a:r>
              <a:rPr lang="en-US" sz="2800" b="1" dirty="0" smtClean="0">
                <a:solidFill>
                  <a:srgbClr val="7030A0"/>
                </a:solidFill>
                <a:latin typeface="Times New Roman" pitchFamily="18" charset="0"/>
                <a:cs typeface="Times New Roman" pitchFamily="18" charset="0"/>
              </a:rPr>
              <a:t>: </a:t>
            </a:r>
          </a:p>
          <a:p>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glucose-6-phosphatdehydro-genase</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não,nhược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endParaRPr lang="en-US" sz="2800" dirty="0">
              <a:latin typeface="Times New Roman" panose="02020603050405020304" pitchFamily="18" charset="0"/>
              <a:cs typeface="Times New Roman" panose="02020603050405020304" pitchFamily="18" charset="0"/>
            </a:endParaRPr>
          </a:p>
          <a:p>
            <a:pPr>
              <a:buNone/>
            </a:pPr>
            <a:endParaRPr lang="en-US" sz="25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34</a:t>
            </a:fld>
            <a:endParaRPr lang="en-US"/>
          </a:p>
        </p:txBody>
      </p:sp>
      <p:sp>
        <p:nvSpPr>
          <p:cNvPr id="6" name="Title 1"/>
          <p:cNvSpPr>
            <a:spLocks noGrp="1"/>
          </p:cNvSpPr>
          <p:nvPr>
            <p:ph type="title"/>
          </p:nvPr>
        </p:nvSpPr>
        <p:spPr>
          <a:xfrm>
            <a:off x="457200" y="152400"/>
            <a:ext cx="7239000" cy="533400"/>
          </a:xfrm>
        </p:spPr>
        <p:txBody>
          <a:bodyPr>
            <a:noAutofit/>
          </a:bodyPr>
          <a:lstStyle/>
          <a:p>
            <a:pPr algn="ctr"/>
            <a:r>
              <a:rPr lang="en-US" sz="2000" dirty="0">
                <a:solidFill>
                  <a:schemeClr val="accent4">
                    <a:lumMod val="50000"/>
                  </a:schemeClr>
                </a:solidFill>
                <a:latin typeface="Times New Roman" pitchFamily="18" charset="0"/>
                <a:cs typeface="Times New Roman" pitchFamily="18" charset="0"/>
              </a:rPr>
              <a:t>4. </a:t>
            </a:r>
            <a:r>
              <a:rPr lang="en-US" sz="2000" dirty="0">
                <a:latin typeface="Times New Roman"/>
                <a:ea typeface="Times New Roman"/>
              </a:rPr>
              <a:t>PAROCONTIN (Paracetamol 325mg +Methocarbamol 400mg)</a:t>
            </a:r>
            <a:endParaRPr lang="en-US" sz="2000" dirty="0"/>
          </a:p>
        </p:txBody>
      </p:sp>
      <p:cxnSp>
        <p:nvCxnSpPr>
          <p:cNvPr id="8" name="Straight Connector 7"/>
          <p:cNvCxnSpPr/>
          <p:nvPr/>
        </p:nvCxnSpPr>
        <p:spPr>
          <a:xfrm>
            <a:off x="0" y="762000"/>
            <a:ext cx="815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7620000" cy="5638800"/>
          </a:xfrm>
        </p:spPr>
        <p:txBody>
          <a:bodyPr>
            <a:normAutofit fontScale="92500" lnSpcReduction="20000"/>
          </a:bodyPr>
          <a:lstStyle/>
          <a:p>
            <a:pPr>
              <a:buNone/>
            </a:pPr>
            <a:r>
              <a:rPr lang="en-US" sz="3000" b="1" dirty="0" err="1" smtClean="0">
                <a:solidFill>
                  <a:srgbClr val="7030A0"/>
                </a:solidFill>
                <a:latin typeface="Times New Roman" pitchFamily="18" charset="0"/>
                <a:cs typeface="Times New Roman" pitchFamily="18" charset="0"/>
              </a:rPr>
              <a:t>Cách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dùng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liều</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dùng</a:t>
            </a:r>
            <a:r>
              <a:rPr lang="en-US" sz="3000" b="1" dirty="0" smtClean="0">
                <a:solidFill>
                  <a:srgbClr val="7030A0"/>
                </a:solidFill>
                <a:latin typeface="Times New Roman" pitchFamily="18" charset="0"/>
                <a:cs typeface="Times New Roman" pitchFamily="18" charset="0"/>
              </a:rPr>
              <a:t>:</a:t>
            </a:r>
          </a:p>
          <a:p>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x 4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endParaRPr lang="en-US" sz="2800" dirty="0" smtClean="0">
              <a:latin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latin typeface="Times New Roman"/>
                <a:ea typeface="Times New Roman"/>
                <a:cs typeface="Times New Roman"/>
              </a:rPr>
              <a:t>Thận</a:t>
            </a:r>
            <a:r>
              <a:rPr lang="en-US" sz="2800" b="1" dirty="0">
                <a:latin typeface="Times New Roman"/>
                <a:ea typeface="Times New Roman"/>
                <a:cs typeface="Times New Roman"/>
              </a:rPr>
              <a:t> </a:t>
            </a:r>
            <a:r>
              <a:rPr lang="en-US" sz="2800" b="1" dirty="0" err="1">
                <a:latin typeface="Times New Roman"/>
                <a:ea typeface="Times New Roman"/>
                <a:cs typeface="Times New Roman"/>
              </a:rPr>
              <a:t>trọng</a:t>
            </a:r>
            <a:r>
              <a:rPr lang="en-US" sz="2800" b="1" dirty="0">
                <a:latin typeface="Times New Roman"/>
                <a:ea typeface="Times New Roman"/>
                <a:cs typeface="Times New Roman"/>
              </a:rPr>
              <a:t>:</a:t>
            </a:r>
            <a:endParaRPr lang="en-US" sz="2000" dirty="0">
              <a:latin typeface="Calibri"/>
              <a:ea typeface="Times New Roman"/>
              <a:cs typeface="Times New Roman"/>
            </a:endParaRPr>
          </a:p>
          <a:p>
            <a:pPr>
              <a:lnSpc>
                <a:spcPct val="115000"/>
              </a:lnSpc>
              <a:spcAft>
                <a:spcPts val="1000"/>
              </a:spcAft>
            </a:pPr>
            <a:r>
              <a:rPr lang="en-US" sz="2800" dirty="0" err="1">
                <a:latin typeface="Times New Roman"/>
                <a:ea typeface="Times New Roman"/>
                <a:cs typeface="Times New Roman"/>
              </a:rPr>
              <a:t>Bệnh</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a:t>
            </a:r>
            <a:r>
              <a:rPr lang="en-US" sz="2800" dirty="0" err="1">
                <a:latin typeface="Times New Roman"/>
                <a:ea typeface="Times New Roman"/>
                <a:cs typeface="Times New Roman"/>
              </a:rPr>
              <a:t>dấu</a:t>
            </a:r>
            <a:r>
              <a:rPr lang="en-US" sz="2800" dirty="0">
                <a:latin typeface="Times New Roman"/>
                <a:ea typeface="Times New Roman"/>
                <a:cs typeface="Times New Roman"/>
              </a:rPr>
              <a:t> </a:t>
            </a:r>
            <a:r>
              <a:rPr lang="en-US" sz="2800" dirty="0" err="1">
                <a:latin typeface="Times New Roman"/>
                <a:ea typeface="Times New Roman"/>
                <a:cs typeface="Times New Roman"/>
              </a:rPr>
              <a:t>hiệu</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phản</a:t>
            </a:r>
            <a:r>
              <a:rPr lang="en-US" sz="2800" dirty="0">
                <a:latin typeface="Times New Roman"/>
                <a:ea typeface="Times New Roman"/>
                <a:cs typeface="Times New Roman"/>
              </a:rPr>
              <a:t> </a:t>
            </a:r>
            <a:r>
              <a:rPr lang="en-US" sz="2800" dirty="0" err="1">
                <a:latin typeface="Times New Roman"/>
                <a:ea typeface="Times New Roman"/>
                <a:cs typeface="Times New Roman"/>
              </a:rPr>
              <a:t>ứng</a:t>
            </a:r>
            <a:r>
              <a:rPr lang="en-US" sz="2800" dirty="0">
                <a:latin typeface="Times New Roman"/>
                <a:ea typeface="Times New Roman"/>
                <a:cs typeface="Times New Roman"/>
              </a:rPr>
              <a:t> </a:t>
            </a:r>
            <a:r>
              <a:rPr lang="en-US" sz="2800" dirty="0" err="1">
                <a:latin typeface="Times New Roman"/>
                <a:ea typeface="Times New Roman"/>
                <a:cs typeface="Times New Roman"/>
              </a:rPr>
              <a:t>trên</a:t>
            </a:r>
            <a:r>
              <a:rPr lang="en-US" sz="2800" dirty="0">
                <a:latin typeface="Times New Roman"/>
                <a:ea typeface="Times New Roman"/>
                <a:cs typeface="Times New Roman"/>
              </a:rPr>
              <a:t> da </a:t>
            </a:r>
            <a:r>
              <a:rPr lang="en-US" sz="2800" dirty="0" err="1">
                <a:latin typeface="Times New Roman"/>
                <a:ea typeface="Times New Roman"/>
                <a:cs typeface="Times New Roman"/>
              </a:rPr>
              <a:t>nghiêm</a:t>
            </a:r>
            <a:r>
              <a:rPr lang="en-US" sz="2800" dirty="0">
                <a:latin typeface="Times New Roman"/>
                <a:ea typeface="Times New Roman"/>
                <a:cs typeface="Times New Roman"/>
              </a:rPr>
              <a:t> </a:t>
            </a:r>
            <a:r>
              <a:rPr lang="en-US" sz="2800" dirty="0" err="1">
                <a:latin typeface="Times New Roman"/>
                <a:ea typeface="Times New Roman"/>
                <a:cs typeface="Times New Roman"/>
              </a:rPr>
              <a:t>trọng</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Hội</a:t>
            </a:r>
            <a:r>
              <a:rPr lang="en-US" sz="2800" dirty="0">
                <a:latin typeface="Times New Roman"/>
                <a:ea typeface="Times New Roman"/>
                <a:cs typeface="Times New Roman"/>
              </a:rPr>
              <a:t> </a:t>
            </a:r>
            <a:r>
              <a:rPr lang="en-US" sz="2800" dirty="0" err="1">
                <a:latin typeface="Times New Roman"/>
                <a:ea typeface="Times New Roman"/>
                <a:cs typeface="Times New Roman"/>
              </a:rPr>
              <a:t>chứng</a:t>
            </a:r>
            <a:r>
              <a:rPr lang="en-US" sz="2800" dirty="0">
                <a:latin typeface="Times New Roman"/>
                <a:ea typeface="Times New Roman"/>
                <a:cs typeface="Times New Roman"/>
              </a:rPr>
              <a:t> </a:t>
            </a:r>
            <a:r>
              <a:rPr lang="en-US" sz="2800" dirty="0" err="1">
                <a:latin typeface="Times New Roman"/>
                <a:ea typeface="Times New Roman"/>
                <a:cs typeface="Times New Roman"/>
              </a:rPr>
              <a:t>steven-Jonhson</a:t>
            </a:r>
            <a:r>
              <a:rPr lang="en-US" sz="2800" dirty="0">
                <a:latin typeface="Times New Roman"/>
                <a:ea typeface="Times New Roman"/>
                <a:cs typeface="Times New Roman"/>
              </a:rPr>
              <a:t>, </a:t>
            </a:r>
            <a:r>
              <a:rPr lang="en-US" sz="2800" dirty="0" err="1">
                <a:latin typeface="Times New Roman"/>
                <a:ea typeface="Times New Roman"/>
                <a:cs typeface="Times New Roman"/>
              </a:rPr>
              <a:t>hội</a:t>
            </a:r>
            <a:r>
              <a:rPr lang="en-US" sz="2800" dirty="0">
                <a:latin typeface="Times New Roman"/>
                <a:ea typeface="Times New Roman"/>
                <a:cs typeface="Times New Roman"/>
              </a:rPr>
              <a:t> </a:t>
            </a:r>
            <a:r>
              <a:rPr lang="en-US" sz="2800" dirty="0" err="1">
                <a:latin typeface="Times New Roman"/>
                <a:ea typeface="Times New Roman"/>
                <a:cs typeface="Times New Roman"/>
              </a:rPr>
              <a:t>chứng</a:t>
            </a:r>
            <a:r>
              <a:rPr lang="en-US" sz="2800" dirty="0">
                <a:latin typeface="Times New Roman"/>
                <a:ea typeface="Times New Roman"/>
                <a:cs typeface="Times New Roman"/>
              </a:rPr>
              <a:t> </a:t>
            </a:r>
            <a:r>
              <a:rPr lang="en-US" sz="2800" dirty="0" err="1">
                <a:latin typeface="Times New Roman"/>
                <a:ea typeface="Times New Roman"/>
                <a:cs typeface="Times New Roman"/>
              </a:rPr>
              <a:t>hoại</a:t>
            </a:r>
            <a:r>
              <a:rPr lang="en-US" sz="2800" dirty="0">
                <a:latin typeface="Times New Roman"/>
                <a:ea typeface="Times New Roman"/>
                <a:cs typeface="Times New Roman"/>
              </a:rPr>
              <a:t> </a:t>
            </a:r>
            <a:r>
              <a:rPr lang="en-US" sz="2800" dirty="0" err="1">
                <a:latin typeface="Times New Roman"/>
                <a:ea typeface="Times New Roman"/>
                <a:cs typeface="Times New Roman"/>
              </a:rPr>
              <a:t>tử</a:t>
            </a:r>
            <a:r>
              <a:rPr lang="en-US" sz="2800" dirty="0">
                <a:latin typeface="Times New Roman"/>
                <a:ea typeface="Times New Roman"/>
                <a:cs typeface="Times New Roman"/>
              </a:rPr>
              <a:t> da </a:t>
            </a:r>
            <a:r>
              <a:rPr lang="en-US" sz="2800" dirty="0" err="1">
                <a:latin typeface="Times New Roman"/>
                <a:ea typeface="Times New Roman"/>
                <a:cs typeface="Times New Roman"/>
              </a:rPr>
              <a:t>nhiễm</a:t>
            </a:r>
            <a:r>
              <a:rPr lang="en-US" sz="2800" dirty="0">
                <a:latin typeface="Times New Roman"/>
                <a:ea typeface="Times New Roman"/>
                <a:cs typeface="Times New Roman"/>
              </a:rPr>
              <a:t> </a:t>
            </a:r>
            <a:r>
              <a:rPr lang="en-US" sz="2800" dirty="0" err="1">
                <a:latin typeface="Times New Roman"/>
                <a:ea typeface="Times New Roman"/>
                <a:cs typeface="Times New Roman"/>
              </a:rPr>
              <a:t>độc</a:t>
            </a:r>
            <a:r>
              <a:rPr lang="en-US" sz="2800" dirty="0">
                <a:latin typeface="Times New Roman"/>
                <a:ea typeface="Times New Roman"/>
                <a:cs typeface="Times New Roman"/>
              </a:rPr>
              <a:t>, </a:t>
            </a:r>
            <a:r>
              <a:rPr lang="en-US" sz="2800" dirty="0" err="1">
                <a:latin typeface="Times New Roman"/>
                <a:ea typeface="Times New Roman"/>
                <a:cs typeface="Times New Roman"/>
              </a:rPr>
              <a:t>hội</a:t>
            </a:r>
            <a:r>
              <a:rPr lang="en-US" sz="2800" dirty="0">
                <a:latin typeface="Times New Roman"/>
                <a:ea typeface="Times New Roman"/>
                <a:cs typeface="Times New Roman"/>
              </a:rPr>
              <a:t> </a:t>
            </a:r>
            <a:r>
              <a:rPr lang="en-US" sz="2800" dirty="0" err="1">
                <a:latin typeface="Times New Roman"/>
                <a:ea typeface="Times New Roman"/>
                <a:cs typeface="Times New Roman"/>
              </a:rPr>
              <a:t>chứng</a:t>
            </a:r>
            <a:r>
              <a:rPr lang="en-US" sz="2800" dirty="0">
                <a:latin typeface="Times New Roman"/>
                <a:ea typeface="Times New Roman"/>
                <a:cs typeface="Times New Roman"/>
              </a:rPr>
              <a:t> </a:t>
            </a:r>
            <a:r>
              <a:rPr lang="en-US" sz="2800" dirty="0" err="1">
                <a:latin typeface="Times New Roman"/>
                <a:ea typeface="Times New Roman"/>
                <a:cs typeface="Times New Roman"/>
              </a:rPr>
              <a:t>ngoại</a:t>
            </a:r>
            <a:r>
              <a:rPr lang="en-US" sz="2800" dirty="0">
                <a:latin typeface="Times New Roman"/>
                <a:ea typeface="Times New Roman"/>
                <a:cs typeface="Times New Roman"/>
              </a:rPr>
              <a:t> ban </a:t>
            </a:r>
            <a:r>
              <a:rPr lang="en-US" sz="2800" dirty="0" err="1">
                <a:latin typeface="Times New Roman"/>
                <a:ea typeface="Times New Roman"/>
                <a:cs typeface="Times New Roman"/>
              </a:rPr>
              <a:t>mụn</a:t>
            </a:r>
            <a:r>
              <a:rPr lang="en-US" sz="2800" dirty="0">
                <a:latin typeface="Times New Roman"/>
                <a:ea typeface="Times New Roman"/>
                <a:cs typeface="Times New Roman"/>
              </a:rPr>
              <a:t> </a:t>
            </a:r>
            <a:r>
              <a:rPr lang="en-US" sz="2800" dirty="0" err="1">
                <a:latin typeface="Times New Roman"/>
                <a:ea typeface="Times New Roman"/>
                <a:cs typeface="Times New Roman"/>
              </a:rPr>
              <a:t>mũ</a:t>
            </a:r>
            <a:r>
              <a:rPr lang="en-US" sz="2800" dirty="0">
                <a:latin typeface="Times New Roman"/>
                <a:ea typeface="Times New Roman"/>
                <a:cs typeface="Times New Roman"/>
              </a:rPr>
              <a:t> </a:t>
            </a:r>
            <a:r>
              <a:rPr lang="en-US" sz="2800" dirty="0" err="1">
                <a:latin typeface="Times New Roman"/>
                <a:ea typeface="Times New Roman"/>
                <a:cs typeface="Times New Roman"/>
              </a:rPr>
              <a:t>toàn</a:t>
            </a:r>
            <a:r>
              <a:rPr lang="en-US" sz="2800" dirty="0">
                <a:latin typeface="Times New Roman"/>
                <a:ea typeface="Times New Roman"/>
                <a:cs typeface="Times New Roman"/>
              </a:rPr>
              <a:t> </a:t>
            </a:r>
            <a:r>
              <a:rPr lang="en-US" sz="2800" dirty="0" err="1">
                <a:latin typeface="Times New Roman"/>
                <a:ea typeface="Times New Roman"/>
                <a:cs typeface="Times New Roman"/>
              </a:rPr>
              <a:t>thân</a:t>
            </a:r>
            <a:r>
              <a:rPr lang="en-US" sz="2800" dirty="0">
                <a:latin typeface="Times New Roman"/>
                <a:ea typeface="Times New Roman"/>
                <a:cs typeface="Times New Roman"/>
              </a:rPr>
              <a:t> </a:t>
            </a:r>
            <a:r>
              <a:rPr lang="en-US" sz="2800" dirty="0" err="1">
                <a:latin typeface="Times New Roman"/>
                <a:ea typeface="Times New Roman"/>
                <a:cs typeface="Times New Roman"/>
              </a:rPr>
              <a:t>cấp</a:t>
            </a:r>
            <a:endParaRPr lang="en-US" sz="2000" dirty="0">
              <a:latin typeface="Calibri"/>
              <a:ea typeface="Times New Roman"/>
              <a:cs typeface="Times New Roman"/>
            </a:endParaRPr>
          </a:p>
          <a:p>
            <a:pPr>
              <a:lnSpc>
                <a:spcPct val="115000"/>
              </a:lnSpc>
              <a:spcAft>
                <a:spcPts val="1000"/>
              </a:spcAft>
            </a:pPr>
            <a:r>
              <a:rPr lang="en-US" sz="2800" b="1" dirty="0" err="1">
                <a:latin typeface="Times New Roman"/>
                <a:ea typeface="Times New Roman"/>
                <a:cs typeface="Times New Roman"/>
              </a:rPr>
              <a:t>Tương</a:t>
            </a:r>
            <a:r>
              <a:rPr lang="en-US" sz="2800" b="1" dirty="0">
                <a:latin typeface="Times New Roman"/>
                <a:ea typeface="Times New Roman"/>
                <a:cs typeface="Times New Roman"/>
              </a:rPr>
              <a:t> </a:t>
            </a:r>
            <a:r>
              <a:rPr lang="en-US" sz="2800" b="1" dirty="0" err="1">
                <a:latin typeface="Times New Roman"/>
                <a:ea typeface="Times New Roman"/>
                <a:cs typeface="Times New Roman"/>
              </a:rPr>
              <a:t>tác</a:t>
            </a:r>
            <a:r>
              <a:rPr lang="en-US" sz="2800" b="1" dirty="0">
                <a:latin typeface="Times New Roman"/>
                <a:ea typeface="Times New Roman"/>
                <a:cs typeface="Times New Roman"/>
              </a:rPr>
              <a:t> </a:t>
            </a:r>
            <a:r>
              <a:rPr lang="en-US" sz="2800" b="1" dirty="0" err="1">
                <a:latin typeface="Times New Roman"/>
                <a:ea typeface="Times New Roman"/>
                <a:cs typeface="Times New Roman"/>
              </a:rPr>
              <a:t>thuốc</a:t>
            </a:r>
            <a:r>
              <a:rPr lang="en-US" sz="2800" b="1" dirty="0">
                <a:latin typeface="Times New Roman"/>
                <a:ea typeface="Times New Roman"/>
                <a:cs typeface="Times New Roman"/>
              </a:rPr>
              <a:t>:</a:t>
            </a:r>
            <a:endParaRPr lang="en-US" sz="2000" dirty="0">
              <a:latin typeface="Calibri"/>
              <a:ea typeface="Times New Roman"/>
              <a:cs typeface="Times New Roman"/>
            </a:endParaRPr>
          </a:p>
          <a:p>
            <a:r>
              <a:rPr lang="en-US" sz="2800" dirty="0" err="1">
                <a:latin typeface="Times New Roman"/>
                <a:ea typeface="Times New Roman"/>
              </a:rPr>
              <a:t>Không</a:t>
            </a:r>
            <a:r>
              <a:rPr lang="en-US" sz="2800" dirty="0">
                <a:latin typeface="Times New Roman"/>
                <a:ea typeface="Times New Roman"/>
              </a:rPr>
              <a:t> </a:t>
            </a:r>
            <a:r>
              <a:rPr lang="en-US" sz="2800" dirty="0" err="1">
                <a:latin typeface="Times New Roman"/>
                <a:ea typeface="Times New Roman"/>
              </a:rPr>
              <a:t>nên</a:t>
            </a:r>
            <a:r>
              <a:rPr lang="en-US" sz="2800" dirty="0">
                <a:latin typeface="Times New Roman"/>
                <a:ea typeface="Times New Roman"/>
              </a:rPr>
              <a:t> </a:t>
            </a:r>
            <a:r>
              <a:rPr lang="en-US" sz="2800" dirty="0" err="1">
                <a:latin typeface="Times New Roman"/>
                <a:ea typeface="Times New Roman"/>
              </a:rPr>
              <a:t>phối</a:t>
            </a:r>
            <a:r>
              <a:rPr lang="en-US" sz="2800" dirty="0">
                <a:latin typeface="Times New Roman"/>
                <a:ea typeface="Times New Roman"/>
              </a:rPr>
              <a:t> </a:t>
            </a:r>
            <a:r>
              <a:rPr lang="en-US" sz="2800" dirty="0" err="1">
                <a:latin typeface="Times New Roman"/>
                <a:ea typeface="Times New Roman"/>
              </a:rPr>
              <a:t>hợp</a:t>
            </a:r>
            <a:r>
              <a:rPr lang="en-US" sz="2800" dirty="0">
                <a:latin typeface="Times New Roman"/>
                <a:ea typeface="Times New Roman"/>
              </a:rPr>
              <a:t> </a:t>
            </a:r>
            <a:r>
              <a:rPr lang="en-US" sz="2800" dirty="0" err="1">
                <a:latin typeface="Times New Roman"/>
                <a:ea typeface="Times New Roman"/>
              </a:rPr>
              <a:t>với</a:t>
            </a:r>
            <a:r>
              <a:rPr lang="en-US" sz="2800" dirty="0">
                <a:latin typeface="Times New Roman"/>
                <a:ea typeface="Times New Roman"/>
              </a:rPr>
              <a:t> </a:t>
            </a:r>
            <a:r>
              <a:rPr lang="en-US" sz="2800" dirty="0" err="1">
                <a:latin typeface="Times New Roman"/>
                <a:ea typeface="Times New Roman"/>
              </a:rPr>
              <a:t>thuốc</a:t>
            </a:r>
            <a:r>
              <a:rPr lang="en-US" sz="2800" dirty="0">
                <a:latin typeface="Times New Roman"/>
                <a:ea typeface="Times New Roman"/>
              </a:rPr>
              <a:t> </a:t>
            </a:r>
            <a:r>
              <a:rPr lang="en-US" sz="2800" dirty="0" err="1">
                <a:latin typeface="Times New Roman"/>
                <a:ea typeface="Times New Roman"/>
              </a:rPr>
              <a:t>có</a:t>
            </a:r>
            <a:r>
              <a:rPr lang="en-US" sz="2800" dirty="0">
                <a:latin typeface="Times New Roman"/>
                <a:ea typeface="Times New Roman"/>
              </a:rPr>
              <a:t> </a:t>
            </a:r>
            <a:r>
              <a:rPr lang="en-US" sz="2800" dirty="0" err="1">
                <a:latin typeface="Times New Roman"/>
                <a:ea typeface="Times New Roman"/>
              </a:rPr>
              <a:t>tác</a:t>
            </a:r>
            <a:r>
              <a:rPr lang="en-US" sz="2800" dirty="0">
                <a:latin typeface="Times New Roman"/>
                <a:ea typeface="Times New Roman"/>
              </a:rPr>
              <a:t> </a:t>
            </a:r>
            <a:r>
              <a:rPr lang="en-US" sz="2800" dirty="0" err="1">
                <a:latin typeface="Times New Roman"/>
                <a:ea typeface="Times New Roman"/>
              </a:rPr>
              <a:t>dụng</a:t>
            </a:r>
            <a:r>
              <a:rPr lang="en-US" sz="2800" dirty="0">
                <a:latin typeface="Times New Roman"/>
                <a:ea typeface="Times New Roman"/>
              </a:rPr>
              <a:t> </a:t>
            </a:r>
            <a:r>
              <a:rPr lang="en-US" sz="2800" dirty="0" err="1">
                <a:latin typeface="Times New Roman"/>
                <a:ea typeface="Times New Roman"/>
              </a:rPr>
              <a:t>ức</a:t>
            </a:r>
            <a:r>
              <a:rPr lang="en-US" sz="2800" dirty="0">
                <a:latin typeface="Times New Roman"/>
                <a:ea typeface="Times New Roman"/>
              </a:rPr>
              <a:t> </a:t>
            </a:r>
            <a:r>
              <a:rPr lang="en-US" sz="2800" dirty="0" err="1">
                <a:latin typeface="Times New Roman"/>
                <a:ea typeface="Times New Roman"/>
              </a:rPr>
              <a:t>chế</a:t>
            </a:r>
            <a:r>
              <a:rPr lang="en-US" sz="2800" dirty="0">
                <a:latin typeface="Times New Roman"/>
                <a:ea typeface="Times New Roman"/>
              </a:rPr>
              <a:t> </a:t>
            </a:r>
            <a:r>
              <a:rPr lang="en-US" sz="2800" dirty="0" err="1">
                <a:latin typeface="Times New Roman"/>
                <a:ea typeface="Times New Roman"/>
              </a:rPr>
              <a:t>thần</a:t>
            </a:r>
            <a:r>
              <a:rPr lang="en-US" sz="2800" dirty="0">
                <a:latin typeface="Times New Roman"/>
                <a:ea typeface="Times New Roman"/>
              </a:rPr>
              <a:t> </a:t>
            </a:r>
            <a:r>
              <a:rPr lang="en-US" sz="2800" dirty="0" err="1">
                <a:latin typeface="Times New Roman"/>
                <a:ea typeface="Times New Roman"/>
              </a:rPr>
              <a:t>kinh</a:t>
            </a:r>
            <a:r>
              <a:rPr lang="en-US" sz="2800" dirty="0">
                <a:latin typeface="Times New Roman"/>
                <a:ea typeface="Times New Roman"/>
              </a:rPr>
              <a:t> </a:t>
            </a:r>
            <a:r>
              <a:rPr lang="en-US" sz="2800" dirty="0" err="1">
                <a:latin typeface="Times New Roman"/>
                <a:ea typeface="Times New Roman"/>
              </a:rPr>
              <a:t>trung</a:t>
            </a:r>
            <a:r>
              <a:rPr lang="en-US" sz="2800" dirty="0">
                <a:latin typeface="Times New Roman"/>
                <a:ea typeface="Times New Roman"/>
              </a:rPr>
              <a:t> </a:t>
            </a:r>
            <a:r>
              <a:rPr lang="en-US" sz="2800" dirty="0" err="1">
                <a:latin typeface="Times New Roman"/>
                <a:ea typeface="Times New Roman"/>
              </a:rPr>
              <a:t>ương</a:t>
            </a:r>
            <a:r>
              <a:rPr lang="en-US" sz="2800" dirty="0">
                <a:latin typeface="Times New Roman"/>
                <a:ea typeface="Times New Roman"/>
              </a:rPr>
              <a:t> </a:t>
            </a:r>
            <a:r>
              <a:rPr lang="en-US" sz="2800" dirty="0" err="1">
                <a:latin typeface="Times New Roman"/>
                <a:ea typeface="Times New Roman"/>
              </a:rPr>
              <a:t>khác</a:t>
            </a:r>
            <a:r>
              <a:rPr lang="en-US" sz="2800" dirty="0">
                <a:latin typeface="Times New Roman"/>
                <a:ea typeface="Times New Roman"/>
              </a:rPr>
              <a:t>, </a:t>
            </a:r>
            <a:r>
              <a:rPr lang="en-US" sz="2800" dirty="0" err="1">
                <a:latin typeface="Times New Roman"/>
                <a:ea typeface="Times New Roman"/>
              </a:rPr>
              <a:t>thuốc</a:t>
            </a:r>
            <a:r>
              <a:rPr lang="en-US" sz="2800" dirty="0">
                <a:latin typeface="Times New Roman"/>
                <a:ea typeface="Times New Roman"/>
              </a:rPr>
              <a:t> </a:t>
            </a:r>
            <a:r>
              <a:rPr lang="en-US" sz="2800" dirty="0" err="1">
                <a:latin typeface="Times New Roman"/>
                <a:ea typeface="Times New Roman"/>
              </a:rPr>
              <a:t>chống</a:t>
            </a:r>
            <a:r>
              <a:rPr lang="en-US" sz="2800" dirty="0">
                <a:latin typeface="Times New Roman"/>
                <a:ea typeface="Times New Roman"/>
              </a:rPr>
              <a:t> co </a:t>
            </a:r>
            <a:r>
              <a:rPr lang="en-US" sz="2800" dirty="0" err="1">
                <a:latin typeface="Times New Roman"/>
                <a:ea typeface="Times New Roman"/>
              </a:rPr>
              <a:t>giật</a:t>
            </a:r>
            <a:r>
              <a:rPr lang="en-US" sz="2800" dirty="0">
                <a:latin typeface="Times New Roman"/>
                <a:ea typeface="Times New Roman"/>
              </a:rPr>
              <a:t>, isoniazid, </a:t>
            </a:r>
            <a:r>
              <a:rPr lang="en-US" sz="2800" dirty="0" err="1">
                <a:latin typeface="Times New Roman"/>
                <a:ea typeface="Times New Roman"/>
              </a:rPr>
              <a:t>thuốc</a:t>
            </a:r>
            <a:r>
              <a:rPr lang="en-US" sz="2800" dirty="0">
                <a:latin typeface="Times New Roman"/>
                <a:ea typeface="Times New Roman"/>
              </a:rPr>
              <a:t> </a:t>
            </a:r>
            <a:r>
              <a:rPr lang="en-US" sz="2800" dirty="0" err="1">
                <a:latin typeface="Times New Roman"/>
                <a:ea typeface="Times New Roman"/>
              </a:rPr>
              <a:t>ngủ</a:t>
            </a:r>
            <a:r>
              <a:rPr lang="en-US" sz="2800" dirty="0">
                <a:latin typeface="Times New Roman"/>
                <a:ea typeface="Times New Roman"/>
              </a:rPr>
              <a:t>, </a:t>
            </a:r>
            <a:r>
              <a:rPr lang="en-US" sz="2800" dirty="0" err="1">
                <a:latin typeface="Times New Roman"/>
                <a:ea typeface="Times New Roman"/>
              </a:rPr>
              <a:t>thuốc</a:t>
            </a:r>
            <a:r>
              <a:rPr lang="en-US" sz="2800" dirty="0">
                <a:latin typeface="Times New Roman"/>
                <a:ea typeface="Times New Roman"/>
              </a:rPr>
              <a:t> </a:t>
            </a:r>
            <a:r>
              <a:rPr lang="en-US" sz="2800" dirty="0" err="1">
                <a:latin typeface="Times New Roman"/>
                <a:ea typeface="Times New Roman"/>
              </a:rPr>
              <a:t>kháng</a:t>
            </a:r>
            <a:r>
              <a:rPr lang="en-US" sz="2800" dirty="0">
                <a:latin typeface="Times New Roman"/>
                <a:ea typeface="Times New Roman"/>
              </a:rPr>
              <a:t> </a:t>
            </a:r>
            <a:r>
              <a:rPr lang="en-US" sz="2800" dirty="0" err="1">
                <a:latin typeface="Times New Roman"/>
                <a:ea typeface="Times New Roman"/>
              </a:rPr>
              <a:t>histamin</a:t>
            </a:r>
            <a:r>
              <a:rPr lang="en-US" sz="2800" dirty="0">
                <a:latin typeface="Times New Roman"/>
                <a:ea typeface="Times New Roman"/>
              </a:rPr>
              <a:t>, </a:t>
            </a:r>
            <a:r>
              <a:rPr lang="en-US" sz="2800" dirty="0" err="1">
                <a:latin typeface="Times New Roman"/>
                <a:ea typeface="Times New Roman"/>
              </a:rPr>
              <a:t>thuốc</a:t>
            </a:r>
            <a:r>
              <a:rPr lang="en-US" sz="2800" dirty="0">
                <a:latin typeface="Times New Roman"/>
                <a:ea typeface="Times New Roman"/>
              </a:rPr>
              <a:t> </a:t>
            </a:r>
            <a:r>
              <a:rPr lang="en-US" sz="2800" dirty="0" err="1">
                <a:latin typeface="Times New Roman"/>
                <a:ea typeface="Times New Roman"/>
              </a:rPr>
              <a:t>ức</a:t>
            </a:r>
            <a:r>
              <a:rPr lang="en-US" sz="2800" dirty="0">
                <a:latin typeface="Times New Roman"/>
                <a:ea typeface="Times New Roman"/>
              </a:rPr>
              <a:t> </a:t>
            </a:r>
            <a:r>
              <a:rPr lang="en-US" sz="2800" dirty="0" err="1">
                <a:latin typeface="Times New Roman"/>
                <a:ea typeface="Times New Roman"/>
              </a:rPr>
              <a:t>chế</a:t>
            </a:r>
            <a:r>
              <a:rPr lang="en-US" sz="2800" dirty="0">
                <a:latin typeface="Times New Roman"/>
                <a:ea typeface="Times New Roman"/>
              </a:rPr>
              <a:t> </a:t>
            </a:r>
            <a:r>
              <a:rPr lang="en-US" sz="2800" dirty="0" err="1">
                <a:latin typeface="Times New Roman"/>
                <a:ea typeface="Times New Roman"/>
              </a:rPr>
              <a:t>thần</a:t>
            </a:r>
            <a:r>
              <a:rPr lang="en-US" sz="2800" dirty="0">
                <a:latin typeface="Times New Roman"/>
                <a:ea typeface="Times New Roman"/>
              </a:rPr>
              <a:t> </a:t>
            </a:r>
            <a:r>
              <a:rPr lang="en-US" sz="2800" dirty="0" err="1">
                <a:latin typeface="Times New Roman"/>
                <a:ea typeface="Times New Roman"/>
              </a:rPr>
              <a:t>kinh</a:t>
            </a:r>
            <a:r>
              <a:rPr lang="en-US" sz="2800" dirty="0">
                <a:latin typeface="Times New Roman"/>
                <a:ea typeface="Times New Roman"/>
              </a:rPr>
              <a:t> </a:t>
            </a:r>
            <a:r>
              <a:rPr lang="en-US" sz="2800" dirty="0" err="1">
                <a:latin typeface="Times New Roman"/>
                <a:ea typeface="Times New Roman"/>
              </a:rPr>
              <a:t>cơ</a:t>
            </a:r>
            <a:r>
              <a:rPr lang="en-US" sz="2800" dirty="0">
                <a:latin typeface="Times New Roman"/>
                <a:ea typeface="Times New Roman"/>
              </a:rPr>
              <a:t> </a:t>
            </a:r>
            <a:r>
              <a:rPr lang="en-US" sz="2800" dirty="0" err="1">
                <a:latin typeface="Times New Roman"/>
                <a:ea typeface="Times New Roman"/>
              </a:rPr>
              <a:t>khác</a:t>
            </a:r>
            <a:r>
              <a:rPr lang="en-US" sz="2800" dirty="0">
                <a:latin typeface="Times New Roman"/>
                <a:ea typeface="Times New Roman"/>
              </a:rPr>
              <a:t>, </a:t>
            </a:r>
            <a:r>
              <a:rPr lang="en-US" sz="2800" dirty="0" err="1">
                <a:latin typeface="Times New Roman"/>
                <a:ea typeface="Times New Roman"/>
              </a:rPr>
              <a:t>rượu</a:t>
            </a:r>
            <a:r>
              <a:rPr lang="en-US" sz="2800" dirty="0">
                <a:latin typeface="Times New Roman"/>
                <a:ea typeface="Times New Roman"/>
              </a:rPr>
              <a:t> </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35</a:t>
            </a:fld>
            <a:endParaRPr lang="en-US"/>
          </a:p>
        </p:txBody>
      </p:sp>
      <p:sp>
        <p:nvSpPr>
          <p:cNvPr id="6" name="Title 1"/>
          <p:cNvSpPr>
            <a:spLocks noGrp="1"/>
          </p:cNvSpPr>
          <p:nvPr>
            <p:ph type="title"/>
          </p:nvPr>
        </p:nvSpPr>
        <p:spPr>
          <a:xfrm>
            <a:off x="457200" y="152400"/>
            <a:ext cx="7239000" cy="533400"/>
          </a:xfrm>
        </p:spPr>
        <p:txBody>
          <a:bodyPr>
            <a:noAutofit/>
          </a:bodyPr>
          <a:lstStyle/>
          <a:p>
            <a:pPr algn="ctr"/>
            <a:r>
              <a:rPr lang="en-US" sz="2000" dirty="0">
                <a:solidFill>
                  <a:schemeClr val="accent4">
                    <a:lumMod val="50000"/>
                  </a:schemeClr>
                </a:solidFill>
                <a:latin typeface="Times New Roman" pitchFamily="18" charset="0"/>
                <a:cs typeface="Times New Roman" pitchFamily="18" charset="0"/>
              </a:rPr>
              <a:t>4. </a:t>
            </a:r>
            <a:r>
              <a:rPr lang="en-US" sz="2000" dirty="0">
                <a:latin typeface="Times New Roman"/>
                <a:ea typeface="Times New Roman"/>
              </a:rPr>
              <a:t>PAROCONTIN (Paracetamol 325mg +Methocarbamol 400mg)</a:t>
            </a:r>
            <a:endParaRPr lang="en-US" sz="2000" dirty="0"/>
          </a:p>
        </p:txBody>
      </p:sp>
      <p:cxnSp>
        <p:nvCxnSpPr>
          <p:cNvPr id="8" name="Straight Connector 7"/>
          <p:cNvCxnSpPr/>
          <p:nvPr/>
        </p:nvCxnSpPr>
        <p:spPr>
          <a:xfrm>
            <a:off x="0" y="838200"/>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pPr algn="ctr">
              <a:lnSpc>
                <a:spcPct val="115000"/>
              </a:lnSpc>
              <a:spcAft>
                <a:spcPts val="1000"/>
              </a:spcAft>
            </a:pPr>
            <a:r>
              <a:rPr lang="en-US" sz="2800" dirty="0" err="1">
                <a:latin typeface="Times New Roman"/>
                <a:ea typeface="Times New Roman"/>
                <a:cs typeface="Times New Roman"/>
              </a:rPr>
              <a:t>Clopidogel</a:t>
            </a:r>
            <a:r>
              <a:rPr lang="en-US" sz="2800" dirty="0">
                <a:latin typeface="Times New Roman"/>
                <a:ea typeface="Times New Roman"/>
                <a:cs typeface="Times New Roman"/>
              </a:rPr>
              <a:t> </a:t>
            </a:r>
            <a:r>
              <a:rPr lang="en-US" sz="2800" dirty="0" err="1">
                <a:latin typeface="Times New Roman"/>
                <a:ea typeface="Times New Roman"/>
                <a:cs typeface="Times New Roman"/>
              </a:rPr>
              <a:t>bisulfat</a:t>
            </a:r>
            <a:r>
              <a:rPr lang="en-US" sz="2800" dirty="0">
                <a:latin typeface="Times New Roman"/>
                <a:ea typeface="Times New Roman"/>
                <a:cs typeface="Times New Roman"/>
              </a:rPr>
              <a:t> 75mg</a:t>
            </a:r>
            <a:r>
              <a:rPr lang="en-US" sz="2800" dirty="0">
                <a:latin typeface="Calibri"/>
                <a:ea typeface="Times New Roman"/>
                <a:cs typeface="Times New Roman"/>
              </a:rPr>
              <a:t/>
            </a:r>
            <a:br>
              <a:rPr lang="en-US" sz="2800" dirty="0">
                <a:latin typeface="Calibri"/>
                <a:ea typeface="Times New Roman"/>
                <a:cs typeface="Times New Roman"/>
              </a:rPr>
            </a:br>
            <a:r>
              <a:rPr lang="en-US" sz="2800" dirty="0">
                <a:latin typeface="Times New Roman"/>
                <a:ea typeface="Times New Roman"/>
              </a:rPr>
              <a:t> (PFERTZEL)</a:t>
            </a:r>
            <a:endParaRPr lang="en-US" sz="2800" dirty="0"/>
          </a:p>
        </p:txBody>
      </p:sp>
      <p:sp>
        <p:nvSpPr>
          <p:cNvPr id="3" name="Content Placeholder 2"/>
          <p:cNvSpPr>
            <a:spLocks noGrp="1"/>
          </p:cNvSpPr>
          <p:nvPr>
            <p:ph idx="1"/>
          </p:nvPr>
        </p:nvSpPr>
        <p:spPr/>
        <p:txBody>
          <a:bodyPr/>
          <a:lstStyle/>
          <a:p>
            <a:pPr lvl="0">
              <a:buClr>
                <a:srgbClr val="B13F9A"/>
              </a:buClr>
            </a:pPr>
            <a:r>
              <a:rPr lang="en-US" sz="3000" dirty="0" err="1">
                <a:solidFill>
                  <a:prstClr val="black"/>
                </a:solidFill>
                <a:latin typeface="Times New Roman" pitchFamily="18" charset="0"/>
                <a:cs typeface="Times New Roman" pitchFamily="18" charset="0"/>
              </a:rPr>
              <a:t>Dạng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thuốc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viên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nén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bao</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phim</a:t>
            </a:r>
            <a:endParaRPr lang="en-US" sz="3000" dirty="0">
              <a:solidFill>
                <a:prstClr val="black"/>
              </a:solidFill>
              <a:latin typeface="Times New Roman" pitchFamily="18" charset="0"/>
              <a:cs typeface="Times New Roman" pitchFamily="18" charset="0"/>
            </a:endParaRPr>
          </a:p>
          <a:p>
            <a:pPr lvl="0">
              <a:buClr>
                <a:srgbClr val="B13F9A"/>
              </a:buClr>
            </a:pPr>
            <a:r>
              <a:rPr lang="en-US" sz="3000" dirty="0" err="1">
                <a:solidFill>
                  <a:prstClr val="black"/>
                </a:solidFill>
                <a:latin typeface="Times New Roman" pitchFamily="18" charset="0"/>
                <a:cs typeface="Times New Roman" pitchFamily="18" charset="0"/>
              </a:rPr>
              <a:t>Thành</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phần</a:t>
            </a:r>
            <a:r>
              <a:rPr lang="en-US" sz="3000" dirty="0">
                <a:solidFill>
                  <a:prstClr val="black"/>
                </a:solidFill>
                <a:latin typeface="Times New Roman" pitchFamily="18" charset="0"/>
                <a:cs typeface="Times New Roman" pitchFamily="18" charset="0"/>
              </a:rPr>
              <a:t>:</a:t>
            </a:r>
          </a:p>
          <a:p>
            <a:pPr lvl="1">
              <a:buClr>
                <a:srgbClr val="F9B639"/>
              </a:buClr>
            </a:pPr>
            <a:r>
              <a:rPr lang="en-US" sz="2800" dirty="0" err="1" smtClean="0">
                <a:solidFill>
                  <a:prstClr val="black">
                    <a:tint val="85000"/>
                  </a:prstClr>
                </a:solidFill>
                <a:latin typeface="Times New Roman"/>
                <a:ea typeface="Times New Roman"/>
              </a:rPr>
              <a:t>Clopidogel</a:t>
            </a:r>
            <a:r>
              <a:rPr lang="en-US" sz="2800" dirty="0" smtClean="0">
                <a:solidFill>
                  <a:prstClr val="black">
                    <a:tint val="85000"/>
                  </a:prstClr>
                </a:solidFill>
                <a:latin typeface="Times New Roman"/>
                <a:ea typeface="Times New Roman"/>
              </a:rPr>
              <a:t> 75mg + Aspirin 75mg</a:t>
            </a:r>
          </a:p>
          <a:p>
            <a:pPr lvl="1">
              <a:buClr>
                <a:srgbClr val="F9B639"/>
              </a:buClr>
            </a:pPr>
            <a:r>
              <a:rPr lang="en-US" sz="2800" dirty="0" err="1" smtClean="0">
                <a:solidFill>
                  <a:srgbClr val="FA8D3D">
                    <a:lumMod val="50000"/>
                  </a:srgbClr>
                </a:solidFill>
                <a:latin typeface="Times New Roman" pitchFamily="18" charset="0"/>
                <a:cs typeface="Times New Roman" pitchFamily="18" charset="0"/>
              </a:rPr>
              <a:t>Tá</a:t>
            </a:r>
            <a:r>
              <a:rPr lang="en-US" sz="2800" dirty="0" smtClean="0">
                <a:solidFill>
                  <a:srgbClr val="FA8D3D">
                    <a:lumMod val="50000"/>
                  </a:srgbClr>
                </a:solidFill>
                <a:latin typeface="Times New Roman" pitchFamily="18" charset="0"/>
                <a:cs typeface="Times New Roman" pitchFamily="18" charset="0"/>
              </a:rPr>
              <a:t> </a:t>
            </a:r>
            <a:r>
              <a:rPr lang="en-US" sz="2800" dirty="0" err="1">
                <a:solidFill>
                  <a:srgbClr val="FA8D3D">
                    <a:lumMod val="50000"/>
                  </a:srgbClr>
                </a:solidFill>
                <a:latin typeface="Times New Roman" pitchFamily="18" charset="0"/>
                <a:cs typeface="Times New Roman" pitchFamily="18" charset="0"/>
              </a:rPr>
              <a:t>dược</a:t>
            </a:r>
            <a:r>
              <a:rPr lang="en-US" sz="2800" dirty="0">
                <a:solidFill>
                  <a:srgbClr val="FA8D3D">
                    <a:lumMod val="50000"/>
                  </a:srgbClr>
                </a:solidFill>
                <a:latin typeface="Times New Roman" pitchFamily="18" charset="0"/>
                <a:cs typeface="Times New Roman" pitchFamily="18" charset="0"/>
              </a:rPr>
              <a:t> </a:t>
            </a:r>
            <a:r>
              <a:rPr lang="en-US" sz="2800" dirty="0" err="1">
                <a:solidFill>
                  <a:srgbClr val="FA8D3D">
                    <a:lumMod val="50000"/>
                  </a:srgbClr>
                </a:solidFill>
                <a:latin typeface="Times New Roman" pitchFamily="18" charset="0"/>
                <a:cs typeface="Times New Roman" pitchFamily="18" charset="0"/>
              </a:rPr>
              <a:t>vđ</a:t>
            </a:r>
            <a:endParaRPr lang="en-US" sz="2800" dirty="0">
              <a:solidFill>
                <a:srgbClr val="FA8D3D">
                  <a:lumMod val="50000"/>
                </a:srgbClr>
              </a:solidFill>
              <a:latin typeface="Times New Roman" pitchFamily="18" charset="0"/>
              <a:cs typeface="Times New Roman" pitchFamily="18" charset="0"/>
            </a:endParaRPr>
          </a:p>
          <a:p>
            <a:pPr lvl="0">
              <a:buClr>
                <a:srgbClr val="B13F9A"/>
              </a:buClr>
            </a:pPr>
            <a:r>
              <a:rPr lang="en-US" sz="3000" dirty="0" err="1">
                <a:solidFill>
                  <a:prstClr val="black"/>
                </a:solidFill>
                <a:latin typeface="Times New Roman" pitchFamily="18" charset="0"/>
                <a:cs typeface="Times New Roman" pitchFamily="18" charset="0"/>
              </a:rPr>
              <a:t>Loại</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thuốc</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chống</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kết</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tập</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tiểu</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cầu</a:t>
            </a:r>
            <a:endParaRPr lang="en-US" sz="3000" dirty="0">
              <a:solidFill>
                <a:prstClr val="black"/>
              </a:solidFill>
              <a:latin typeface="Times New Roman" pitchFamily="18" charset="0"/>
              <a:cs typeface="Times New Roman" pitchFamily="18" charset="0"/>
            </a:endParaRP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36</a:t>
            </a:fld>
            <a:endParaRPr lang="en-US"/>
          </a:p>
        </p:txBody>
      </p:sp>
    </p:spTree>
    <p:extLst>
      <p:ext uri="{BB962C8B-B14F-4D97-AF65-F5344CB8AC3E}">
        <p14:creationId xmlns:p14="http://schemas.microsoft.com/office/powerpoint/2010/main" val="2366812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err="1">
                <a:latin typeface="Times New Roman"/>
                <a:ea typeface="Times New Roman"/>
                <a:cs typeface="Times New Roman"/>
              </a:rPr>
              <a:t>Clopidogel</a:t>
            </a:r>
            <a:r>
              <a:rPr lang="en-US" sz="2400" dirty="0">
                <a:latin typeface="Times New Roman"/>
                <a:ea typeface="Times New Roman"/>
                <a:cs typeface="Times New Roman"/>
              </a:rPr>
              <a:t> </a:t>
            </a:r>
            <a:r>
              <a:rPr lang="en-US" sz="2400" dirty="0" err="1">
                <a:latin typeface="Times New Roman"/>
                <a:ea typeface="Times New Roman"/>
                <a:cs typeface="Times New Roman"/>
              </a:rPr>
              <a:t>bisulfat</a:t>
            </a:r>
            <a:r>
              <a:rPr lang="en-US" sz="2400" dirty="0">
                <a:latin typeface="Times New Roman"/>
                <a:ea typeface="Times New Roman"/>
                <a:cs typeface="Times New Roman"/>
              </a:rPr>
              <a:t> 75mg</a:t>
            </a:r>
            <a:r>
              <a:rPr lang="en-US" sz="2400" dirty="0">
                <a:latin typeface="Calibri"/>
                <a:ea typeface="Times New Roman"/>
                <a:cs typeface="Times New Roman"/>
              </a:rPr>
              <a:t/>
            </a:r>
            <a:br>
              <a:rPr lang="en-US" sz="2400" dirty="0">
                <a:latin typeface="Calibri"/>
                <a:ea typeface="Times New Roman"/>
                <a:cs typeface="Times New Roman"/>
              </a:rPr>
            </a:br>
            <a:r>
              <a:rPr lang="en-US" sz="2400" dirty="0">
                <a:latin typeface="Times New Roman"/>
                <a:ea typeface="Times New Roman"/>
              </a:rPr>
              <a:t> (PFERTZEL)</a:t>
            </a:r>
            <a:endParaRPr lang="en-US" sz="2400"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37</a:t>
            </a:fld>
            <a:endParaRPr lang="en-US"/>
          </a:p>
        </p:txBody>
      </p:sp>
      <p:pic>
        <p:nvPicPr>
          <p:cNvPr id="3074" name="Picture 2" descr="C:\Users\Duoc-CT\Desktop\tải xuống (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441959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30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US" sz="2400" dirty="0" err="1" smtClean="0">
                <a:latin typeface="Times New Roman"/>
                <a:ea typeface="Times New Roman"/>
                <a:cs typeface="Times New Roman"/>
              </a:rPr>
              <a:t>Clopidogel</a:t>
            </a:r>
            <a:r>
              <a:rPr lang="en-US" sz="2400" dirty="0" smtClean="0">
                <a:latin typeface="Times New Roman"/>
                <a:ea typeface="Times New Roman"/>
                <a:cs typeface="Times New Roman"/>
              </a:rPr>
              <a:t> </a:t>
            </a:r>
            <a:r>
              <a:rPr lang="en-US" sz="2400" dirty="0" err="1" smtClean="0">
                <a:latin typeface="Times New Roman"/>
                <a:ea typeface="Times New Roman"/>
                <a:cs typeface="Times New Roman"/>
              </a:rPr>
              <a:t>bisulfat</a:t>
            </a:r>
            <a:r>
              <a:rPr lang="en-US" sz="2400" dirty="0" smtClean="0">
                <a:latin typeface="Times New Roman"/>
                <a:ea typeface="Times New Roman"/>
                <a:cs typeface="Times New Roman"/>
              </a:rPr>
              <a:t> 75mg</a:t>
            </a:r>
            <a:r>
              <a:rPr lang="en-US" sz="2400" dirty="0" smtClean="0">
                <a:latin typeface="Calibri"/>
                <a:ea typeface="Times New Roman"/>
                <a:cs typeface="Times New Roman"/>
              </a:rPr>
              <a:t/>
            </a:r>
            <a:br>
              <a:rPr lang="en-US" sz="2400" dirty="0" smtClean="0">
                <a:latin typeface="Calibri"/>
                <a:ea typeface="Times New Roman"/>
                <a:cs typeface="Times New Roman"/>
              </a:rPr>
            </a:br>
            <a:r>
              <a:rPr lang="en-US" sz="2400" dirty="0" smtClean="0">
                <a:latin typeface="Times New Roman"/>
                <a:ea typeface="Times New Roman"/>
              </a:rPr>
              <a:t> (PFERTZEL)</a:t>
            </a:r>
            <a:endParaRPr lang="en-US" sz="2400" dirty="0"/>
          </a:p>
        </p:txBody>
      </p:sp>
      <p:sp>
        <p:nvSpPr>
          <p:cNvPr id="3" name="Content Placeholder 2"/>
          <p:cNvSpPr>
            <a:spLocks noGrp="1"/>
          </p:cNvSpPr>
          <p:nvPr>
            <p:ph idx="1"/>
          </p:nvPr>
        </p:nvSpPr>
        <p:spPr/>
        <p:txBody>
          <a:bodyPr/>
          <a:lstStyle/>
          <a:p>
            <a:pPr>
              <a:lnSpc>
                <a:spcPct val="115000"/>
              </a:lnSpc>
              <a:spcAft>
                <a:spcPts val="1000"/>
              </a:spcAft>
            </a:pPr>
            <a:r>
              <a:rPr lang="en-US" sz="2800" b="1" dirty="0" err="1">
                <a:latin typeface="Times New Roman"/>
                <a:ea typeface="Times New Roman"/>
                <a:cs typeface="Times New Roman"/>
              </a:rPr>
              <a:t>Chỉ</a:t>
            </a:r>
            <a:r>
              <a:rPr lang="en-US" sz="2800" b="1" dirty="0">
                <a:latin typeface="Times New Roman"/>
                <a:ea typeface="Times New Roman"/>
                <a:cs typeface="Times New Roman"/>
              </a:rPr>
              <a:t> </a:t>
            </a:r>
            <a:r>
              <a:rPr lang="en-US" sz="2800" b="1" dirty="0" err="1">
                <a:latin typeface="Times New Roman"/>
                <a:ea typeface="Times New Roman"/>
                <a:cs typeface="Times New Roman"/>
              </a:rPr>
              <a:t>định</a:t>
            </a:r>
            <a:r>
              <a:rPr lang="en-US" sz="2800" b="1" dirty="0">
                <a:latin typeface="Times New Roman"/>
                <a:ea typeface="Times New Roman"/>
                <a:cs typeface="Times New Roman"/>
              </a:rPr>
              <a:t>:</a:t>
            </a:r>
            <a:endParaRPr lang="en-US" sz="2000" dirty="0">
              <a:latin typeface="Calibri"/>
              <a:ea typeface="Times New Roman"/>
              <a:cs typeface="Times New Roman"/>
            </a:endParaRPr>
          </a:p>
          <a:p>
            <a:r>
              <a:rPr lang="en-US" sz="2800" dirty="0" err="1" smtClean="0">
                <a:latin typeface="Times New Roman"/>
                <a:ea typeface="Times New Roman"/>
              </a:rPr>
              <a:t>Dự</a:t>
            </a:r>
            <a:r>
              <a:rPr lang="en-US" sz="2800" dirty="0" smtClean="0">
                <a:latin typeface="Times New Roman"/>
                <a:ea typeface="Times New Roman"/>
              </a:rPr>
              <a:t> </a:t>
            </a:r>
            <a:r>
              <a:rPr lang="en-US" sz="2800" dirty="0" err="1">
                <a:latin typeface="Times New Roman"/>
                <a:ea typeface="Times New Roman"/>
              </a:rPr>
              <a:t>phòng</a:t>
            </a:r>
            <a:r>
              <a:rPr lang="en-US" sz="2800" dirty="0">
                <a:latin typeface="Times New Roman"/>
                <a:ea typeface="Times New Roman"/>
              </a:rPr>
              <a:t> </a:t>
            </a:r>
            <a:r>
              <a:rPr lang="en-US" sz="2800" dirty="0" err="1">
                <a:latin typeface="Times New Roman"/>
                <a:ea typeface="Times New Roman"/>
              </a:rPr>
              <a:t>nguyên</a:t>
            </a:r>
            <a:r>
              <a:rPr lang="en-US" sz="2800" dirty="0">
                <a:latin typeface="Times New Roman"/>
                <a:ea typeface="Times New Roman"/>
              </a:rPr>
              <a:t> </a:t>
            </a:r>
            <a:r>
              <a:rPr lang="en-US" sz="2800" dirty="0" err="1">
                <a:latin typeface="Times New Roman"/>
                <a:ea typeface="Times New Roman"/>
              </a:rPr>
              <a:t>phát</a:t>
            </a:r>
            <a:r>
              <a:rPr lang="en-US" sz="2800" dirty="0">
                <a:latin typeface="Times New Roman"/>
                <a:ea typeface="Times New Roman"/>
              </a:rPr>
              <a:t> </a:t>
            </a:r>
            <a:r>
              <a:rPr lang="en-US" sz="2800" dirty="0" err="1">
                <a:latin typeface="Times New Roman"/>
                <a:ea typeface="Times New Roman"/>
              </a:rPr>
              <a:t>các</a:t>
            </a:r>
            <a:r>
              <a:rPr lang="en-US" sz="2800" dirty="0">
                <a:latin typeface="Times New Roman"/>
                <a:ea typeface="Times New Roman"/>
              </a:rPr>
              <a:t> </a:t>
            </a:r>
            <a:r>
              <a:rPr lang="en-US" sz="2800" dirty="0" err="1">
                <a:latin typeface="Times New Roman"/>
                <a:ea typeface="Times New Roman"/>
              </a:rPr>
              <a:t>rối</a:t>
            </a:r>
            <a:r>
              <a:rPr lang="en-US" sz="2800" dirty="0">
                <a:latin typeface="Times New Roman"/>
                <a:ea typeface="Times New Roman"/>
              </a:rPr>
              <a:t> </a:t>
            </a:r>
            <a:r>
              <a:rPr lang="en-US" sz="2800" dirty="0" err="1">
                <a:latin typeface="Times New Roman"/>
                <a:ea typeface="Times New Roman"/>
              </a:rPr>
              <a:t>loạn</a:t>
            </a:r>
            <a:r>
              <a:rPr lang="en-US" sz="2800" dirty="0">
                <a:latin typeface="Times New Roman"/>
                <a:ea typeface="Times New Roman"/>
              </a:rPr>
              <a:t> do </a:t>
            </a:r>
            <a:r>
              <a:rPr lang="en-US" sz="2800" dirty="0" err="1">
                <a:latin typeface="Times New Roman"/>
                <a:ea typeface="Times New Roman"/>
              </a:rPr>
              <a:t>nghẽn</a:t>
            </a:r>
            <a:r>
              <a:rPr lang="en-US" sz="2800" dirty="0">
                <a:latin typeface="Times New Roman"/>
                <a:ea typeface="Times New Roman"/>
              </a:rPr>
              <a:t> </a:t>
            </a:r>
            <a:r>
              <a:rPr lang="en-US" sz="2800" dirty="0" err="1">
                <a:latin typeface="Times New Roman"/>
                <a:ea typeface="Times New Roman"/>
              </a:rPr>
              <a:t>mạch</a:t>
            </a:r>
            <a:r>
              <a:rPr lang="en-US" sz="2800" dirty="0">
                <a:latin typeface="Times New Roman"/>
                <a:ea typeface="Times New Roman"/>
              </a:rPr>
              <a:t> </a:t>
            </a:r>
            <a:r>
              <a:rPr lang="en-US" sz="2800" dirty="0" err="1">
                <a:latin typeface="Times New Roman"/>
                <a:ea typeface="Times New Roman"/>
              </a:rPr>
              <a:t>huyết</a:t>
            </a:r>
            <a:r>
              <a:rPr lang="en-US" sz="2800" dirty="0">
                <a:latin typeface="Times New Roman"/>
                <a:ea typeface="Times New Roman"/>
              </a:rPr>
              <a:t> </a:t>
            </a:r>
            <a:r>
              <a:rPr lang="en-US" sz="2800" dirty="0" err="1">
                <a:latin typeface="Times New Roman"/>
                <a:ea typeface="Times New Roman"/>
              </a:rPr>
              <a:t>khối</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nhồi</a:t>
            </a:r>
            <a:r>
              <a:rPr lang="en-US" sz="2800" dirty="0">
                <a:latin typeface="Times New Roman"/>
                <a:ea typeface="Times New Roman"/>
              </a:rPr>
              <a:t> </a:t>
            </a:r>
            <a:r>
              <a:rPr lang="en-US" sz="2800" dirty="0" err="1">
                <a:latin typeface="Times New Roman"/>
                <a:ea typeface="Times New Roman"/>
              </a:rPr>
              <a:t>máu</a:t>
            </a:r>
            <a:r>
              <a:rPr lang="en-US" sz="2800" dirty="0">
                <a:latin typeface="Times New Roman"/>
                <a:ea typeface="Times New Roman"/>
              </a:rPr>
              <a:t> </a:t>
            </a:r>
            <a:r>
              <a:rPr lang="en-US" sz="2800" dirty="0" err="1">
                <a:latin typeface="Times New Roman"/>
                <a:ea typeface="Times New Roman"/>
              </a:rPr>
              <a:t>cơ</a:t>
            </a:r>
            <a:r>
              <a:rPr lang="en-US" sz="2800" dirty="0">
                <a:latin typeface="Times New Roman"/>
                <a:ea typeface="Times New Roman"/>
              </a:rPr>
              <a:t> </a:t>
            </a:r>
            <a:r>
              <a:rPr lang="en-US" sz="2800" dirty="0" err="1">
                <a:latin typeface="Times New Roman"/>
                <a:ea typeface="Times New Roman"/>
              </a:rPr>
              <a:t>tim</a:t>
            </a:r>
            <a:r>
              <a:rPr lang="en-US" sz="2800" dirty="0">
                <a:latin typeface="Times New Roman"/>
                <a:ea typeface="Times New Roman"/>
              </a:rPr>
              <a:t>, </a:t>
            </a:r>
            <a:r>
              <a:rPr lang="en-US" sz="2800" dirty="0" err="1">
                <a:latin typeface="Times New Roman"/>
                <a:ea typeface="Times New Roman"/>
              </a:rPr>
              <a:t>đột</a:t>
            </a:r>
            <a:r>
              <a:rPr lang="en-US" sz="2800" dirty="0">
                <a:latin typeface="Times New Roman"/>
                <a:ea typeface="Times New Roman"/>
              </a:rPr>
              <a:t> </a:t>
            </a:r>
            <a:r>
              <a:rPr lang="en-US" sz="2800" dirty="0" err="1">
                <a:latin typeface="Times New Roman"/>
                <a:ea typeface="Times New Roman"/>
              </a:rPr>
              <a:t>quỵ</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bệnh</a:t>
            </a:r>
            <a:r>
              <a:rPr lang="en-US" sz="2800" dirty="0">
                <a:latin typeface="Times New Roman"/>
                <a:ea typeface="Times New Roman"/>
              </a:rPr>
              <a:t> </a:t>
            </a:r>
            <a:r>
              <a:rPr lang="en-US" sz="2800" dirty="0" err="1">
                <a:latin typeface="Times New Roman"/>
                <a:ea typeface="Times New Roman"/>
              </a:rPr>
              <a:t>động</a:t>
            </a:r>
            <a:r>
              <a:rPr lang="en-US" sz="2800" dirty="0">
                <a:latin typeface="Times New Roman"/>
                <a:ea typeface="Times New Roman"/>
              </a:rPr>
              <a:t> </a:t>
            </a:r>
            <a:r>
              <a:rPr lang="en-US" sz="2800" dirty="0" err="1">
                <a:latin typeface="Times New Roman"/>
                <a:ea typeface="Times New Roman"/>
              </a:rPr>
              <a:t>mạch</a:t>
            </a:r>
            <a:r>
              <a:rPr lang="en-US" sz="2800" dirty="0">
                <a:latin typeface="Times New Roman"/>
                <a:ea typeface="Times New Roman"/>
              </a:rPr>
              <a:t> </a:t>
            </a:r>
            <a:r>
              <a:rPr lang="en-US" sz="2800" dirty="0" err="1">
                <a:latin typeface="Times New Roman"/>
                <a:ea typeface="Times New Roman"/>
              </a:rPr>
              <a:t>ngoại</a:t>
            </a:r>
            <a:r>
              <a:rPr lang="en-US" sz="2800" dirty="0">
                <a:latin typeface="Times New Roman"/>
                <a:ea typeface="Times New Roman"/>
              </a:rPr>
              <a:t> </a:t>
            </a:r>
            <a:r>
              <a:rPr lang="en-US" sz="2800" dirty="0" err="1">
                <a:latin typeface="Times New Roman"/>
                <a:ea typeface="Times New Roman"/>
              </a:rPr>
              <a:t>biên</a:t>
            </a:r>
            <a:r>
              <a:rPr lang="en-US" sz="2800" dirty="0">
                <a:latin typeface="Times New Roman"/>
                <a:ea typeface="Times New Roman"/>
              </a:rPr>
              <a:t>, </a:t>
            </a:r>
            <a:r>
              <a:rPr lang="en-US" sz="2800" dirty="0" err="1">
                <a:latin typeface="Times New Roman"/>
                <a:ea typeface="Times New Roman"/>
              </a:rPr>
              <a:t>kiểm</a:t>
            </a:r>
            <a:r>
              <a:rPr lang="en-US" sz="2800" dirty="0">
                <a:latin typeface="Times New Roman"/>
                <a:ea typeface="Times New Roman"/>
              </a:rPr>
              <a:t> </a:t>
            </a:r>
            <a:r>
              <a:rPr lang="en-US" sz="2800" dirty="0" err="1">
                <a:latin typeface="Times New Roman"/>
                <a:ea typeface="Times New Roman"/>
              </a:rPr>
              <a:t>soát</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dự</a:t>
            </a:r>
            <a:r>
              <a:rPr lang="en-US" sz="2800" dirty="0">
                <a:latin typeface="Times New Roman"/>
                <a:ea typeface="Times New Roman"/>
              </a:rPr>
              <a:t> </a:t>
            </a:r>
            <a:r>
              <a:rPr lang="en-US" sz="2800" dirty="0" err="1">
                <a:latin typeface="Times New Roman"/>
                <a:ea typeface="Times New Roman"/>
              </a:rPr>
              <a:t>phòng</a:t>
            </a:r>
            <a:r>
              <a:rPr lang="en-US" sz="2800" dirty="0">
                <a:latin typeface="Times New Roman"/>
                <a:ea typeface="Times New Roman"/>
              </a:rPr>
              <a:t> </a:t>
            </a:r>
            <a:r>
              <a:rPr lang="en-US" sz="2800" dirty="0" err="1">
                <a:latin typeface="Times New Roman"/>
                <a:ea typeface="Times New Roman"/>
              </a:rPr>
              <a:t>thứ</a:t>
            </a:r>
            <a:r>
              <a:rPr lang="en-US" sz="2800" dirty="0">
                <a:latin typeface="Times New Roman"/>
                <a:ea typeface="Times New Roman"/>
              </a:rPr>
              <a:t> </a:t>
            </a:r>
            <a:r>
              <a:rPr lang="en-US" sz="2800" dirty="0" err="1">
                <a:latin typeface="Times New Roman"/>
                <a:ea typeface="Times New Roman"/>
              </a:rPr>
              <a:t>phát</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bệnh</a:t>
            </a:r>
            <a:r>
              <a:rPr lang="en-US" sz="2800" dirty="0">
                <a:latin typeface="Times New Roman"/>
                <a:ea typeface="Times New Roman"/>
              </a:rPr>
              <a:t> </a:t>
            </a:r>
            <a:r>
              <a:rPr lang="en-US" sz="2800" dirty="0" err="1">
                <a:latin typeface="Times New Roman"/>
                <a:ea typeface="Times New Roman"/>
              </a:rPr>
              <a:t>nhân</a:t>
            </a:r>
            <a:r>
              <a:rPr lang="en-US" sz="2800" dirty="0">
                <a:latin typeface="Times New Roman"/>
                <a:ea typeface="Times New Roman"/>
              </a:rPr>
              <a:t> </a:t>
            </a:r>
            <a:r>
              <a:rPr lang="en-US" sz="2800" dirty="0" err="1">
                <a:latin typeface="Times New Roman"/>
                <a:ea typeface="Times New Roman"/>
              </a:rPr>
              <a:t>xơ</a:t>
            </a:r>
            <a:r>
              <a:rPr lang="en-US" sz="2800" dirty="0">
                <a:latin typeface="Times New Roman"/>
                <a:ea typeface="Times New Roman"/>
              </a:rPr>
              <a:t> </a:t>
            </a:r>
            <a:r>
              <a:rPr lang="en-US" sz="2800" dirty="0" err="1">
                <a:latin typeface="Times New Roman"/>
                <a:ea typeface="Times New Roman"/>
              </a:rPr>
              <a:t>giữa</a:t>
            </a:r>
            <a:r>
              <a:rPr lang="en-US" sz="2800" dirty="0">
                <a:latin typeface="Times New Roman"/>
                <a:ea typeface="Times New Roman"/>
              </a:rPr>
              <a:t> </a:t>
            </a:r>
            <a:r>
              <a:rPr lang="en-US" sz="2800" dirty="0" err="1">
                <a:latin typeface="Times New Roman"/>
                <a:ea typeface="Times New Roman"/>
              </a:rPr>
              <a:t>động</a:t>
            </a:r>
            <a:r>
              <a:rPr lang="en-US" sz="2800" dirty="0">
                <a:latin typeface="Times New Roman"/>
                <a:ea typeface="Times New Roman"/>
              </a:rPr>
              <a:t> </a:t>
            </a:r>
            <a:r>
              <a:rPr lang="en-US" sz="2800" dirty="0" err="1">
                <a:latin typeface="Times New Roman"/>
                <a:ea typeface="Times New Roman"/>
              </a:rPr>
              <a:t>mạch</a:t>
            </a:r>
            <a:r>
              <a:rPr lang="en-US" sz="2800" dirty="0">
                <a:latin typeface="Times New Roman"/>
                <a:ea typeface="Times New Roman"/>
              </a:rPr>
              <a:t> </a:t>
            </a:r>
            <a:r>
              <a:rPr lang="en-US" sz="2800" dirty="0" err="1">
                <a:latin typeface="Times New Roman"/>
                <a:ea typeface="Times New Roman"/>
              </a:rPr>
              <a:t>mới</a:t>
            </a:r>
            <a:r>
              <a:rPr lang="en-US" sz="2800" dirty="0">
                <a:latin typeface="Times New Roman"/>
                <a:ea typeface="Times New Roman"/>
              </a:rPr>
              <a:t> </a:t>
            </a:r>
            <a:r>
              <a:rPr lang="en-US" sz="2800" dirty="0" err="1">
                <a:latin typeface="Times New Roman"/>
                <a:ea typeface="Times New Roman"/>
              </a:rPr>
              <a:t>bị</a:t>
            </a:r>
            <a:r>
              <a:rPr lang="en-US" sz="2800" dirty="0">
                <a:latin typeface="Times New Roman"/>
                <a:ea typeface="Times New Roman"/>
              </a:rPr>
              <a:t> </a:t>
            </a:r>
            <a:r>
              <a:rPr lang="en-US" sz="2800" dirty="0" err="1">
                <a:latin typeface="Times New Roman"/>
                <a:ea typeface="Times New Roman"/>
              </a:rPr>
              <a:t>đột</a:t>
            </a:r>
            <a:r>
              <a:rPr lang="en-US" sz="2800" dirty="0">
                <a:latin typeface="Times New Roman"/>
                <a:ea typeface="Times New Roman"/>
              </a:rPr>
              <a:t> </a:t>
            </a:r>
            <a:r>
              <a:rPr lang="en-US" sz="2800" dirty="0" err="1">
                <a:latin typeface="Times New Roman"/>
                <a:ea typeface="Times New Roman"/>
              </a:rPr>
              <a:t>quỵ</a:t>
            </a:r>
            <a:r>
              <a:rPr lang="en-US" sz="2800" dirty="0">
                <a:latin typeface="Times New Roman"/>
                <a:ea typeface="Times New Roman"/>
              </a:rPr>
              <a:t>, </a:t>
            </a:r>
            <a:r>
              <a:rPr lang="en-US" sz="2800" dirty="0" err="1">
                <a:latin typeface="Times New Roman"/>
                <a:ea typeface="Times New Roman"/>
              </a:rPr>
              <a:t>mới</a:t>
            </a:r>
            <a:r>
              <a:rPr lang="en-US" sz="2800" dirty="0">
                <a:latin typeface="Times New Roman"/>
                <a:ea typeface="Times New Roman"/>
              </a:rPr>
              <a:t> </a:t>
            </a:r>
            <a:r>
              <a:rPr lang="en-US" sz="2800" dirty="0" err="1">
                <a:latin typeface="Times New Roman"/>
                <a:ea typeface="Times New Roman"/>
              </a:rPr>
              <a:t>bị</a:t>
            </a:r>
            <a:r>
              <a:rPr lang="en-US" sz="2800" dirty="0">
                <a:latin typeface="Times New Roman"/>
                <a:ea typeface="Times New Roman"/>
              </a:rPr>
              <a:t> </a:t>
            </a:r>
            <a:r>
              <a:rPr lang="en-US" sz="2800" dirty="0" err="1">
                <a:latin typeface="Times New Roman"/>
                <a:ea typeface="Times New Roman"/>
              </a:rPr>
              <a:t>nhồi</a:t>
            </a:r>
            <a:r>
              <a:rPr lang="en-US" sz="2800" dirty="0">
                <a:latin typeface="Times New Roman"/>
                <a:ea typeface="Times New Roman"/>
              </a:rPr>
              <a:t> </a:t>
            </a:r>
            <a:r>
              <a:rPr lang="en-US" sz="2800" dirty="0" err="1">
                <a:latin typeface="Times New Roman"/>
                <a:ea typeface="Times New Roman"/>
              </a:rPr>
              <a:t>máu</a:t>
            </a:r>
            <a:r>
              <a:rPr lang="en-US" sz="2800" dirty="0">
                <a:latin typeface="Times New Roman"/>
                <a:ea typeface="Times New Roman"/>
              </a:rPr>
              <a:t> </a:t>
            </a:r>
            <a:r>
              <a:rPr lang="en-US" sz="2800" dirty="0" err="1">
                <a:latin typeface="Times New Roman"/>
                <a:ea typeface="Times New Roman"/>
              </a:rPr>
              <a:t>cơ</a:t>
            </a:r>
            <a:r>
              <a:rPr lang="en-US" sz="2800" dirty="0">
                <a:latin typeface="Times New Roman"/>
                <a:ea typeface="Times New Roman"/>
              </a:rPr>
              <a:t> </a:t>
            </a:r>
            <a:r>
              <a:rPr lang="en-US" sz="2800" dirty="0" err="1">
                <a:latin typeface="Times New Roman"/>
                <a:ea typeface="Times New Roman"/>
              </a:rPr>
              <a:t>tim</a:t>
            </a:r>
            <a:r>
              <a:rPr lang="en-US" sz="2800" dirty="0">
                <a:latin typeface="Times New Roman"/>
                <a:ea typeface="Times New Roman"/>
              </a:rPr>
              <a:t> </a:t>
            </a:r>
            <a:r>
              <a:rPr lang="en-US" sz="2800" dirty="0" err="1">
                <a:latin typeface="Times New Roman"/>
                <a:ea typeface="Times New Roman"/>
              </a:rPr>
              <a:t>hoặc</a:t>
            </a:r>
            <a:r>
              <a:rPr lang="en-US" sz="2800" dirty="0">
                <a:latin typeface="Times New Roman"/>
                <a:ea typeface="Times New Roman"/>
              </a:rPr>
              <a:t> </a:t>
            </a:r>
            <a:r>
              <a:rPr lang="en-US" sz="2800" dirty="0" err="1">
                <a:latin typeface="Times New Roman"/>
                <a:ea typeface="Times New Roman"/>
              </a:rPr>
              <a:t>bệnh</a:t>
            </a:r>
            <a:r>
              <a:rPr lang="en-US" sz="2800" dirty="0">
                <a:latin typeface="Times New Roman"/>
                <a:ea typeface="Times New Roman"/>
              </a:rPr>
              <a:t> </a:t>
            </a:r>
            <a:r>
              <a:rPr lang="en-US" sz="2800" dirty="0" err="1">
                <a:latin typeface="Times New Roman"/>
                <a:ea typeface="Times New Roman"/>
              </a:rPr>
              <a:t>động</a:t>
            </a:r>
            <a:r>
              <a:rPr lang="en-US" sz="2800" dirty="0">
                <a:latin typeface="Times New Roman"/>
                <a:ea typeface="Times New Roman"/>
              </a:rPr>
              <a:t> </a:t>
            </a:r>
            <a:r>
              <a:rPr lang="en-US" sz="2800" dirty="0" err="1">
                <a:latin typeface="Times New Roman"/>
                <a:ea typeface="Times New Roman"/>
              </a:rPr>
              <a:t>mạch</a:t>
            </a:r>
            <a:r>
              <a:rPr lang="en-US" sz="2800" dirty="0">
                <a:latin typeface="Times New Roman"/>
                <a:ea typeface="Times New Roman"/>
              </a:rPr>
              <a:t> </a:t>
            </a:r>
            <a:r>
              <a:rPr lang="en-US" sz="2800" dirty="0" err="1">
                <a:latin typeface="Times New Roman"/>
                <a:ea typeface="Times New Roman"/>
              </a:rPr>
              <a:t>ngoại</a:t>
            </a:r>
            <a:r>
              <a:rPr lang="en-US" sz="2800" dirty="0">
                <a:latin typeface="Times New Roman"/>
                <a:ea typeface="Times New Roman"/>
              </a:rPr>
              <a:t> </a:t>
            </a:r>
            <a:r>
              <a:rPr lang="en-US" sz="2800" dirty="0" err="1">
                <a:latin typeface="Times New Roman"/>
                <a:ea typeface="Times New Roman"/>
              </a:rPr>
              <a:t>biên</a:t>
            </a:r>
            <a:r>
              <a:rPr lang="en-US" sz="2800" dirty="0">
                <a:latin typeface="Times New Roman"/>
                <a:ea typeface="Times New Roman"/>
              </a:rPr>
              <a:t> </a:t>
            </a:r>
            <a:r>
              <a:rPr lang="en-US" sz="2800" dirty="0" err="1">
                <a:latin typeface="Times New Roman"/>
                <a:ea typeface="Times New Roman"/>
              </a:rPr>
              <a:t>đã</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định</a:t>
            </a: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38</a:t>
            </a:fld>
            <a:endParaRPr lang="en-US"/>
          </a:p>
        </p:txBody>
      </p:sp>
    </p:spTree>
    <p:extLst>
      <p:ext uri="{BB962C8B-B14F-4D97-AF65-F5344CB8AC3E}">
        <p14:creationId xmlns:p14="http://schemas.microsoft.com/office/powerpoint/2010/main" val="1149115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err="1">
                <a:latin typeface="Times New Roman"/>
                <a:ea typeface="Times New Roman"/>
                <a:cs typeface="Times New Roman"/>
              </a:rPr>
              <a:t>Clopidogel</a:t>
            </a:r>
            <a:r>
              <a:rPr lang="en-US" sz="2400" dirty="0">
                <a:latin typeface="Times New Roman"/>
                <a:ea typeface="Times New Roman"/>
                <a:cs typeface="Times New Roman"/>
              </a:rPr>
              <a:t> </a:t>
            </a:r>
            <a:r>
              <a:rPr lang="en-US" sz="2400" dirty="0" err="1">
                <a:latin typeface="Times New Roman"/>
                <a:ea typeface="Times New Roman"/>
                <a:cs typeface="Times New Roman"/>
              </a:rPr>
              <a:t>bisulfat</a:t>
            </a:r>
            <a:r>
              <a:rPr lang="en-US" sz="2400" dirty="0">
                <a:latin typeface="Times New Roman"/>
                <a:ea typeface="Times New Roman"/>
                <a:cs typeface="Times New Roman"/>
              </a:rPr>
              <a:t> 75mg</a:t>
            </a:r>
            <a:r>
              <a:rPr lang="en-US" sz="2400" dirty="0">
                <a:latin typeface="Calibri"/>
                <a:ea typeface="Times New Roman"/>
                <a:cs typeface="Times New Roman"/>
              </a:rPr>
              <a:t/>
            </a:r>
            <a:br>
              <a:rPr lang="en-US" sz="2400" dirty="0">
                <a:latin typeface="Calibri"/>
                <a:ea typeface="Times New Roman"/>
                <a:cs typeface="Times New Roman"/>
              </a:rPr>
            </a:br>
            <a:r>
              <a:rPr lang="en-US" sz="2400" dirty="0">
                <a:latin typeface="Times New Roman"/>
                <a:ea typeface="Times New Roman"/>
              </a:rPr>
              <a:t> (PFERTZEL)</a:t>
            </a:r>
            <a:endParaRPr lang="en-US" sz="2400" dirty="0"/>
          </a:p>
        </p:txBody>
      </p:sp>
      <p:sp>
        <p:nvSpPr>
          <p:cNvPr id="3" name="Content Placeholder 2"/>
          <p:cNvSpPr>
            <a:spLocks noGrp="1"/>
          </p:cNvSpPr>
          <p:nvPr>
            <p:ph idx="1"/>
          </p:nvPr>
        </p:nvSpPr>
        <p:spPr/>
        <p:txBody>
          <a:bodyPr>
            <a:normAutofit/>
          </a:bodyPr>
          <a:lstStyle/>
          <a:p>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bú</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a:t>
            </a:r>
            <a:r>
              <a:rPr lang="en-US" dirty="0" err="1" smtClean="0">
                <a:latin typeface="Times New Roman" panose="02020603050405020304" pitchFamily="18" charset="0"/>
                <a:cs typeface="Times New Roman" panose="02020603050405020304" pitchFamily="18" charset="0"/>
              </a:rPr>
              <a:t>ang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loét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võng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L</a:t>
            </a:r>
            <a:r>
              <a:rPr lang="en-US" dirty="0" err="1" smtClean="0">
                <a:latin typeface="Times New Roman" panose="02020603050405020304" pitchFamily="18" charset="0"/>
                <a:cs typeface="Times New Roman" panose="02020603050405020304" pitchFamily="18" charset="0"/>
              </a:rPr>
              <a:t>iên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aspirin: do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aaspirin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hen,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aspirin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steroid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a:t>
            </a: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39</a:t>
            </a:fld>
            <a:endParaRPr lang="en-US"/>
          </a:p>
        </p:txBody>
      </p:sp>
    </p:spTree>
    <p:extLst>
      <p:ext uri="{BB962C8B-B14F-4D97-AF65-F5344CB8AC3E}">
        <p14:creationId xmlns:p14="http://schemas.microsoft.com/office/powerpoint/2010/main" val="125872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pPr algn="ctr"/>
            <a:r>
              <a:rPr lang="en-US" sz="2400" dirty="0">
                <a:solidFill>
                  <a:srgbClr val="002060"/>
                </a:solidFill>
                <a:latin typeface="Times New Roman" pitchFamily="18" charset="0"/>
                <a:cs typeface="Times New Roman" pitchFamily="18" charset="0"/>
              </a:rPr>
              <a:t>1. </a:t>
            </a:r>
            <a:r>
              <a:rPr lang="en-US" sz="2400" dirty="0">
                <a:solidFill>
                  <a:srgbClr val="0070C0"/>
                </a:solidFill>
                <a:latin typeface="Times New Roman" pitchFamily="18" charset="0"/>
                <a:cs typeface="Times New Roman" pitchFamily="18" charset="0"/>
              </a:rPr>
              <a:t>GUARENTE-8 (Candesartan 8mg)</a:t>
            </a:r>
            <a:endParaRPr lang="en-US" sz="2400"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a:t>
            </a:fld>
            <a:endParaRPr lang="en-US"/>
          </a:p>
        </p:txBody>
      </p:sp>
      <p:pic>
        <p:nvPicPr>
          <p:cNvPr id="1027" name="Picture 3" descr="C:\Users\Duoc-CT\Downloads\20190917_0725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81200"/>
            <a:ext cx="5257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0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err="1">
                <a:latin typeface="Times New Roman"/>
                <a:ea typeface="Times New Roman"/>
                <a:cs typeface="Times New Roman"/>
              </a:rPr>
              <a:t>Clopidogel</a:t>
            </a:r>
            <a:r>
              <a:rPr lang="en-US" sz="2400" dirty="0">
                <a:latin typeface="Times New Roman"/>
                <a:ea typeface="Times New Roman"/>
                <a:cs typeface="Times New Roman"/>
              </a:rPr>
              <a:t> </a:t>
            </a:r>
            <a:r>
              <a:rPr lang="en-US" sz="2400" dirty="0" err="1">
                <a:latin typeface="Times New Roman"/>
                <a:ea typeface="Times New Roman"/>
                <a:cs typeface="Times New Roman"/>
              </a:rPr>
              <a:t>bisulfat</a:t>
            </a:r>
            <a:r>
              <a:rPr lang="en-US" sz="2400" dirty="0">
                <a:latin typeface="Times New Roman"/>
                <a:ea typeface="Times New Roman"/>
                <a:cs typeface="Times New Roman"/>
              </a:rPr>
              <a:t> 75mg</a:t>
            </a:r>
            <a:r>
              <a:rPr lang="en-US" sz="2400" dirty="0">
                <a:latin typeface="Calibri"/>
                <a:ea typeface="Times New Roman"/>
                <a:cs typeface="Times New Roman"/>
              </a:rPr>
              <a:t/>
            </a:r>
            <a:br>
              <a:rPr lang="en-US" sz="2400" dirty="0">
                <a:latin typeface="Calibri"/>
                <a:ea typeface="Times New Roman"/>
                <a:cs typeface="Times New Roman"/>
              </a:rPr>
            </a:br>
            <a:r>
              <a:rPr lang="en-US" sz="2400" dirty="0">
                <a:latin typeface="Times New Roman"/>
                <a:ea typeface="Times New Roman"/>
              </a:rPr>
              <a:t> (PFERTZEL)</a:t>
            </a:r>
            <a:endParaRPr lang="en-US" sz="2400" dirty="0"/>
          </a:p>
        </p:txBody>
      </p:sp>
      <p:sp>
        <p:nvSpPr>
          <p:cNvPr id="3" name="Content Placeholder 2"/>
          <p:cNvSpPr>
            <a:spLocks noGrp="1"/>
          </p:cNvSpPr>
          <p:nvPr>
            <p:ph idx="1"/>
          </p:nvPr>
        </p:nvSpPr>
        <p:spPr/>
        <p:txBody>
          <a:bodyPr/>
          <a:lstStyle/>
          <a:p>
            <a:r>
              <a:rPr lang="en-US" b="1" dirty="0" err="1">
                <a:latin typeface="Times New Roman" panose="02020603050405020304" pitchFamily="18" charset="0"/>
                <a:cs typeface="Times New Roman" panose="02020603050405020304" pitchFamily="18" charset="0"/>
              </a:rPr>
              <a:t>L</a:t>
            </a:r>
            <a:r>
              <a:rPr lang="en-US" b="1" dirty="0" err="1" smtClean="0">
                <a:latin typeface="Times New Roman" panose="02020603050405020304" pitchFamily="18" charset="0"/>
                <a:cs typeface="Times New Roman" panose="02020603050405020304" pitchFamily="18" charset="0"/>
              </a:rPr>
              <a:t>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x1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endParaRPr lang="en-US" dirty="0" smtClean="0">
              <a:latin typeface="Times New Roman" panose="02020603050405020304" pitchFamily="18" charset="0"/>
              <a:cs typeface="Times New Roman" panose="02020603050405020304" pitchFamily="18" charset="0"/>
            </a:endParaRPr>
          </a:p>
          <a:p>
            <a:r>
              <a:rPr lang="en-US" i="1" dirty="0" err="1">
                <a:latin typeface="Times New Roman" panose="02020603050405020304" pitchFamily="18" charset="0"/>
                <a:cs typeface="Times New Roman" panose="02020603050405020304" pitchFamily="18" charset="0"/>
              </a:rPr>
              <a:t>H</a:t>
            </a:r>
            <a:r>
              <a:rPr lang="en-US" i="1" dirty="0" err="1" smtClean="0">
                <a:latin typeface="Times New Roman" panose="02020603050405020304" pitchFamily="18" charset="0"/>
                <a:cs typeface="Times New Roman" panose="02020603050405020304" pitchFamily="18" charset="0"/>
              </a:rPr>
              <a:t>ội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chứng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mạch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vành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4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ngày</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40</a:t>
            </a:fld>
            <a:endParaRPr lang="en-US"/>
          </a:p>
        </p:txBody>
      </p:sp>
    </p:spTree>
    <p:extLst>
      <p:ext uri="{BB962C8B-B14F-4D97-AF65-F5344CB8AC3E}">
        <p14:creationId xmlns:p14="http://schemas.microsoft.com/office/powerpoint/2010/main" val="459873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2400" dirty="0" err="1">
                <a:latin typeface="Times New Roman"/>
                <a:ea typeface="Times New Roman"/>
                <a:cs typeface="Times New Roman"/>
              </a:rPr>
              <a:t>Clopidogel</a:t>
            </a:r>
            <a:r>
              <a:rPr lang="en-US" sz="2400" dirty="0">
                <a:latin typeface="Times New Roman"/>
                <a:ea typeface="Times New Roman"/>
                <a:cs typeface="Times New Roman"/>
              </a:rPr>
              <a:t> </a:t>
            </a:r>
            <a:r>
              <a:rPr lang="en-US" sz="2400" dirty="0" err="1">
                <a:latin typeface="Times New Roman"/>
                <a:ea typeface="Times New Roman"/>
                <a:cs typeface="Times New Roman"/>
              </a:rPr>
              <a:t>bisulfat</a:t>
            </a:r>
            <a:r>
              <a:rPr lang="en-US" sz="2400" dirty="0">
                <a:latin typeface="Times New Roman"/>
                <a:ea typeface="Times New Roman"/>
                <a:cs typeface="Times New Roman"/>
              </a:rPr>
              <a:t> 75mg</a:t>
            </a:r>
            <a:r>
              <a:rPr lang="en-US" sz="2400" dirty="0">
                <a:latin typeface="Calibri"/>
                <a:ea typeface="Times New Roman"/>
                <a:cs typeface="Times New Roman"/>
              </a:rPr>
              <a:t/>
            </a:r>
            <a:br>
              <a:rPr lang="en-US" sz="2400" dirty="0">
                <a:latin typeface="Calibri"/>
                <a:ea typeface="Times New Roman"/>
                <a:cs typeface="Times New Roman"/>
              </a:rPr>
            </a:br>
            <a:r>
              <a:rPr lang="en-US" sz="2400" dirty="0">
                <a:latin typeface="Times New Roman"/>
                <a:ea typeface="Times New Roman"/>
              </a:rPr>
              <a:t> (PFERTZEL)</a:t>
            </a:r>
            <a:endParaRPr lang="en-US" sz="2400" dirty="0"/>
          </a:p>
        </p:txBody>
      </p:sp>
      <p:sp>
        <p:nvSpPr>
          <p:cNvPr id="3" name="Content Placeholder 2"/>
          <p:cNvSpPr>
            <a:spLocks noGrp="1"/>
          </p:cNvSpPr>
          <p:nvPr>
            <p:ph idx="1"/>
          </p:nvPr>
        </p:nvSpPr>
        <p:spPr/>
        <p:txBody>
          <a:bodyPr/>
          <a:lstStyle/>
          <a:p>
            <a:r>
              <a:rPr lang="en-US" b="1" dirty="0" err="1">
                <a:latin typeface="Times New Roman" panose="02020603050405020304" pitchFamily="18" charset="0"/>
                <a:cs typeface="Times New Roman" panose="02020603050405020304" pitchFamily="18" charset="0"/>
              </a:rPr>
              <a:t>Thận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trọng</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chấn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a:t>
            </a: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41</a:t>
            </a:fld>
            <a:endParaRPr lang="en-US"/>
          </a:p>
        </p:txBody>
      </p:sp>
    </p:spTree>
    <p:extLst>
      <p:ext uri="{BB962C8B-B14F-4D97-AF65-F5344CB8AC3E}">
        <p14:creationId xmlns:p14="http://schemas.microsoft.com/office/powerpoint/2010/main" val="324262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normAutofit/>
          </a:bodyPr>
          <a:lstStyle/>
          <a:p>
            <a:pPr algn="ctr"/>
            <a:r>
              <a:rPr lang="en-US" sz="2800" dirty="0" smtClean="0"/>
              <a:t>KIMAZEN (BỔ HUYẾT ĐIỀU KINH)</a:t>
            </a:r>
            <a:endParaRPr lang="en-US" sz="2800" dirty="0"/>
          </a:p>
        </p:txBody>
      </p:sp>
      <p:sp>
        <p:nvSpPr>
          <p:cNvPr id="3" name="Content Placeholder 2"/>
          <p:cNvSpPr>
            <a:spLocks noGrp="1"/>
          </p:cNvSpPr>
          <p:nvPr>
            <p:ph idx="1"/>
          </p:nvPr>
        </p:nvSpPr>
        <p:spPr/>
        <p:txBody>
          <a:bodyPr>
            <a:normAutofit fontScale="77500" lnSpcReduction="20000"/>
          </a:bodyPr>
          <a:lstStyle/>
          <a:p>
            <a:pPr lvl="0">
              <a:buClr>
                <a:srgbClr val="B13F9A"/>
              </a:buClr>
            </a:pPr>
            <a:r>
              <a:rPr lang="en-US" sz="3000" dirty="0" err="1">
                <a:solidFill>
                  <a:prstClr val="black"/>
                </a:solidFill>
                <a:latin typeface="Times New Roman" pitchFamily="18" charset="0"/>
                <a:cs typeface="Times New Roman" pitchFamily="18" charset="0"/>
              </a:rPr>
              <a:t>Dạng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thuốc</a:t>
            </a:r>
            <a:r>
              <a:rPr lang="en-US" sz="3000" dirty="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cao</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lỏng</a:t>
            </a:r>
            <a:endParaRPr lang="en-US" sz="3000" dirty="0" smtClean="0">
              <a:solidFill>
                <a:prstClr val="black"/>
              </a:solidFill>
              <a:latin typeface="Times New Roman" pitchFamily="18" charset="0"/>
              <a:cs typeface="Times New Roman" pitchFamily="18" charset="0"/>
            </a:endParaRPr>
          </a:p>
          <a:p>
            <a:pPr lvl="0">
              <a:buClr>
                <a:srgbClr val="B13F9A"/>
              </a:buClr>
            </a:pPr>
            <a:r>
              <a:rPr lang="en-US" sz="3000" dirty="0" err="1" smtClean="0">
                <a:solidFill>
                  <a:prstClr val="black"/>
                </a:solidFill>
                <a:latin typeface="Times New Roman" pitchFamily="18" charset="0"/>
                <a:cs typeface="Times New Roman" pitchFamily="18" charset="0"/>
              </a:rPr>
              <a:t>Thành</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phần</a:t>
            </a:r>
            <a:r>
              <a:rPr lang="en-US" sz="3000" dirty="0" smtClean="0">
                <a:solidFill>
                  <a:prstClr val="black"/>
                </a:solidFill>
                <a:latin typeface="Times New Roman" pitchFamily="18" charset="0"/>
                <a:cs typeface="Times New Roman" pitchFamily="18" charset="0"/>
              </a:rPr>
              <a:t>:</a:t>
            </a:r>
          </a:p>
          <a:p>
            <a:pPr lvl="0">
              <a:buClr>
                <a:srgbClr val="B13F9A"/>
              </a:buClr>
            </a:pPr>
            <a:r>
              <a:rPr lang="vi-VN" sz="3000" dirty="0" smtClean="0">
                <a:solidFill>
                  <a:srgbClr val="000000"/>
                </a:solidFill>
                <a:latin typeface="Times New Roman" panose="02020603050405020304" pitchFamily="18" charset="0"/>
                <a:cs typeface="Times New Roman" panose="02020603050405020304" pitchFamily="18" charset="0"/>
              </a:rPr>
              <a:t>Mỗi </a:t>
            </a:r>
            <a:r>
              <a:rPr lang="vi-VN" sz="3000" dirty="0">
                <a:solidFill>
                  <a:srgbClr val="000000"/>
                </a:solidFill>
                <a:latin typeface="Times New Roman" panose="02020603050405020304" pitchFamily="18" charset="0"/>
                <a:cs typeface="Times New Roman" panose="02020603050405020304" pitchFamily="18" charset="0"/>
              </a:rPr>
              <a:t>gói 10ml cao lỏng chứa dịch chiết từ các dược liệu: </a:t>
            </a:r>
            <a:endParaRPr lang="en-US" sz="3000" dirty="0" smtClean="0">
              <a:solidFill>
                <a:srgbClr val="000000"/>
              </a:solidFill>
              <a:latin typeface="Times New Roman" panose="02020603050405020304" pitchFamily="18" charset="0"/>
              <a:cs typeface="Times New Roman" panose="02020603050405020304" pitchFamily="18" charset="0"/>
            </a:endParaRPr>
          </a:p>
          <a:p>
            <a:pPr lvl="0">
              <a:buClr>
                <a:srgbClr val="B13F9A"/>
              </a:buClr>
            </a:pPr>
            <a:r>
              <a:rPr lang="vi-VN" sz="3000" dirty="0" smtClean="0">
                <a:solidFill>
                  <a:srgbClr val="000000"/>
                </a:solidFill>
                <a:latin typeface="Times New Roman" panose="02020603050405020304" pitchFamily="18" charset="0"/>
                <a:cs typeface="Times New Roman" panose="02020603050405020304" pitchFamily="18" charset="0"/>
              </a:rPr>
              <a:t>Thục địa</a:t>
            </a:r>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0,48g;</a:t>
            </a:r>
            <a:r>
              <a:rPr lang="vi-VN" sz="3000" dirty="0">
                <a:solidFill>
                  <a:srgbClr val="000000"/>
                </a:solidFill>
                <a:latin typeface="Roboto"/>
              </a:rPr>
              <a:t> </a:t>
            </a:r>
            <a:endParaRPr lang="en-US" sz="3000" dirty="0" smtClean="0">
              <a:solidFill>
                <a:srgbClr val="000000"/>
              </a:solidFill>
              <a:latin typeface="Roboto"/>
            </a:endParaRP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Đương</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quy</a:t>
            </a:r>
            <a:r>
              <a:rPr lang="en-US" sz="3000" dirty="0" smtClean="0">
                <a:solidFill>
                  <a:srgbClr val="000000"/>
                </a:solidFill>
                <a:latin typeface="Times New Roman" panose="02020603050405020304" pitchFamily="18" charset="0"/>
                <a:cs typeface="Times New Roman" panose="02020603050405020304" pitchFamily="18" charset="0"/>
              </a:rPr>
              <a:t>                    0,48g</a:t>
            </a: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Bạch</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thược</a:t>
            </a:r>
            <a:r>
              <a:rPr lang="en-US" sz="3000" dirty="0" smtClean="0">
                <a:solidFill>
                  <a:srgbClr val="000000"/>
                </a:solidFill>
                <a:latin typeface="Times New Roman" panose="02020603050405020304" pitchFamily="18" charset="0"/>
                <a:cs typeface="Times New Roman" panose="02020603050405020304" pitchFamily="18" charset="0"/>
              </a:rPr>
              <a:t>                    0,32g</a:t>
            </a: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Xuyên</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khung</a:t>
            </a:r>
            <a:r>
              <a:rPr lang="en-US" sz="3000" dirty="0" smtClean="0">
                <a:solidFill>
                  <a:srgbClr val="000000"/>
                </a:solidFill>
                <a:latin typeface="Times New Roman" panose="02020603050405020304" pitchFamily="18" charset="0"/>
                <a:cs typeface="Times New Roman" panose="02020603050405020304" pitchFamily="18" charset="0"/>
              </a:rPr>
              <a:t>                 0,24g</a:t>
            </a: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Ích</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mẫu</a:t>
            </a:r>
            <a:r>
              <a:rPr lang="en-US" sz="3000" dirty="0" smtClean="0">
                <a:solidFill>
                  <a:srgbClr val="000000"/>
                </a:solidFill>
                <a:latin typeface="Times New Roman" panose="02020603050405020304" pitchFamily="18" charset="0"/>
                <a:cs typeface="Times New Roman" panose="02020603050405020304" pitchFamily="18" charset="0"/>
              </a:rPr>
              <a:t>                          0,96g</a:t>
            </a: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Hương</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phụ</a:t>
            </a:r>
            <a:r>
              <a:rPr lang="en-US" sz="3000" dirty="0" smtClean="0">
                <a:solidFill>
                  <a:srgbClr val="000000"/>
                </a:solidFill>
                <a:latin typeface="Times New Roman" panose="02020603050405020304" pitchFamily="18" charset="0"/>
                <a:cs typeface="Times New Roman" panose="02020603050405020304" pitchFamily="18" charset="0"/>
              </a:rPr>
              <a:t>                     0,48g</a:t>
            </a: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Ngãi</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cứu</a:t>
            </a:r>
            <a:r>
              <a:rPr lang="en-US" sz="3000" dirty="0" smtClean="0">
                <a:solidFill>
                  <a:srgbClr val="000000"/>
                </a:solidFill>
                <a:latin typeface="Times New Roman" panose="02020603050405020304" pitchFamily="18" charset="0"/>
                <a:cs typeface="Times New Roman" panose="02020603050405020304" pitchFamily="18" charset="0"/>
              </a:rPr>
              <a:t>                        0,48g</a:t>
            </a:r>
          </a:p>
          <a:p>
            <a:pPr lvl="0">
              <a:buClr>
                <a:srgbClr val="B13F9A"/>
              </a:buClr>
            </a:pPr>
            <a:r>
              <a:rPr lang="en-US" sz="3000" dirty="0" err="1" smtClean="0">
                <a:solidFill>
                  <a:srgbClr val="000000"/>
                </a:solidFill>
                <a:latin typeface="Times New Roman" panose="02020603050405020304" pitchFamily="18" charset="0"/>
                <a:cs typeface="Times New Roman" panose="02020603050405020304" pitchFamily="18" charset="0"/>
              </a:rPr>
              <a:t>Tá</a:t>
            </a:r>
            <a:r>
              <a:rPr lang="en-US" sz="3000" dirty="0" smtClean="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dươc</a:t>
            </a:r>
            <a:r>
              <a:rPr lang="en-US" sz="3000" dirty="0">
                <a:solidFill>
                  <a:srgbClr val="000000"/>
                </a:solidFill>
                <a:latin typeface="Times New Roman" panose="02020603050405020304" pitchFamily="18" charset="0"/>
                <a:cs typeface="Times New Roman" panose="02020603050405020304" pitchFamily="18" charset="0"/>
              </a:rPr>
              <a:t> </a:t>
            </a:r>
            <a:r>
              <a:rPr lang="en-US" sz="3000" dirty="0" err="1" smtClean="0">
                <a:solidFill>
                  <a:srgbClr val="000000"/>
                </a:solidFill>
                <a:latin typeface="Times New Roman" panose="02020603050405020304" pitchFamily="18" charset="0"/>
                <a:cs typeface="Times New Roman" panose="02020603050405020304" pitchFamily="18" charset="0"/>
              </a:rPr>
              <a:t>vđ</a:t>
            </a:r>
            <a:endParaRPr lang="en-US" sz="3000" dirty="0" smtClean="0">
              <a:solidFill>
                <a:srgbClr val="000000"/>
              </a:solidFill>
              <a:latin typeface="Times New Roman" panose="02020603050405020304" pitchFamily="18" charset="0"/>
              <a:cs typeface="Times New Roman" panose="02020603050405020304" pitchFamily="18" charset="0"/>
            </a:endParaRPr>
          </a:p>
          <a:p>
            <a:pPr lvl="0">
              <a:buClr>
                <a:srgbClr val="B13F9A"/>
              </a:buClr>
            </a:pPr>
            <a:r>
              <a:rPr lang="en-US" sz="3000" dirty="0" err="1" smtClean="0">
                <a:solidFill>
                  <a:prstClr val="black"/>
                </a:solidFill>
                <a:latin typeface="Times New Roman" pitchFamily="18" charset="0"/>
                <a:cs typeface="Times New Roman" pitchFamily="18" charset="0"/>
              </a:rPr>
              <a:t>Loại</a:t>
            </a:r>
            <a:r>
              <a:rPr lang="en-US" sz="3000" dirty="0" smtClean="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thuốc</a:t>
            </a:r>
            <a:r>
              <a:rPr lang="en-US" sz="3000" dirty="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có</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nguồn</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gốc</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từ</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thảo</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dược</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động</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vật</a:t>
            </a:r>
            <a:endParaRPr lang="en-US" sz="3000" dirty="0">
              <a:solidFill>
                <a:prstClr val="black"/>
              </a:solidFill>
              <a:latin typeface="Times New Roman" pitchFamily="18" charset="0"/>
              <a:cs typeface="Times New Roman" pitchFamily="18" charset="0"/>
            </a:endParaRPr>
          </a:p>
          <a:p>
            <a:pPr lvl="0">
              <a:buClr>
                <a:srgbClr val="B13F9A"/>
              </a:buClr>
            </a:pPr>
            <a:endParaRPr lang="en-US" dirty="0">
              <a:solidFill>
                <a:prstClr val="black"/>
              </a:solidFill>
            </a:endParaRP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42</a:t>
            </a:fld>
            <a:endParaRPr lang="en-US"/>
          </a:p>
        </p:txBody>
      </p:sp>
    </p:spTree>
    <p:extLst>
      <p:ext uri="{BB962C8B-B14F-4D97-AF65-F5344CB8AC3E}">
        <p14:creationId xmlns:p14="http://schemas.microsoft.com/office/powerpoint/2010/main" val="476308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KIMAZEN (BỔ HUYẾT ĐIỀU KINH)</a:t>
            </a:r>
          </a:p>
        </p:txBody>
      </p:sp>
      <p:sp>
        <p:nvSpPr>
          <p:cNvPr id="3" name="Content Placeholder 2"/>
          <p:cNvSpPr>
            <a:spLocks noGrp="1"/>
          </p:cNvSpPr>
          <p:nvPr>
            <p:ph idx="1"/>
          </p:nvPr>
        </p:nvSpPr>
        <p:spPr/>
        <p:txBody>
          <a:bodyPr/>
          <a:lstStyle/>
          <a:p>
            <a:r>
              <a:rPr lang="en-US" b="1" dirty="0" err="1" smtClean="0">
                <a:latin typeface="Times New Roman" panose="02020603050405020304" pitchFamily="18" charset="0"/>
                <a:cs typeface="Times New Roman" panose="02020603050405020304" pitchFamily="18" charset="0"/>
              </a:rPr>
              <a:t>Tác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dụng</a:t>
            </a:r>
            <a:r>
              <a:rPr lang="en-US" b="1"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endParaRPr lang="en-US"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Chỉ</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định</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sớm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muộn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da </a:t>
            </a:r>
            <a:r>
              <a:rPr lang="en-US" dirty="0" err="1" smtClean="0">
                <a:latin typeface="Times New Roman" panose="02020603050405020304" pitchFamily="18" charset="0"/>
                <a:cs typeface="Times New Roman" panose="02020603050405020304" pitchFamily="18" charset="0"/>
              </a:rPr>
              <a:t>xanh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a:t>
            </a:r>
          </a:p>
          <a:p>
            <a:r>
              <a:rPr lang="en-US" b="1" dirty="0" err="1" smtClean="0">
                <a:latin typeface="Times New Roman" panose="02020603050405020304" pitchFamily="18" charset="0"/>
                <a:cs typeface="Times New Roman" panose="02020603050405020304" pitchFamily="18" charset="0"/>
              </a:rPr>
              <a:t>Chống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chỉ</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định</a:t>
            </a:r>
            <a:r>
              <a:rPr lang="en-US" b="1"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Mẫn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endParaRPr lang="en-US"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Cách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3-4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1-2 </a:t>
            </a:r>
            <a:r>
              <a:rPr lang="en-US" dirty="0" err="1" smtClean="0">
                <a:latin typeface="Times New Roman" panose="02020603050405020304" pitchFamily="18" charset="0"/>
                <a:cs typeface="Times New Roman" panose="02020603050405020304" pitchFamily="18" charset="0"/>
              </a:rPr>
              <a:t>gói</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43</a:t>
            </a:fld>
            <a:endParaRPr lang="en-US"/>
          </a:p>
        </p:txBody>
      </p:sp>
    </p:spTree>
    <p:extLst>
      <p:ext uri="{BB962C8B-B14F-4D97-AF65-F5344CB8AC3E}">
        <p14:creationId xmlns:p14="http://schemas.microsoft.com/office/powerpoint/2010/main" val="601332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latin typeface="Times New Roman" panose="02020603050405020304" pitchFamily="18" charset="0"/>
                <a:cs typeface="Times New Roman" panose="02020603050405020304" pitchFamily="18" charset="0"/>
              </a:rPr>
              <a:t>Khang</a:t>
            </a:r>
            <a:r>
              <a:rPr lang="en-US" sz="2800" dirty="0" smtClean="0">
                <a:latin typeface="Times New Roman" panose="02020603050405020304" pitchFamily="18" charset="0"/>
                <a:cs typeface="Times New Roman" panose="02020603050405020304" pitchFamily="18" charset="0"/>
              </a:rPr>
              <a:t> minh </a:t>
            </a:r>
            <a:r>
              <a:rPr lang="en-US" sz="2800" dirty="0" err="1" smtClean="0">
                <a:latin typeface="Times New Roman" panose="02020603050405020304" pitchFamily="18" charset="0"/>
                <a:cs typeface="Times New Roman" panose="02020603050405020304" pitchFamily="18" charset="0"/>
              </a:rPr>
              <a:t>phong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nang</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buClr>
                <a:srgbClr val="B13F9A"/>
              </a:buClr>
            </a:pPr>
            <a:r>
              <a:rPr lang="en-US" sz="2800" dirty="0" err="1">
                <a:solidFill>
                  <a:prstClr val="black"/>
                </a:solidFill>
                <a:latin typeface="Times New Roman" pitchFamily="18" charset="0"/>
                <a:cs typeface="Times New Roman" pitchFamily="18" charset="0"/>
              </a:rPr>
              <a:t>Dạng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thuốc</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viên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nang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cứng</a:t>
            </a:r>
            <a:endParaRPr lang="en-US" sz="2800" dirty="0">
              <a:solidFill>
                <a:prstClr val="black"/>
              </a:solidFill>
              <a:latin typeface="Times New Roman" pitchFamily="18" charset="0"/>
              <a:cs typeface="Times New Roman" pitchFamily="18" charset="0"/>
            </a:endParaRPr>
          </a:p>
          <a:p>
            <a:pPr lvl="0">
              <a:buClr>
                <a:srgbClr val="B13F9A"/>
              </a:buClr>
            </a:pP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smtClean="0">
                <a:solidFill>
                  <a:prstClr val="black"/>
                </a:solidFill>
                <a:latin typeface="Times New Roman" pitchFamily="18" charset="0"/>
                <a:cs typeface="Times New Roman" pitchFamily="18" charset="0"/>
              </a:rPr>
              <a:t>:</a:t>
            </a:r>
          </a:p>
          <a:p>
            <a:pPr lvl="0">
              <a:buClr>
                <a:srgbClr val="B13F9A"/>
              </a:buClr>
            </a:pPr>
            <a:r>
              <a:rPr lang="en-US" sz="2800" dirty="0" err="1" smtClean="0">
                <a:solidFill>
                  <a:prstClr val="black"/>
                </a:solidFill>
                <a:latin typeface="Times New Roman" pitchFamily="18" charset="0"/>
                <a:cs typeface="Times New Roman" pitchFamily="18" charset="0"/>
              </a:rPr>
              <a:t>Hy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thiêm</a:t>
            </a:r>
            <a:r>
              <a:rPr lang="en-US" sz="2800" dirty="0" smtClean="0">
                <a:solidFill>
                  <a:prstClr val="black"/>
                </a:solidFill>
                <a:latin typeface="Times New Roman" pitchFamily="18" charset="0"/>
                <a:cs typeface="Times New Roman" pitchFamily="18" charset="0"/>
              </a:rPr>
              <a:t>                    600mg</a:t>
            </a:r>
          </a:p>
          <a:p>
            <a:pPr lvl="0">
              <a:buClr>
                <a:srgbClr val="B13F9A"/>
              </a:buClr>
            </a:pPr>
            <a:r>
              <a:rPr lang="en-US" sz="2800" dirty="0" err="1" smtClean="0">
                <a:solidFill>
                  <a:prstClr val="black"/>
                </a:solidFill>
                <a:latin typeface="Times New Roman" pitchFamily="18" charset="0"/>
                <a:cs typeface="Times New Roman" pitchFamily="18" charset="0"/>
              </a:rPr>
              <a:t>Lá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lốt</a:t>
            </a:r>
            <a:r>
              <a:rPr lang="en-US" sz="2800" dirty="0" smtClean="0">
                <a:solidFill>
                  <a:prstClr val="black"/>
                </a:solidFill>
                <a:latin typeface="Times New Roman" pitchFamily="18" charset="0"/>
                <a:cs typeface="Times New Roman" pitchFamily="18" charset="0"/>
              </a:rPr>
              <a:t>                          400mg</a:t>
            </a:r>
          </a:p>
          <a:p>
            <a:pPr lvl="0">
              <a:buClr>
                <a:srgbClr val="B13F9A"/>
              </a:buClr>
            </a:pPr>
            <a:r>
              <a:rPr lang="en-US" sz="2800" dirty="0" err="1" smtClean="0">
                <a:solidFill>
                  <a:prstClr val="black"/>
                </a:solidFill>
                <a:latin typeface="Times New Roman" pitchFamily="18" charset="0"/>
                <a:cs typeface="Times New Roman" pitchFamily="18" charset="0"/>
              </a:rPr>
              <a:t>Ngưu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tất</a:t>
            </a:r>
            <a:r>
              <a:rPr lang="en-US" sz="2800" dirty="0" smtClean="0">
                <a:solidFill>
                  <a:prstClr val="black"/>
                </a:solidFill>
                <a:latin typeface="Times New Roman" pitchFamily="18" charset="0"/>
                <a:cs typeface="Times New Roman" pitchFamily="18" charset="0"/>
              </a:rPr>
              <a:t>                     600mg</a:t>
            </a:r>
          </a:p>
          <a:p>
            <a:pPr lvl="0">
              <a:buClr>
                <a:srgbClr val="B13F9A"/>
              </a:buClr>
            </a:pPr>
            <a:r>
              <a:rPr lang="en-US" sz="2800" dirty="0" err="1" smtClean="0">
                <a:solidFill>
                  <a:prstClr val="black"/>
                </a:solidFill>
                <a:latin typeface="Times New Roman" pitchFamily="18" charset="0"/>
                <a:cs typeface="Times New Roman" pitchFamily="18" charset="0"/>
              </a:rPr>
              <a:t>Thổ</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phục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linh</a:t>
            </a:r>
            <a:r>
              <a:rPr lang="en-US" sz="2800" dirty="0" smtClean="0">
                <a:solidFill>
                  <a:prstClr val="black"/>
                </a:solidFill>
                <a:latin typeface="Times New Roman" pitchFamily="18" charset="0"/>
                <a:cs typeface="Times New Roman" pitchFamily="18" charset="0"/>
              </a:rPr>
              <a:t>             600mg</a:t>
            </a:r>
          </a:p>
          <a:p>
            <a:pPr lvl="0">
              <a:buClr>
                <a:srgbClr val="B13F9A"/>
              </a:buClr>
            </a:pPr>
            <a:r>
              <a:rPr lang="en-US" sz="2800" dirty="0" err="1" smtClean="0">
                <a:solidFill>
                  <a:prstClr val="black"/>
                </a:solidFill>
                <a:latin typeface="Times New Roman" pitchFamily="18" charset="0"/>
                <a:cs typeface="Times New Roman" pitchFamily="18" charset="0"/>
              </a:rPr>
              <a:t>Tá</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dược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vđ</a:t>
            </a:r>
            <a:endParaRPr lang="en-US" sz="2800" dirty="0">
              <a:solidFill>
                <a:prstClr val="black"/>
              </a:solidFill>
              <a:latin typeface="Times New Roman" pitchFamily="18" charset="0"/>
              <a:cs typeface="Times New Roman" pitchFamily="18" charset="0"/>
            </a:endParaRPr>
          </a:p>
          <a:p>
            <a:pPr lvl="0">
              <a:buClr>
                <a:srgbClr val="B13F9A"/>
              </a:buClr>
            </a:pPr>
            <a:r>
              <a:rPr lang="en-US" sz="2800" dirty="0" err="1" smtClean="0">
                <a:solidFill>
                  <a:prstClr val="black"/>
                </a:solidFill>
                <a:latin typeface="Times New Roman" pitchFamily="18" charset="0"/>
                <a:cs typeface="Times New Roman" pitchFamily="18" charset="0"/>
              </a:rPr>
              <a:t>Loại</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thuốc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nguồn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gốc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endParaRPr lang="en-US" sz="2800" dirty="0">
              <a:solidFill>
                <a:prstClr val="black"/>
              </a:solidFill>
              <a:latin typeface="Times New Roman" pitchFamily="18" charset="0"/>
              <a:cs typeface="Times New Roman" pitchFamily="18" charset="0"/>
            </a:endParaRP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44</a:t>
            </a:fld>
            <a:endParaRPr lang="en-US"/>
          </a:p>
        </p:txBody>
      </p:sp>
    </p:spTree>
    <p:extLst>
      <p:ext uri="{BB962C8B-B14F-4D97-AF65-F5344CB8AC3E}">
        <p14:creationId xmlns:p14="http://schemas.microsoft.com/office/powerpoint/2010/main" val="3090402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609600"/>
          </a:xfrm>
        </p:spPr>
        <p:txBody>
          <a:bodyPr>
            <a:normAutofit/>
          </a:bodyPr>
          <a:lstStyle/>
          <a:p>
            <a:pPr algn="ctr"/>
            <a:r>
              <a:rPr lang="en-US" sz="2800" dirty="0" err="1">
                <a:latin typeface="Times New Roman" panose="02020603050405020304" pitchFamily="18" charset="0"/>
                <a:cs typeface="Times New Roman" panose="02020603050405020304" pitchFamily="18" charset="0"/>
              </a:rPr>
              <a:t>Khang</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nang</a:t>
            </a:r>
            <a:endParaRPr lang="en-US" sz="2800"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45</a:t>
            </a:fld>
            <a:endParaRPr lang="en-US"/>
          </a:p>
        </p:txBody>
      </p:sp>
      <p:pic>
        <p:nvPicPr>
          <p:cNvPr id="1026" name="Picture 2" descr="C:\Users\Duoc-CT\Desktop\4e17375ffc3a2c8e62e17f9fe9774426Anh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5562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562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en-US" sz="2800" dirty="0" err="1">
                <a:latin typeface="Times New Roman" panose="02020603050405020304" pitchFamily="18" charset="0"/>
                <a:cs typeface="Times New Roman" panose="02020603050405020304" pitchFamily="18" charset="0"/>
              </a:rPr>
              <a:t>Khang</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nang</a:t>
            </a:r>
            <a:endParaRPr lang="en-US" sz="2800" dirty="0"/>
          </a:p>
        </p:txBody>
      </p:sp>
      <p:sp>
        <p:nvSpPr>
          <p:cNvPr id="3" name="Content Placeholder 2"/>
          <p:cNvSpPr>
            <a:spLocks noGrp="1"/>
          </p:cNvSpPr>
          <p:nvPr>
            <p:ph idx="1"/>
          </p:nvPr>
        </p:nvSpPr>
        <p:spPr>
          <a:xfrm>
            <a:off x="457200" y="1295400"/>
            <a:ext cx="7239000" cy="5160336"/>
          </a:xfrm>
        </p:spPr>
        <p:txBody>
          <a:bodyPr/>
          <a:lstStyle/>
          <a:p>
            <a:r>
              <a:rPr lang="en-US" b="1" dirty="0" err="1" smtClean="0">
                <a:latin typeface="Times New Roman" panose="02020603050405020304" pitchFamily="18" charset="0"/>
                <a:cs typeface="Times New Roman" panose="02020603050405020304" pitchFamily="18" charset="0"/>
              </a:rPr>
              <a:t>Công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dụng</a:t>
            </a:r>
            <a:r>
              <a:rPr lang="en-US" b="1"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khớp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khớp</a:t>
            </a:r>
            <a:endParaRPr lang="en-US"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Liều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lần,mỗi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2-4 </a:t>
            </a:r>
            <a:r>
              <a:rPr lang="en-US" dirty="0" err="1" smtClean="0">
                <a:latin typeface="Times New Roman" panose="02020603050405020304" pitchFamily="18" charset="0"/>
                <a:cs typeface="Times New Roman" panose="02020603050405020304" pitchFamily="18" charset="0"/>
              </a:rPr>
              <a:t>viên</a:t>
            </a:r>
            <a:endParaRPr lang="en-US"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Chống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chỉ</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định</a:t>
            </a:r>
            <a:r>
              <a:rPr lang="en-US" b="1"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endParaRPr lang="en-US"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Thận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trọng</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PNCT,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tràng</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46</a:t>
            </a:fld>
            <a:endParaRPr lang="en-US"/>
          </a:p>
        </p:txBody>
      </p:sp>
    </p:spTree>
    <p:extLst>
      <p:ext uri="{BB962C8B-B14F-4D97-AF65-F5344CB8AC3E}">
        <p14:creationId xmlns:p14="http://schemas.microsoft.com/office/powerpoint/2010/main" val="594047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t>TOMOKO</a:t>
            </a:r>
            <a:endParaRPr lang="en-US" dirty="0"/>
          </a:p>
        </p:txBody>
      </p:sp>
      <p:sp>
        <p:nvSpPr>
          <p:cNvPr id="3" name="Content Placeholder 2"/>
          <p:cNvSpPr>
            <a:spLocks noGrp="1"/>
          </p:cNvSpPr>
          <p:nvPr>
            <p:ph idx="1"/>
          </p:nvPr>
        </p:nvSpPr>
        <p:spPr>
          <a:xfrm>
            <a:off x="533400" y="1143000"/>
            <a:ext cx="7239000" cy="4846320"/>
          </a:xfrm>
        </p:spPr>
        <p:txBody>
          <a:bodyPr/>
          <a:lstStyle/>
          <a:p>
            <a:r>
              <a:rPr lang="en-US" dirty="0" err="1" smtClean="0"/>
              <a:t>Dạng</a:t>
            </a:r>
            <a:r>
              <a:rPr lang="en-US" dirty="0" smtClean="0"/>
              <a:t> </a:t>
            </a:r>
            <a:r>
              <a:rPr lang="en-US" dirty="0" err="1" smtClean="0"/>
              <a:t>thuốc</a:t>
            </a:r>
            <a:r>
              <a:rPr lang="en-US" dirty="0" smtClean="0"/>
              <a:t>: </a:t>
            </a:r>
            <a:r>
              <a:rPr lang="en-US" dirty="0" err="1" smtClean="0"/>
              <a:t>viên</a:t>
            </a:r>
            <a:r>
              <a:rPr lang="en-US" dirty="0" smtClean="0"/>
              <a:t> </a:t>
            </a:r>
            <a:r>
              <a:rPr lang="en-US" dirty="0" err="1" smtClean="0"/>
              <a:t>nang</a:t>
            </a:r>
            <a:r>
              <a:rPr lang="en-US" dirty="0" smtClean="0"/>
              <a:t> </a:t>
            </a:r>
            <a:r>
              <a:rPr lang="en-US" dirty="0" err="1" smtClean="0"/>
              <a:t>cứng</a:t>
            </a:r>
            <a:endParaRPr lang="en-US" dirty="0" smtClean="0"/>
          </a:p>
          <a:p>
            <a:r>
              <a:rPr lang="en-US" dirty="0" err="1" smtClean="0"/>
              <a:t>Thành</a:t>
            </a:r>
            <a:r>
              <a:rPr lang="en-US" dirty="0" smtClean="0"/>
              <a:t> </a:t>
            </a:r>
            <a:r>
              <a:rPr lang="en-US" dirty="0" err="1" smtClean="0"/>
              <a:t>phần</a:t>
            </a:r>
            <a:r>
              <a:rPr lang="en-US" dirty="0" smtClean="0"/>
              <a:t>:</a:t>
            </a:r>
          </a:p>
          <a:p>
            <a:r>
              <a:rPr lang="en-US" dirty="0" err="1" smtClean="0"/>
              <a:t>Hòe</a:t>
            </a:r>
            <a:r>
              <a:rPr lang="en-US" dirty="0" smtClean="0"/>
              <a:t> </a:t>
            </a:r>
            <a:r>
              <a:rPr lang="en-US" dirty="0" err="1" smtClean="0"/>
              <a:t>giác</a:t>
            </a:r>
            <a:r>
              <a:rPr lang="en-US" dirty="0" smtClean="0"/>
              <a:t> 1000mg</a:t>
            </a:r>
          </a:p>
          <a:p>
            <a:r>
              <a:rPr lang="en-US" dirty="0" err="1" smtClean="0"/>
              <a:t>Phòng</a:t>
            </a:r>
            <a:r>
              <a:rPr lang="en-US" dirty="0" smtClean="0"/>
              <a:t> </a:t>
            </a:r>
            <a:r>
              <a:rPr lang="en-US" dirty="0" err="1" smtClean="0"/>
              <a:t>phong</a:t>
            </a:r>
            <a:r>
              <a:rPr lang="en-US" dirty="0" smtClean="0"/>
              <a:t> 500mg</a:t>
            </a:r>
          </a:p>
          <a:p>
            <a:r>
              <a:rPr lang="en-US" dirty="0" err="1" smtClean="0"/>
              <a:t>Đương</a:t>
            </a:r>
            <a:r>
              <a:rPr lang="en-US" dirty="0" smtClean="0"/>
              <a:t> </a:t>
            </a:r>
            <a:r>
              <a:rPr lang="en-US" dirty="0" err="1" smtClean="0"/>
              <a:t>quy</a:t>
            </a:r>
            <a:r>
              <a:rPr lang="en-US" dirty="0" smtClean="0"/>
              <a:t> 500mg</a:t>
            </a:r>
          </a:p>
          <a:p>
            <a:r>
              <a:rPr lang="en-US" dirty="0" err="1" smtClean="0"/>
              <a:t>Chỉ</a:t>
            </a:r>
            <a:r>
              <a:rPr lang="en-US" dirty="0" smtClean="0"/>
              <a:t> </a:t>
            </a:r>
            <a:r>
              <a:rPr lang="en-US" dirty="0" err="1" smtClean="0"/>
              <a:t>xác</a:t>
            </a:r>
            <a:r>
              <a:rPr lang="en-US" dirty="0" smtClean="0"/>
              <a:t> 500mg</a:t>
            </a:r>
          </a:p>
          <a:p>
            <a:r>
              <a:rPr lang="en-US" dirty="0" err="1" smtClean="0"/>
              <a:t>Hoàng</a:t>
            </a:r>
            <a:r>
              <a:rPr lang="en-US" dirty="0" smtClean="0"/>
              <a:t> </a:t>
            </a:r>
            <a:r>
              <a:rPr lang="en-US" dirty="0" err="1" smtClean="0"/>
              <a:t>cầm</a:t>
            </a:r>
            <a:r>
              <a:rPr lang="en-US" dirty="0" smtClean="0"/>
              <a:t> 500mg</a:t>
            </a:r>
          </a:p>
          <a:p>
            <a:r>
              <a:rPr lang="en-US" dirty="0" err="1" smtClean="0"/>
              <a:t>Địa</a:t>
            </a:r>
            <a:r>
              <a:rPr lang="en-US" dirty="0" smtClean="0"/>
              <a:t> du 500mg</a:t>
            </a:r>
          </a:p>
          <a:p>
            <a:r>
              <a:rPr lang="en-US" dirty="0" err="1" smtClean="0"/>
              <a:t>Tá</a:t>
            </a:r>
            <a:r>
              <a:rPr lang="en-US" dirty="0" smtClean="0"/>
              <a:t> </a:t>
            </a:r>
            <a:r>
              <a:rPr lang="en-US" dirty="0" err="1" smtClean="0"/>
              <a:t>dược</a:t>
            </a:r>
            <a:r>
              <a:rPr lang="en-US" dirty="0" smtClean="0"/>
              <a:t> </a:t>
            </a:r>
            <a:r>
              <a:rPr lang="en-US" dirty="0" err="1" smtClean="0"/>
              <a:t>vđ</a:t>
            </a: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47</a:t>
            </a:fld>
            <a:endParaRPr lang="en-US"/>
          </a:p>
        </p:txBody>
      </p:sp>
    </p:spTree>
    <p:extLst>
      <p:ext uri="{BB962C8B-B14F-4D97-AF65-F5344CB8AC3E}">
        <p14:creationId xmlns:p14="http://schemas.microsoft.com/office/powerpoint/2010/main" val="2342758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smtClean="0"/>
              <a:t>tomoko</a:t>
            </a:r>
            <a:endParaRPr lang="en-US" dirty="0"/>
          </a:p>
        </p:txBody>
      </p:sp>
      <p:sp>
        <p:nvSpPr>
          <p:cNvPr id="3" name="Content Placeholder 2"/>
          <p:cNvSpPr>
            <a:spLocks noGrp="1"/>
          </p:cNvSpPr>
          <p:nvPr>
            <p:ph idx="1"/>
          </p:nvPr>
        </p:nvSpPr>
        <p:spPr>
          <a:xfrm>
            <a:off x="457200" y="1219200"/>
            <a:ext cx="7239000" cy="4846320"/>
          </a:xfrm>
        </p:spPr>
        <p:txBody>
          <a:bodyPr>
            <a:normAutofit fontScale="92500" lnSpcReduction="10000"/>
          </a:bodyPr>
          <a:lstStyle/>
          <a:p>
            <a:r>
              <a:rPr lang="en-US" dirty="0" err="1" smtClean="0"/>
              <a:t>Tác</a:t>
            </a:r>
            <a:r>
              <a:rPr lang="en-US" dirty="0" smtClean="0"/>
              <a:t> </a:t>
            </a:r>
            <a:r>
              <a:rPr lang="en-US" dirty="0" err="1" smtClean="0"/>
              <a:t>dụng</a:t>
            </a:r>
            <a:r>
              <a:rPr lang="en-US" dirty="0" smtClean="0"/>
              <a:t>:</a:t>
            </a:r>
          </a:p>
          <a:p>
            <a:pPr>
              <a:buFontTx/>
              <a:buChar char="-"/>
            </a:pPr>
            <a:r>
              <a:rPr lang="en-US" dirty="0" smtClean="0"/>
              <a:t>Tomoko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thanh</a:t>
            </a:r>
            <a:r>
              <a:rPr lang="en-US" dirty="0" smtClean="0"/>
              <a:t> </a:t>
            </a:r>
            <a:r>
              <a:rPr lang="en-US" dirty="0" err="1" smtClean="0"/>
              <a:t>trường</a:t>
            </a:r>
            <a:r>
              <a:rPr lang="en-US" dirty="0" smtClean="0"/>
              <a:t>, </a:t>
            </a:r>
            <a:r>
              <a:rPr lang="en-US" dirty="0" err="1" smtClean="0"/>
              <a:t>sơ</a:t>
            </a:r>
            <a:r>
              <a:rPr lang="en-US" dirty="0" smtClean="0"/>
              <a:t> </a:t>
            </a:r>
            <a:r>
              <a:rPr lang="en-US" dirty="0" err="1" smtClean="0"/>
              <a:t>phong</a:t>
            </a:r>
            <a:r>
              <a:rPr lang="en-US" dirty="0" smtClean="0"/>
              <a:t> </a:t>
            </a:r>
            <a:r>
              <a:rPr lang="en-US" dirty="0" err="1" smtClean="0"/>
              <a:t>nhiệt</a:t>
            </a:r>
            <a:r>
              <a:rPr lang="en-US" dirty="0" smtClean="0"/>
              <a:t>, </a:t>
            </a:r>
            <a:r>
              <a:rPr lang="en-US" dirty="0" err="1" smtClean="0"/>
              <a:t>lương</a:t>
            </a:r>
            <a:r>
              <a:rPr lang="en-US" dirty="0" smtClean="0"/>
              <a:t> </a:t>
            </a:r>
            <a:r>
              <a:rPr lang="en-US" dirty="0" err="1" smtClean="0"/>
              <a:t>huyết</a:t>
            </a:r>
            <a:r>
              <a:rPr lang="en-US" dirty="0" smtClean="0"/>
              <a:t>, </a:t>
            </a:r>
            <a:r>
              <a:rPr lang="en-US" dirty="0" err="1" smtClean="0"/>
              <a:t>làm</a:t>
            </a:r>
            <a:r>
              <a:rPr lang="en-US" dirty="0" smtClean="0"/>
              <a:t> </a:t>
            </a:r>
            <a:r>
              <a:rPr lang="en-US" dirty="0" err="1" smtClean="0"/>
              <a:t>bền</a:t>
            </a:r>
            <a:r>
              <a:rPr lang="en-US" dirty="0" smtClean="0"/>
              <a:t> </a:t>
            </a:r>
            <a:r>
              <a:rPr lang="en-US" dirty="0" err="1" smtClean="0"/>
              <a:t>vững</a:t>
            </a:r>
            <a:r>
              <a:rPr lang="en-US" dirty="0" smtClean="0"/>
              <a:t> </a:t>
            </a:r>
            <a:r>
              <a:rPr lang="en-US" dirty="0" err="1" smtClean="0"/>
              <a:t>thành</a:t>
            </a:r>
            <a:r>
              <a:rPr lang="en-US" dirty="0" smtClean="0"/>
              <a:t> </a:t>
            </a:r>
            <a:r>
              <a:rPr lang="en-US" dirty="0" err="1" smtClean="0"/>
              <a:t>mạch</a:t>
            </a:r>
            <a:r>
              <a:rPr lang="en-US" dirty="0" smtClean="0"/>
              <a:t> </a:t>
            </a:r>
            <a:r>
              <a:rPr lang="en-US" dirty="0" err="1" smtClean="0"/>
              <a:t>chống</a:t>
            </a:r>
            <a:r>
              <a:rPr lang="en-US" dirty="0" smtClean="0"/>
              <a:t> </a:t>
            </a:r>
            <a:r>
              <a:rPr lang="en-US" dirty="0" err="1" smtClean="0"/>
              <a:t>chảy</a:t>
            </a:r>
            <a:r>
              <a:rPr lang="en-US" dirty="0" smtClean="0"/>
              <a:t> </a:t>
            </a:r>
            <a:r>
              <a:rPr lang="en-US" dirty="0" err="1" smtClean="0"/>
              <a:t>máu</a:t>
            </a:r>
            <a:r>
              <a:rPr lang="en-US" dirty="0" smtClean="0"/>
              <a:t>, </a:t>
            </a:r>
            <a:r>
              <a:rPr lang="en-US" dirty="0" err="1" smtClean="0"/>
              <a:t>giảm</a:t>
            </a:r>
            <a:r>
              <a:rPr lang="en-US" dirty="0" smtClean="0"/>
              <a:t> </a:t>
            </a:r>
            <a:r>
              <a:rPr lang="en-US" dirty="0" err="1" smtClean="0"/>
              <a:t>đau</a:t>
            </a:r>
            <a:r>
              <a:rPr lang="en-US" dirty="0" smtClean="0"/>
              <a:t> </a:t>
            </a:r>
            <a:r>
              <a:rPr lang="en-US" dirty="0" err="1" smtClean="0"/>
              <a:t>rát</a:t>
            </a:r>
            <a:r>
              <a:rPr lang="en-US" dirty="0" smtClean="0"/>
              <a:t>, co </a:t>
            </a:r>
            <a:r>
              <a:rPr lang="en-US" dirty="0" err="1" smtClean="0"/>
              <a:t>búi</a:t>
            </a:r>
            <a:r>
              <a:rPr lang="en-US" dirty="0" smtClean="0"/>
              <a:t> </a:t>
            </a:r>
            <a:r>
              <a:rPr lang="en-US" dirty="0" err="1" smtClean="0"/>
              <a:t>chỉ</a:t>
            </a:r>
            <a:endParaRPr lang="en-US" dirty="0" smtClean="0"/>
          </a:p>
          <a:p>
            <a:pPr>
              <a:buFontTx/>
              <a:buChar char="-"/>
            </a:pPr>
            <a:r>
              <a:rPr lang="en-US" dirty="0" err="1" smtClean="0"/>
              <a:t>Chỉ</a:t>
            </a:r>
            <a:r>
              <a:rPr lang="en-US" dirty="0" smtClean="0"/>
              <a:t> </a:t>
            </a:r>
            <a:r>
              <a:rPr lang="en-US" dirty="0" err="1" smtClean="0"/>
              <a:t>định</a:t>
            </a:r>
            <a:r>
              <a:rPr lang="en-US" dirty="0" smtClean="0"/>
              <a:t>:</a:t>
            </a:r>
          </a:p>
          <a:p>
            <a:pPr>
              <a:buFontTx/>
              <a:buChar char="-"/>
            </a:pPr>
            <a:r>
              <a:rPr lang="en-US" dirty="0" err="1" smtClean="0"/>
              <a:t>Điều</a:t>
            </a:r>
            <a:r>
              <a:rPr lang="en-US" dirty="0" smtClean="0"/>
              <a:t> </a:t>
            </a:r>
            <a:r>
              <a:rPr lang="en-US" dirty="0" err="1" smtClean="0"/>
              <a:t>trị</a:t>
            </a:r>
            <a:r>
              <a:rPr lang="en-US" dirty="0" smtClean="0"/>
              <a:t> </a:t>
            </a:r>
            <a:r>
              <a:rPr lang="en-US" dirty="0" err="1" smtClean="0"/>
              <a:t>trĩ</a:t>
            </a:r>
            <a:r>
              <a:rPr lang="en-US" dirty="0" smtClean="0"/>
              <a:t>, </a:t>
            </a:r>
            <a:r>
              <a:rPr lang="en-US" dirty="0" err="1" smtClean="0"/>
              <a:t>đi</a:t>
            </a:r>
            <a:r>
              <a:rPr lang="en-US" dirty="0" smtClean="0"/>
              <a:t> </a:t>
            </a:r>
            <a:r>
              <a:rPr lang="en-US" dirty="0" err="1" smtClean="0"/>
              <a:t>ngoài</a:t>
            </a:r>
            <a:r>
              <a:rPr lang="en-US" dirty="0" smtClean="0"/>
              <a:t> </a:t>
            </a:r>
            <a:r>
              <a:rPr lang="en-US" dirty="0" err="1" smtClean="0"/>
              <a:t>ra</a:t>
            </a:r>
            <a:r>
              <a:rPr lang="en-US" dirty="0" smtClean="0"/>
              <a:t> </a:t>
            </a:r>
            <a:r>
              <a:rPr lang="en-US" dirty="0" err="1" smtClean="0"/>
              <a:t>máu</a:t>
            </a:r>
            <a:r>
              <a:rPr lang="en-US" dirty="0" smtClean="0"/>
              <a:t>, </a:t>
            </a:r>
            <a:r>
              <a:rPr lang="en-US" dirty="0" err="1" smtClean="0"/>
              <a:t>đại</a:t>
            </a:r>
            <a:r>
              <a:rPr lang="en-US" dirty="0" smtClean="0"/>
              <a:t> </a:t>
            </a:r>
            <a:r>
              <a:rPr lang="en-US" dirty="0" err="1" smtClean="0"/>
              <a:t>tràng</a:t>
            </a:r>
            <a:r>
              <a:rPr lang="en-US" dirty="0" smtClean="0"/>
              <a:t> </a:t>
            </a:r>
            <a:r>
              <a:rPr lang="en-US" dirty="0" err="1" smtClean="0"/>
              <a:t>táo</a:t>
            </a:r>
            <a:r>
              <a:rPr lang="en-US" dirty="0" smtClean="0"/>
              <a:t> </a:t>
            </a:r>
            <a:r>
              <a:rPr lang="en-US" dirty="0" err="1" smtClean="0"/>
              <a:t>nhiệt</a:t>
            </a:r>
            <a:endParaRPr lang="en-US" dirty="0" smtClean="0"/>
          </a:p>
          <a:p>
            <a:pPr>
              <a:buFontTx/>
              <a:buChar char="-"/>
            </a:pPr>
            <a:r>
              <a:rPr lang="en-US" dirty="0" err="1" smtClean="0"/>
              <a:t>Liều</a:t>
            </a:r>
            <a:r>
              <a:rPr lang="en-US" dirty="0" smtClean="0"/>
              <a:t> </a:t>
            </a:r>
            <a:r>
              <a:rPr lang="en-US" dirty="0" err="1" smtClean="0"/>
              <a:t>lượng</a:t>
            </a:r>
            <a:r>
              <a:rPr lang="en-US" dirty="0" smtClean="0"/>
              <a:t> </a:t>
            </a:r>
            <a:r>
              <a:rPr lang="en-US" dirty="0" err="1" smtClean="0"/>
              <a:t>và</a:t>
            </a:r>
            <a:r>
              <a:rPr lang="en-US" dirty="0" smtClean="0"/>
              <a:t> </a:t>
            </a:r>
            <a:r>
              <a:rPr lang="en-US" dirty="0" err="1" smtClean="0"/>
              <a:t>cách</a:t>
            </a:r>
            <a:r>
              <a:rPr lang="en-US" dirty="0" smtClean="0"/>
              <a:t> </a:t>
            </a:r>
            <a:r>
              <a:rPr lang="en-US" dirty="0" err="1" smtClean="0"/>
              <a:t>dùng</a:t>
            </a:r>
            <a:r>
              <a:rPr lang="en-US" dirty="0" smtClean="0"/>
              <a:t>:</a:t>
            </a:r>
          </a:p>
          <a:p>
            <a:pPr>
              <a:buFontTx/>
              <a:buChar char="-"/>
            </a:pPr>
            <a:r>
              <a:rPr lang="en-US" dirty="0" err="1" smtClean="0"/>
              <a:t>Uống</a:t>
            </a:r>
            <a:r>
              <a:rPr lang="en-US" dirty="0" smtClean="0"/>
              <a:t> </a:t>
            </a:r>
            <a:r>
              <a:rPr lang="en-US" dirty="0" err="1" smtClean="0"/>
              <a:t>mỗi</a:t>
            </a:r>
            <a:r>
              <a:rPr lang="en-US" dirty="0" smtClean="0"/>
              <a:t> </a:t>
            </a:r>
            <a:r>
              <a:rPr lang="en-US" dirty="0" err="1" smtClean="0"/>
              <a:t>lần</a:t>
            </a:r>
            <a:r>
              <a:rPr lang="en-US" dirty="0" smtClean="0"/>
              <a:t> 2 </a:t>
            </a:r>
            <a:r>
              <a:rPr lang="en-US" dirty="0" err="1" smtClean="0"/>
              <a:t>viên</a:t>
            </a:r>
            <a:r>
              <a:rPr lang="en-US" dirty="0" smtClean="0"/>
              <a:t> x 3 </a:t>
            </a:r>
            <a:r>
              <a:rPr lang="en-US" dirty="0" err="1" smtClean="0"/>
              <a:t>lần</a:t>
            </a:r>
            <a:r>
              <a:rPr lang="en-US" dirty="0" smtClean="0"/>
              <a:t>/</a:t>
            </a:r>
            <a:r>
              <a:rPr lang="en-US" dirty="0" err="1" smtClean="0"/>
              <a:t>ngày</a:t>
            </a:r>
            <a:endParaRPr lang="en-US" dirty="0" smtClean="0"/>
          </a:p>
          <a:p>
            <a:pPr>
              <a:buFontTx/>
              <a:buChar char="-"/>
            </a:pPr>
            <a:r>
              <a:rPr lang="en-US" dirty="0" err="1" smtClean="0"/>
              <a:t>Mỗi</a:t>
            </a:r>
            <a:r>
              <a:rPr lang="en-US" dirty="0" smtClean="0"/>
              <a:t> </a:t>
            </a:r>
            <a:r>
              <a:rPr lang="en-US" dirty="0" err="1" smtClean="0"/>
              <a:t>đợt</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nên</a:t>
            </a:r>
            <a:r>
              <a:rPr lang="en-US" dirty="0" smtClean="0"/>
              <a:t> </a:t>
            </a:r>
            <a:r>
              <a:rPr lang="en-US" dirty="0" err="1" smtClean="0"/>
              <a:t>kéo</a:t>
            </a:r>
            <a:r>
              <a:rPr lang="en-US" dirty="0" smtClean="0"/>
              <a:t> </a:t>
            </a:r>
            <a:r>
              <a:rPr lang="en-US" dirty="0" err="1" smtClean="0"/>
              <a:t>dài</a:t>
            </a:r>
            <a:r>
              <a:rPr lang="en-US" dirty="0" smtClean="0"/>
              <a:t> 1- 2 </a:t>
            </a:r>
            <a:r>
              <a:rPr lang="en-US" dirty="0" err="1" smtClean="0"/>
              <a:t>tháng</a:t>
            </a:r>
            <a:r>
              <a:rPr lang="en-US" dirty="0" smtClean="0"/>
              <a:t>, </a:t>
            </a:r>
            <a:r>
              <a:rPr lang="en-US" dirty="0" err="1" smtClean="0"/>
              <a:t>nên</a:t>
            </a:r>
            <a:r>
              <a:rPr lang="en-US" dirty="0" smtClean="0"/>
              <a:t> </a:t>
            </a:r>
            <a:r>
              <a:rPr lang="en-US" dirty="0" err="1" smtClean="0"/>
              <a:t>uống</a:t>
            </a:r>
            <a:r>
              <a:rPr lang="en-US" dirty="0" smtClean="0"/>
              <a:t> </a:t>
            </a:r>
            <a:r>
              <a:rPr lang="en-US" dirty="0" err="1" smtClean="0"/>
              <a:t>nhiều</a:t>
            </a:r>
            <a:r>
              <a:rPr lang="en-US" dirty="0" smtClean="0"/>
              <a:t> </a:t>
            </a:r>
            <a:r>
              <a:rPr lang="en-US" dirty="0" err="1" smtClean="0"/>
              <a:t>nước</a:t>
            </a:r>
            <a:r>
              <a:rPr lang="en-US" dirty="0" smtClean="0"/>
              <a:t>, </a:t>
            </a:r>
            <a:r>
              <a:rPr lang="en-US" dirty="0" err="1" smtClean="0"/>
              <a:t>từ</a:t>
            </a:r>
            <a:r>
              <a:rPr lang="en-US" dirty="0" smtClean="0"/>
              <a:t> 1,5-2 </a:t>
            </a:r>
            <a:r>
              <a:rPr lang="en-US" dirty="0" err="1" smtClean="0"/>
              <a:t>lít</a:t>
            </a:r>
            <a:r>
              <a:rPr lang="en-US" dirty="0" smtClean="0"/>
              <a:t> </a:t>
            </a:r>
            <a:r>
              <a:rPr lang="en-US" dirty="0" err="1" smtClean="0"/>
              <a:t>nước</a:t>
            </a:r>
            <a:r>
              <a:rPr lang="en-US" dirty="0" smtClean="0"/>
              <a:t>/</a:t>
            </a:r>
            <a:r>
              <a:rPr lang="en-US" dirty="0" err="1" smtClean="0"/>
              <a:t>ngày</a:t>
            </a:r>
            <a:r>
              <a:rPr lang="en-US" dirty="0" smtClean="0"/>
              <a:t>, </a:t>
            </a:r>
            <a:r>
              <a:rPr lang="en-US" dirty="0" err="1" smtClean="0"/>
              <a:t>không</a:t>
            </a:r>
            <a:r>
              <a:rPr lang="en-US" dirty="0" smtClean="0"/>
              <a:t> </a:t>
            </a:r>
            <a:r>
              <a:rPr lang="en-US" dirty="0" err="1" smtClean="0"/>
              <a:t>ăn</a:t>
            </a:r>
            <a:r>
              <a:rPr lang="en-US" dirty="0" smtClean="0"/>
              <a:t> </a:t>
            </a:r>
            <a:r>
              <a:rPr lang="en-US" dirty="0" err="1" smtClean="0"/>
              <a:t>đồ</a:t>
            </a:r>
            <a:r>
              <a:rPr lang="en-US" dirty="0" smtClean="0"/>
              <a:t> cay, </a:t>
            </a:r>
            <a:r>
              <a:rPr lang="en-US" dirty="0" err="1" smtClean="0"/>
              <a:t>nóng</a:t>
            </a:r>
            <a:r>
              <a:rPr lang="en-US" dirty="0" smtClean="0"/>
              <a:t>, </a:t>
            </a:r>
            <a:r>
              <a:rPr lang="en-US" dirty="0" err="1" smtClean="0"/>
              <a:t>không</a:t>
            </a:r>
            <a:r>
              <a:rPr lang="en-US" dirty="0" smtClean="0"/>
              <a:t> </a:t>
            </a:r>
            <a:r>
              <a:rPr lang="en-US" dirty="0" err="1" smtClean="0"/>
              <a:t>uống</a:t>
            </a:r>
            <a:r>
              <a:rPr lang="en-US" dirty="0" smtClean="0"/>
              <a:t> </a:t>
            </a:r>
            <a:r>
              <a:rPr lang="en-US" dirty="0" err="1" smtClean="0"/>
              <a:t>rượu</a:t>
            </a:r>
            <a:r>
              <a:rPr lang="en-US" dirty="0" smtClean="0"/>
              <a:t>, </a:t>
            </a:r>
            <a:r>
              <a:rPr lang="en-US" dirty="0" err="1" smtClean="0"/>
              <a:t>bia</a:t>
            </a:r>
            <a:r>
              <a:rPr lang="en-US" dirty="0" smtClean="0"/>
              <a:t>, </a:t>
            </a:r>
            <a:r>
              <a:rPr lang="en-US" dirty="0" err="1" smtClean="0"/>
              <a:t>caffe</a:t>
            </a:r>
            <a:r>
              <a:rPr lang="en-US" dirty="0" smtClean="0"/>
              <a:t>.</a:t>
            </a:r>
          </a:p>
          <a:p>
            <a:pPr>
              <a:buFontTx/>
              <a:buChar char="-"/>
            </a:pPr>
            <a:r>
              <a:rPr lang="en-US" dirty="0" err="1" smtClean="0"/>
              <a:t>Chống</a:t>
            </a:r>
            <a:r>
              <a:rPr lang="en-US" dirty="0" smtClean="0"/>
              <a:t> </a:t>
            </a:r>
            <a:r>
              <a:rPr lang="en-US" dirty="0" err="1" smtClean="0"/>
              <a:t>chỉ</a:t>
            </a:r>
            <a:r>
              <a:rPr lang="en-US" dirty="0" smtClean="0"/>
              <a:t> </a:t>
            </a:r>
            <a:r>
              <a:rPr lang="en-US" dirty="0" err="1" smtClean="0"/>
              <a:t>định</a:t>
            </a:r>
            <a:r>
              <a:rPr lang="en-US" dirty="0" smtClean="0"/>
              <a:t>: PNCT</a:t>
            </a:r>
          </a:p>
          <a:p>
            <a:pPr>
              <a:buFontTx/>
              <a:buChar char="-"/>
            </a:pP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48</a:t>
            </a:fld>
            <a:endParaRPr lang="en-US"/>
          </a:p>
        </p:txBody>
      </p:sp>
    </p:spTree>
    <p:extLst>
      <p:ext uri="{BB962C8B-B14F-4D97-AF65-F5344CB8AC3E}">
        <p14:creationId xmlns:p14="http://schemas.microsoft.com/office/powerpoint/2010/main" val="3442368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smtClean="0"/>
              <a:t>Sáng</a:t>
            </a:r>
            <a:r>
              <a:rPr lang="en-US" dirty="0" smtClean="0"/>
              <a:t> </a:t>
            </a:r>
            <a:r>
              <a:rPr lang="en-US" dirty="0" err="1" smtClean="0"/>
              <a:t>mắt</a:t>
            </a:r>
            <a:endParaRPr lang="en-US" dirty="0"/>
          </a:p>
        </p:txBody>
      </p:sp>
      <p:sp>
        <p:nvSpPr>
          <p:cNvPr id="3" name="Content Placeholder 2"/>
          <p:cNvSpPr>
            <a:spLocks noGrp="1"/>
          </p:cNvSpPr>
          <p:nvPr>
            <p:ph idx="1"/>
          </p:nvPr>
        </p:nvSpPr>
        <p:spPr>
          <a:xfrm>
            <a:off x="533400" y="1066800"/>
            <a:ext cx="7239000" cy="4922520"/>
          </a:xfrm>
        </p:spPr>
        <p:txBody>
          <a:bodyPr>
            <a:normAutofit fontScale="92500" lnSpcReduction="20000"/>
          </a:bodyPr>
          <a:lstStyle/>
          <a:p>
            <a:r>
              <a:rPr lang="en-US" sz="2000" b="1" dirty="0" err="1" smtClean="0">
                <a:latin typeface="Times New Roman" panose="02020603050405020304" pitchFamily="18" charset="0"/>
                <a:cs typeface="Times New Roman" panose="02020603050405020304" pitchFamily="18" charset="0"/>
              </a:rPr>
              <a:t>Dạng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siro</a:t>
            </a:r>
            <a:endParaRPr lang="en-US" sz="2000" dirty="0" smtClean="0">
              <a:latin typeface="Times New Roman" panose="02020603050405020304" pitchFamily="18" charset="0"/>
              <a:cs typeface="Times New Roman" panose="02020603050405020304" pitchFamily="18" charset="0"/>
            </a:endParaRPr>
          </a:p>
          <a:p>
            <a:r>
              <a:rPr lang="en-US" sz="2000" b="1" dirty="0" err="1" smtClean="0">
                <a:latin typeface="Times New Roman" panose="02020603050405020304" pitchFamily="18" charset="0"/>
                <a:cs typeface="Times New Roman" panose="02020603050405020304" pitchFamily="18" charset="0"/>
              </a:rPr>
              <a:t>Thành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phần</a:t>
            </a:r>
            <a:r>
              <a:rPr lang="en-US" sz="2000" b="1"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Thục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địa</a:t>
            </a:r>
            <a:r>
              <a:rPr lang="en-US" sz="2000" dirty="0" smtClean="0">
                <a:latin typeface="Times New Roman" panose="02020603050405020304" pitchFamily="18" charset="0"/>
                <a:cs typeface="Times New Roman" panose="02020603050405020304" pitchFamily="18" charset="0"/>
              </a:rPr>
              <a:t> 11,04g</a:t>
            </a:r>
          </a:p>
          <a:p>
            <a:r>
              <a:rPr lang="en-US" sz="2000" dirty="0" err="1" smtClean="0">
                <a:latin typeface="Times New Roman" panose="02020603050405020304" pitchFamily="18" charset="0"/>
                <a:cs typeface="Times New Roman" panose="02020603050405020304" pitchFamily="18" charset="0"/>
              </a:rPr>
              <a:t>Sơn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thù</a:t>
            </a:r>
            <a:r>
              <a:rPr lang="en-US" sz="2000" dirty="0" smtClean="0">
                <a:latin typeface="Times New Roman" panose="02020603050405020304" pitchFamily="18" charset="0"/>
                <a:cs typeface="Times New Roman" panose="02020603050405020304" pitchFamily="18" charset="0"/>
              </a:rPr>
              <a:t> 5,52g</a:t>
            </a:r>
          </a:p>
          <a:p>
            <a:r>
              <a:rPr lang="en-US" sz="2000" dirty="0" err="1" smtClean="0">
                <a:latin typeface="Times New Roman" panose="02020603050405020304" pitchFamily="18" charset="0"/>
                <a:cs typeface="Times New Roman" panose="02020603050405020304" pitchFamily="18" charset="0"/>
              </a:rPr>
              <a:t>Mẫu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Hoài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sơn</a:t>
            </a:r>
            <a:r>
              <a:rPr lang="en-US" sz="2000" dirty="0" smtClean="0">
                <a:latin typeface="Times New Roman" panose="02020603050405020304" pitchFamily="18" charset="0"/>
                <a:cs typeface="Times New Roman" panose="02020603050405020304" pitchFamily="18" charset="0"/>
              </a:rPr>
              <a:t> 5,52g</a:t>
            </a:r>
          </a:p>
          <a:p>
            <a:r>
              <a:rPr lang="en-US" sz="2000" dirty="0" err="1" smtClean="0">
                <a:latin typeface="Times New Roman" panose="02020603050405020304" pitchFamily="18" charset="0"/>
                <a:cs typeface="Times New Roman" panose="02020603050405020304" pitchFamily="18" charset="0"/>
              </a:rPr>
              <a:t>Phục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linh</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Trạch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tả</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Câu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kỷ</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tử</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Cúc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Đương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Bạch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thược</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Bạch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a:t>
            </a:r>
            <a:r>
              <a:rPr lang="en-US" sz="2000" dirty="0" smtClean="0">
                <a:latin typeface="Times New Roman" panose="02020603050405020304" pitchFamily="18" charset="0"/>
                <a:cs typeface="Times New Roman" panose="02020603050405020304" pitchFamily="18" charset="0"/>
              </a:rPr>
              <a:t> 4,128g</a:t>
            </a:r>
          </a:p>
          <a:p>
            <a:r>
              <a:rPr lang="en-US" sz="2000" dirty="0" err="1" smtClean="0">
                <a:latin typeface="Times New Roman" panose="02020603050405020304" pitchFamily="18" charset="0"/>
                <a:cs typeface="Times New Roman" panose="02020603050405020304" pitchFamily="18" charset="0"/>
              </a:rPr>
              <a:t>Thạch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quyết</a:t>
            </a:r>
            <a:r>
              <a:rPr lang="en-US" sz="2000" dirty="0" smtClean="0">
                <a:latin typeface="Times New Roman" panose="02020603050405020304" pitchFamily="18" charset="0"/>
                <a:cs typeface="Times New Roman" panose="02020603050405020304" pitchFamily="18" charset="0"/>
              </a:rPr>
              <a:t> minh 5,52g</a:t>
            </a:r>
          </a:p>
          <a:p>
            <a:r>
              <a:rPr lang="en-US" sz="2000" dirty="0" err="1" smtClean="0">
                <a:latin typeface="Times New Roman" panose="02020603050405020304" pitchFamily="18" charset="0"/>
                <a:cs typeface="Times New Roman" panose="02020603050405020304" pitchFamily="18" charset="0"/>
              </a:rPr>
              <a:t>Tá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vđ</a:t>
            </a:r>
            <a:r>
              <a:rPr lang="en-US" sz="2000" dirty="0" smtClean="0">
                <a:latin typeface="Times New Roman" panose="02020603050405020304" pitchFamily="18" charset="0"/>
                <a:cs typeface="Times New Roman" panose="02020603050405020304" pitchFamily="18" charset="0"/>
              </a:rPr>
              <a:t> 60ml</a:t>
            </a:r>
          </a:p>
          <a:p>
            <a:endParaRPr lang="en-US" dirty="0" smtClean="0">
              <a:latin typeface="Times New Roman" panose="02020603050405020304" pitchFamily="18" charset="0"/>
              <a:cs typeface="Times New Roman" panose="02020603050405020304" pitchFamily="18" charset="0"/>
            </a:endParaRP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49</a:t>
            </a:fld>
            <a:endParaRPr lang="en-US"/>
          </a:p>
        </p:txBody>
      </p:sp>
    </p:spTree>
    <p:extLst>
      <p:ext uri="{BB962C8B-B14F-4D97-AF65-F5344CB8AC3E}">
        <p14:creationId xmlns:p14="http://schemas.microsoft.com/office/powerpoint/2010/main" val="293838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a:bodyPr>
          <a:lstStyle/>
          <a:p>
            <a:pPr algn="ctr"/>
            <a:r>
              <a:rPr lang="en-US" sz="2800" dirty="0">
                <a:solidFill>
                  <a:srgbClr val="002060"/>
                </a:solidFill>
                <a:latin typeface="Times New Roman" pitchFamily="18" charset="0"/>
                <a:cs typeface="Times New Roman" pitchFamily="18" charset="0"/>
              </a:rPr>
              <a:t>1. </a:t>
            </a:r>
            <a:r>
              <a:rPr lang="en-US" sz="2800" dirty="0">
                <a:solidFill>
                  <a:srgbClr val="0070C0"/>
                </a:solidFill>
                <a:latin typeface="Times New Roman" pitchFamily="18" charset="0"/>
                <a:cs typeface="Times New Roman" pitchFamily="18" charset="0"/>
              </a:rPr>
              <a:t>GUARENTE-8 (Candesartan 8mg)</a:t>
            </a:r>
            <a:endParaRPr lang="en-US" sz="2800" dirty="0"/>
          </a:p>
        </p:txBody>
      </p:sp>
      <p:sp>
        <p:nvSpPr>
          <p:cNvPr id="3" name="Content Placeholder 2"/>
          <p:cNvSpPr>
            <a:spLocks noGrp="1"/>
          </p:cNvSpPr>
          <p:nvPr>
            <p:ph idx="1"/>
          </p:nvPr>
        </p:nvSpPr>
        <p:spPr/>
        <p:txBody>
          <a:bodyPr/>
          <a:lstStyle/>
          <a:p>
            <a:pPr lvl="0"/>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p>
          <a:p>
            <a:r>
              <a:rPr lang="en-US" dirty="0" smtClean="0"/>
              <a:t>Candesartan </a:t>
            </a:r>
            <a:r>
              <a:rPr lang="en-US" dirty="0" err="1" smtClean="0"/>
              <a:t>ức</a:t>
            </a:r>
            <a:r>
              <a:rPr lang="en-US" dirty="0" smtClean="0"/>
              <a:t> </a:t>
            </a:r>
            <a:r>
              <a:rPr lang="en-US" dirty="0" err="1" smtClean="0"/>
              <a:t>chế</a:t>
            </a:r>
            <a:r>
              <a:rPr lang="en-US" dirty="0" smtClean="0"/>
              <a:t> receptor AT1 </a:t>
            </a:r>
            <a:r>
              <a:rPr lang="en-US" dirty="0" err="1" smtClean="0"/>
              <a:t>của</a:t>
            </a:r>
            <a:r>
              <a:rPr lang="en-US" dirty="0" smtClean="0"/>
              <a:t> angiotensin II </a:t>
            </a:r>
            <a:r>
              <a:rPr lang="en-US" dirty="0" err="1" smtClean="0"/>
              <a:t>làm</a:t>
            </a:r>
            <a:r>
              <a:rPr lang="en-US" dirty="0" smtClean="0"/>
              <a:t> </a:t>
            </a:r>
            <a:r>
              <a:rPr lang="en-US" dirty="0" err="1" smtClean="0"/>
              <a:t>mất</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của</a:t>
            </a:r>
            <a:r>
              <a:rPr lang="en-US" dirty="0" smtClean="0"/>
              <a:t> angiotensin II</a:t>
            </a:r>
          </a:p>
          <a:p>
            <a:r>
              <a:rPr lang="en-US" dirty="0" err="1" smtClean="0"/>
              <a:t>Trên</a:t>
            </a:r>
            <a:r>
              <a:rPr lang="en-US" dirty="0" smtClean="0"/>
              <a:t> </a:t>
            </a:r>
            <a:r>
              <a:rPr lang="en-US" dirty="0" err="1" smtClean="0"/>
              <a:t>mạch</a:t>
            </a:r>
            <a:r>
              <a:rPr lang="en-US" dirty="0" smtClean="0"/>
              <a:t>: </a:t>
            </a:r>
            <a:r>
              <a:rPr lang="en-US" dirty="0" err="1" smtClean="0"/>
              <a:t>làm</a:t>
            </a:r>
            <a:r>
              <a:rPr lang="en-US" dirty="0" smtClean="0"/>
              <a:t> </a:t>
            </a:r>
            <a:r>
              <a:rPr lang="en-US" dirty="0" err="1" smtClean="0"/>
              <a:t>hạ</a:t>
            </a:r>
            <a:r>
              <a:rPr lang="en-US" dirty="0" smtClean="0"/>
              <a:t> </a:t>
            </a:r>
            <a:r>
              <a:rPr lang="en-US" dirty="0" err="1" smtClean="0"/>
              <a:t>huyết</a:t>
            </a:r>
            <a:r>
              <a:rPr lang="en-US" dirty="0" smtClean="0"/>
              <a:t> </a:t>
            </a:r>
            <a:r>
              <a:rPr lang="en-US" dirty="0" err="1" smtClean="0"/>
              <a:t>áp</a:t>
            </a:r>
            <a:r>
              <a:rPr lang="en-US" dirty="0" smtClean="0"/>
              <a:t> </a:t>
            </a:r>
            <a:r>
              <a:rPr lang="en-US" dirty="0" err="1" smtClean="0"/>
              <a:t>từ</a:t>
            </a:r>
            <a:r>
              <a:rPr lang="en-US" dirty="0" smtClean="0"/>
              <a:t> </a:t>
            </a:r>
            <a:r>
              <a:rPr lang="en-US" dirty="0" err="1" smtClean="0"/>
              <a:t>từ</a:t>
            </a:r>
            <a:endParaRPr lang="en-US" dirty="0" smtClean="0"/>
          </a:p>
          <a:p>
            <a:r>
              <a:rPr lang="en-US" dirty="0" err="1" smtClean="0"/>
              <a:t>Trên</a:t>
            </a:r>
            <a:r>
              <a:rPr lang="en-US" dirty="0" smtClean="0"/>
              <a:t> </a:t>
            </a:r>
            <a:r>
              <a:rPr lang="en-US" dirty="0" err="1" smtClean="0"/>
              <a:t>tim</a:t>
            </a:r>
            <a:r>
              <a:rPr lang="en-US" dirty="0" smtClean="0"/>
              <a:t>: </a:t>
            </a:r>
            <a:r>
              <a:rPr lang="en-US" dirty="0" err="1" smtClean="0"/>
              <a:t>làm</a:t>
            </a:r>
            <a:r>
              <a:rPr lang="en-US" dirty="0" smtClean="0"/>
              <a:t> </a:t>
            </a:r>
            <a:r>
              <a:rPr lang="en-US" dirty="0" err="1" smtClean="0"/>
              <a:t>giảm</a:t>
            </a:r>
            <a:r>
              <a:rPr lang="en-US" dirty="0" smtClean="0"/>
              <a:t> co </a:t>
            </a:r>
            <a:r>
              <a:rPr lang="en-US" dirty="0" err="1" smtClean="0"/>
              <a:t>bóp</a:t>
            </a:r>
            <a:r>
              <a:rPr lang="en-US" dirty="0" smtClean="0"/>
              <a:t> </a:t>
            </a:r>
            <a:r>
              <a:rPr lang="en-US" dirty="0" err="1" smtClean="0"/>
              <a:t>cơ</a:t>
            </a:r>
            <a:r>
              <a:rPr lang="en-US" dirty="0" smtClean="0"/>
              <a:t> </a:t>
            </a:r>
            <a:r>
              <a:rPr lang="en-US" dirty="0" err="1" smtClean="0"/>
              <a:t>tim</a:t>
            </a:r>
            <a:r>
              <a:rPr lang="en-US" dirty="0" smtClean="0"/>
              <a:t>, </a:t>
            </a:r>
            <a:r>
              <a:rPr lang="en-US" dirty="0" err="1" smtClean="0"/>
              <a:t>giảm</a:t>
            </a:r>
            <a:r>
              <a:rPr lang="en-US" dirty="0" smtClean="0"/>
              <a:t> </a:t>
            </a:r>
            <a:r>
              <a:rPr lang="en-US" dirty="0" err="1" smtClean="0"/>
              <a:t>nhịp</a:t>
            </a:r>
            <a:r>
              <a:rPr lang="en-US" dirty="0" smtClean="0"/>
              <a:t> </a:t>
            </a:r>
            <a:r>
              <a:rPr lang="en-US" dirty="0" err="1" smtClean="0"/>
              <a:t>tim</a:t>
            </a:r>
            <a:r>
              <a:rPr lang="en-US" dirty="0" smtClean="0"/>
              <a:t> do </a:t>
            </a:r>
            <a:r>
              <a:rPr lang="en-US" dirty="0" err="1" smtClean="0"/>
              <a:t>giảm</a:t>
            </a:r>
            <a:r>
              <a:rPr lang="en-US" dirty="0" smtClean="0"/>
              <a:t> </a:t>
            </a:r>
            <a:r>
              <a:rPr lang="en-US" dirty="0" err="1" smtClean="0"/>
              <a:t>trương</a:t>
            </a:r>
            <a:r>
              <a:rPr lang="en-US" dirty="0" smtClean="0"/>
              <a:t> </a:t>
            </a:r>
            <a:r>
              <a:rPr lang="en-US" dirty="0" err="1" smtClean="0"/>
              <a:t>lực</a:t>
            </a:r>
            <a:r>
              <a:rPr lang="en-US" dirty="0" smtClean="0"/>
              <a:t> </a:t>
            </a:r>
            <a:r>
              <a:rPr lang="en-US" dirty="0" err="1" smtClean="0"/>
              <a:t>giao</a:t>
            </a:r>
            <a:r>
              <a:rPr lang="en-US" dirty="0" smtClean="0"/>
              <a:t> </a:t>
            </a:r>
            <a:r>
              <a:rPr lang="en-US" dirty="0" err="1" smtClean="0"/>
              <a:t>cảm</a:t>
            </a:r>
            <a:endParaRPr lang="en-US" dirty="0"/>
          </a:p>
          <a:p>
            <a:r>
              <a:rPr lang="en-US" dirty="0" err="1" smtClean="0"/>
              <a:t>Trên</a:t>
            </a:r>
            <a:r>
              <a:rPr lang="en-US" dirty="0" smtClean="0"/>
              <a:t> </a:t>
            </a:r>
            <a:r>
              <a:rPr lang="en-US" dirty="0" err="1" smtClean="0"/>
              <a:t>thận</a:t>
            </a:r>
            <a:r>
              <a:rPr lang="en-US" dirty="0" smtClean="0"/>
              <a:t>: </a:t>
            </a:r>
            <a:r>
              <a:rPr lang="en-US" dirty="0" err="1" smtClean="0"/>
              <a:t>giảm</a:t>
            </a:r>
            <a:r>
              <a:rPr lang="en-US" dirty="0" smtClean="0"/>
              <a:t> </a:t>
            </a:r>
            <a:r>
              <a:rPr lang="en-US" dirty="0" err="1" smtClean="0"/>
              <a:t>giải</a:t>
            </a:r>
            <a:r>
              <a:rPr lang="en-US" dirty="0" smtClean="0"/>
              <a:t> </a:t>
            </a:r>
            <a:r>
              <a:rPr lang="en-US" dirty="0" err="1" smtClean="0"/>
              <a:t>phóng</a:t>
            </a:r>
            <a:r>
              <a:rPr lang="en-US" dirty="0" smtClean="0"/>
              <a:t> </a:t>
            </a:r>
            <a:r>
              <a:rPr lang="en-US" dirty="0" err="1" smtClean="0"/>
              <a:t>aldosterol</a:t>
            </a:r>
            <a:r>
              <a:rPr lang="en-US" dirty="0" smtClean="0"/>
              <a:t> </a:t>
            </a:r>
            <a:r>
              <a:rPr lang="en-US" dirty="0" err="1" smtClean="0"/>
              <a:t>và</a:t>
            </a:r>
            <a:r>
              <a:rPr lang="en-US" dirty="0" smtClean="0"/>
              <a:t> </a:t>
            </a:r>
            <a:r>
              <a:rPr lang="en-US" dirty="0" err="1" smtClean="0"/>
              <a:t>tăng</a:t>
            </a:r>
            <a:r>
              <a:rPr lang="en-US" dirty="0" smtClean="0"/>
              <a:t> </a:t>
            </a:r>
            <a:r>
              <a:rPr lang="en-US" dirty="0" err="1" smtClean="0"/>
              <a:t>tuần</a:t>
            </a:r>
            <a:r>
              <a:rPr lang="en-US" dirty="0" smtClean="0"/>
              <a:t> </a:t>
            </a:r>
            <a:r>
              <a:rPr lang="en-US" dirty="0" err="1" smtClean="0"/>
              <a:t>hoàn</a:t>
            </a:r>
            <a:r>
              <a:rPr lang="en-US" dirty="0" smtClean="0"/>
              <a:t> </a:t>
            </a:r>
            <a:r>
              <a:rPr lang="en-US" dirty="0" err="1" smtClean="0"/>
              <a:t>thận</a:t>
            </a:r>
            <a:r>
              <a:rPr lang="en-US" dirty="0" smtClean="0"/>
              <a:t> </a:t>
            </a:r>
            <a:r>
              <a:rPr lang="en-US" dirty="0" err="1" smtClean="0"/>
              <a:t>nên</a:t>
            </a:r>
            <a:r>
              <a:rPr lang="en-US" dirty="0" smtClean="0"/>
              <a:t> </a:t>
            </a:r>
            <a:r>
              <a:rPr lang="en-US" dirty="0" err="1" smtClean="0"/>
              <a:t>tăng</a:t>
            </a:r>
            <a:r>
              <a:rPr lang="en-US" dirty="0" smtClean="0"/>
              <a:t> </a:t>
            </a:r>
            <a:r>
              <a:rPr lang="en-US" dirty="0" err="1" smtClean="0"/>
              <a:t>sức</a:t>
            </a:r>
            <a:r>
              <a:rPr lang="en-US" dirty="0" smtClean="0"/>
              <a:t> </a:t>
            </a:r>
            <a:r>
              <a:rPr lang="en-US" dirty="0" err="1" smtClean="0"/>
              <a:t>lọc</a:t>
            </a:r>
            <a:r>
              <a:rPr lang="en-US" dirty="0" smtClean="0"/>
              <a:t> </a:t>
            </a:r>
            <a:r>
              <a:rPr lang="en-US" dirty="0" err="1" smtClean="0"/>
              <a:t>cầu</a:t>
            </a:r>
            <a:r>
              <a:rPr lang="en-US" dirty="0" smtClean="0"/>
              <a:t> </a:t>
            </a:r>
            <a:r>
              <a:rPr lang="en-US" dirty="0" err="1" smtClean="0"/>
              <a:t>thận</a:t>
            </a:r>
            <a:r>
              <a:rPr lang="en-US" dirty="0" smtClean="0"/>
              <a: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a:t>
            </a:fld>
            <a:endParaRPr lang="en-US"/>
          </a:p>
        </p:txBody>
      </p:sp>
    </p:spTree>
    <p:extLst>
      <p:ext uri="{BB962C8B-B14F-4D97-AF65-F5344CB8AC3E}">
        <p14:creationId xmlns:p14="http://schemas.microsoft.com/office/powerpoint/2010/main" val="2891586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Sáng</a:t>
            </a: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 </a:t>
            </a:r>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mắt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7239000" cy="5312736"/>
          </a:xfrm>
        </p:spPr>
        <p:txBody>
          <a:bodyPr>
            <a:normAutofit fontScale="92500" lnSpcReduction="10000"/>
          </a:bodyPr>
          <a:lstStyle/>
          <a:p>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võng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Đầy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lỏng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PNCT &amp; CCB</a:t>
            </a:r>
          </a:p>
          <a:p>
            <a:r>
              <a:rPr lang="en-US" dirty="0" err="1" smtClean="0">
                <a:latin typeface="Times New Roman" panose="02020603050405020304" pitchFamily="18" charset="0"/>
                <a:cs typeface="Times New Roman" panose="02020603050405020304" pitchFamily="18" charset="0"/>
              </a:rPr>
              <a:t>Liều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3-9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10-15ml</a:t>
            </a:r>
          </a:p>
          <a:p>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10-16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15-20ml</a:t>
            </a:r>
          </a:p>
          <a:p>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30ml</a:t>
            </a:r>
          </a:p>
          <a:p>
            <a:r>
              <a:rPr lang="en-US" dirty="0" err="1" smtClean="0">
                <a:latin typeface="Times New Roman" panose="02020603050405020304" pitchFamily="18" charset="0"/>
                <a:cs typeface="Times New Roman" panose="02020603050405020304" pitchFamily="18" charset="0"/>
              </a:rPr>
              <a:t>Thận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nhiệt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50</a:t>
            </a:fld>
            <a:endParaRPr lang="en-US"/>
          </a:p>
        </p:txBody>
      </p:sp>
    </p:spTree>
    <p:extLst>
      <p:ext uri="{BB962C8B-B14F-4D97-AF65-F5344CB8AC3E}">
        <p14:creationId xmlns:p14="http://schemas.microsoft.com/office/powerpoint/2010/main" val="259406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smtClean="0">
                <a:latin typeface="Times New Roman" panose="02020603050405020304" pitchFamily="18" charset="0"/>
                <a:cs typeface="Times New Roman" panose="02020603050405020304" pitchFamily="18" charset="0"/>
              </a:rPr>
              <a:t>Phong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tê</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thấp-ht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7239000" cy="5312736"/>
          </a:xfrm>
        </p:spPr>
        <p:txBody>
          <a:bodyPr/>
          <a:lstStyle/>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51</a:t>
            </a:fld>
            <a:endParaRPr lang="en-US"/>
          </a:p>
        </p:txBody>
      </p:sp>
    </p:spTree>
    <p:extLst>
      <p:ext uri="{BB962C8B-B14F-4D97-AF65-F5344CB8AC3E}">
        <p14:creationId xmlns:p14="http://schemas.microsoft.com/office/powerpoint/2010/main" val="1120578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dirty="0" err="1" smtClean="0">
                <a:latin typeface="Times New Roman" panose="02020603050405020304" pitchFamily="18" charset="0"/>
                <a:cs typeface="Times New Roman" panose="02020603050405020304" pitchFamily="18" charset="0"/>
              </a:rPr>
              <a:t>Neupencap</a:t>
            </a:r>
            <a:r>
              <a:rPr lang="en-US" dirty="0" smtClean="0">
                <a:latin typeface="Times New Roman" panose="02020603050405020304" pitchFamily="18" charset="0"/>
                <a:cs typeface="Times New Roman" panose="02020603050405020304" pitchFamily="18" charset="0"/>
              </a:rPr>
              <a:t> (gabapentin)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7239000" cy="5388936"/>
          </a:xfrm>
        </p:spPr>
        <p:txBody>
          <a:bodyPr/>
          <a:lstStyle/>
          <a:p>
            <a:r>
              <a:rPr lang="en-US" dirty="0" err="1" smtClean="0"/>
              <a:t>Dạng</a:t>
            </a:r>
            <a:r>
              <a:rPr lang="en-US" dirty="0" smtClean="0"/>
              <a:t> </a:t>
            </a:r>
            <a:r>
              <a:rPr lang="en-US" dirty="0" err="1" smtClean="0"/>
              <a:t>thuốc</a:t>
            </a:r>
            <a:r>
              <a:rPr lang="en-US" dirty="0" smtClean="0"/>
              <a:t>: </a:t>
            </a:r>
            <a:r>
              <a:rPr lang="en-US" dirty="0" err="1" smtClean="0"/>
              <a:t>viên</a:t>
            </a:r>
            <a:r>
              <a:rPr lang="en-US" dirty="0" smtClean="0"/>
              <a:t> </a:t>
            </a:r>
            <a:r>
              <a:rPr lang="en-US" dirty="0" err="1" smtClean="0"/>
              <a:t>nang</a:t>
            </a:r>
            <a:r>
              <a:rPr lang="en-US" dirty="0" smtClean="0"/>
              <a:t> </a:t>
            </a:r>
            <a:r>
              <a:rPr lang="en-US" dirty="0" err="1" smtClean="0"/>
              <a:t>cứng</a:t>
            </a:r>
            <a:endParaRPr lang="en-US" dirty="0" smtClean="0"/>
          </a:p>
          <a:p>
            <a:r>
              <a:rPr lang="en-US" dirty="0" err="1" smtClean="0"/>
              <a:t>Thành</a:t>
            </a:r>
            <a:r>
              <a:rPr lang="en-US" dirty="0" smtClean="0"/>
              <a:t> </a:t>
            </a:r>
            <a:r>
              <a:rPr lang="en-US" dirty="0" err="1" smtClean="0"/>
              <a:t>phần</a:t>
            </a:r>
            <a:r>
              <a:rPr lang="en-US" dirty="0" smtClean="0"/>
              <a:t>:</a:t>
            </a:r>
          </a:p>
          <a:p>
            <a:r>
              <a:rPr lang="en-US" dirty="0" smtClean="0"/>
              <a:t>Gabapentin 300mg</a:t>
            </a:r>
          </a:p>
          <a:p>
            <a:r>
              <a:rPr lang="en-US" dirty="0" err="1" smtClean="0"/>
              <a:t>Tá</a:t>
            </a:r>
            <a:r>
              <a:rPr lang="en-US" dirty="0" smtClean="0"/>
              <a:t> </a:t>
            </a:r>
            <a:r>
              <a:rPr lang="en-US" dirty="0" err="1" smtClean="0"/>
              <a:t>dược</a:t>
            </a:r>
            <a:r>
              <a:rPr lang="en-US" dirty="0" smtClean="0"/>
              <a:t> </a:t>
            </a:r>
            <a:r>
              <a:rPr lang="en-US" dirty="0" err="1" smtClean="0"/>
              <a:t>vđ</a:t>
            </a:r>
            <a:endParaRPr lang="en-US" dirty="0" smtClean="0"/>
          </a:p>
          <a:p>
            <a:r>
              <a:rPr lang="en-US" dirty="0" err="1" smtClean="0"/>
              <a:t>Loại</a:t>
            </a:r>
            <a:r>
              <a:rPr lang="en-US" dirty="0" smtClean="0"/>
              <a:t> </a:t>
            </a:r>
            <a:r>
              <a:rPr lang="en-US" dirty="0" err="1" smtClean="0"/>
              <a:t>thuốc</a:t>
            </a:r>
            <a:r>
              <a:rPr lang="en-US" dirty="0" smtClean="0"/>
              <a:t>: </a:t>
            </a:r>
            <a:r>
              <a:rPr lang="en-US" dirty="0" err="1" smtClean="0"/>
              <a:t>chống</a:t>
            </a:r>
            <a:r>
              <a:rPr lang="en-US" dirty="0" smtClean="0"/>
              <a:t> </a:t>
            </a:r>
            <a:r>
              <a:rPr lang="en-US" dirty="0" err="1" smtClean="0"/>
              <a:t>động</a:t>
            </a:r>
            <a:r>
              <a:rPr lang="en-US" dirty="0" smtClean="0"/>
              <a:t> </a:t>
            </a:r>
            <a:r>
              <a:rPr lang="en-US" dirty="0" err="1" smtClean="0"/>
              <a:t>kinh</a:t>
            </a: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52</a:t>
            </a:fld>
            <a:endParaRPr lang="en-US"/>
          </a:p>
        </p:txBody>
      </p:sp>
    </p:spTree>
    <p:extLst>
      <p:ext uri="{BB962C8B-B14F-4D97-AF65-F5344CB8AC3E}">
        <p14:creationId xmlns:p14="http://schemas.microsoft.com/office/powerpoint/2010/main" val="3171973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Neupencap</a:t>
            </a: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 (gabapentin)</a:t>
            </a:r>
            <a:endParaRPr lang="en-US" dirty="0"/>
          </a:p>
        </p:txBody>
      </p:sp>
      <p:sp>
        <p:nvSpPr>
          <p:cNvPr id="3" name="Content Placeholder 2"/>
          <p:cNvSpPr>
            <a:spLocks noGrp="1"/>
          </p:cNvSpPr>
          <p:nvPr>
            <p:ph idx="1"/>
          </p:nvPr>
        </p:nvSpPr>
        <p:spPr>
          <a:xfrm>
            <a:off x="457200" y="1143000"/>
            <a:ext cx="7239000" cy="5312736"/>
          </a:xfrm>
        </p:spPr>
        <p:txBody>
          <a:bodyPr>
            <a:normAutofit lnSpcReduction="10000"/>
          </a:bodyPr>
          <a:lstStyle/>
          <a:p>
            <a:r>
              <a:rPr lang="en-US" dirty="0" err="1" smtClean="0"/>
              <a:t>Dược</a:t>
            </a:r>
            <a:r>
              <a:rPr lang="en-US" dirty="0" smtClean="0"/>
              <a:t> </a:t>
            </a:r>
            <a:r>
              <a:rPr lang="en-US" dirty="0" err="1" smtClean="0"/>
              <a:t>động</a:t>
            </a:r>
            <a:r>
              <a:rPr lang="en-US" dirty="0" smtClean="0"/>
              <a:t> </a:t>
            </a:r>
            <a:r>
              <a:rPr lang="en-US" dirty="0" err="1" smtClean="0"/>
              <a:t>học</a:t>
            </a:r>
            <a:r>
              <a:rPr lang="en-US" dirty="0" smtClean="0"/>
              <a:t>:</a:t>
            </a:r>
          </a:p>
          <a:p>
            <a:r>
              <a:rPr lang="en-US" dirty="0" err="1" smtClean="0"/>
              <a:t>Hấp</a:t>
            </a:r>
            <a:r>
              <a:rPr lang="en-US" dirty="0" smtClean="0"/>
              <a:t> </a:t>
            </a:r>
            <a:r>
              <a:rPr lang="en-US" dirty="0" err="1" smtClean="0"/>
              <a:t>thu</a:t>
            </a:r>
            <a:r>
              <a:rPr lang="en-US" dirty="0" smtClean="0"/>
              <a:t> </a:t>
            </a:r>
            <a:r>
              <a:rPr lang="en-US" dirty="0" err="1" smtClean="0"/>
              <a:t>tốt</a:t>
            </a:r>
            <a:r>
              <a:rPr lang="en-US" dirty="0" smtClean="0"/>
              <a:t> qua </a:t>
            </a:r>
            <a:r>
              <a:rPr lang="en-US" dirty="0" err="1" smtClean="0"/>
              <a:t>đường</a:t>
            </a:r>
            <a:r>
              <a:rPr lang="en-US" dirty="0" smtClean="0"/>
              <a:t> </a:t>
            </a:r>
            <a:r>
              <a:rPr lang="en-US" dirty="0" err="1" smtClean="0"/>
              <a:t>tiêu</a:t>
            </a:r>
            <a:r>
              <a:rPr lang="en-US" dirty="0" smtClean="0"/>
              <a:t> </a:t>
            </a:r>
            <a:r>
              <a:rPr lang="en-US" dirty="0" err="1" smtClean="0"/>
              <a:t>hóa</a:t>
            </a:r>
            <a:r>
              <a:rPr lang="en-US" dirty="0" smtClean="0"/>
              <a:t> qua </a:t>
            </a:r>
            <a:r>
              <a:rPr lang="en-US" dirty="0" err="1" smtClean="0"/>
              <a:t>cơ</a:t>
            </a:r>
            <a:r>
              <a:rPr lang="en-US" dirty="0" smtClean="0"/>
              <a:t> </a:t>
            </a:r>
            <a:r>
              <a:rPr lang="en-US" dirty="0" err="1" smtClean="0"/>
              <a:t>chế</a:t>
            </a:r>
            <a:r>
              <a:rPr lang="en-US" dirty="0" smtClean="0"/>
              <a:t> </a:t>
            </a:r>
            <a:r>
              <a:rPr lang="en-US" dirty="0" err="1" smtClean="0"/>
              <a:t>bão</a:t>
            </a:r>
            <a:r>
              <a:rPr lang="en-US" dirty="0" smtClean="0"/>
              <a:t> </a:t>
            </a:r>
            <a:r>
              <a:rPr lang="en-US" dirty="0" err="1" smtClean="0"/>
              <a:t>hòa</a:t>
            </a:r>
            <a:r>
              <a:rPr lang="en-US" dirty="0" smtClean="0"/>
              <a:t>( </a:t>
            </a:r>
            <a:r>
              <a:rPr lang="en-US" dirty="0" err="1" smtClean="0"/>
              <a:t>khi</a:t>
            </a:r>
            <a:r>
              <a:rPr lang="en-US" dirty="0" smtClean="0"/>
              <a:t> </a:t>
            </a:r>
            <a:r>
              <a:rPr lang="en-US" dirty="0" err="1" smtClean="0"/>
              <a:t>liều</a:t>
            </a:r>
            <a:r>
              <a:rPr lang="en-US" dirty="0" smtClean="0"/>
              <a:t> </a:t>
            </a:r>
            <a:r>
              <a:rPr lang="en-US" dirty="0" err="1" smtClean="0"/>
              <a:t>tăng</a:t>
            </a:r>
            <a:r>
              <a:rPr lang="en-US" dirty="0" smtClean="0"/>
              <a:t>, </a:t>
            </a:r>
            <a:r>
              <a:rPr lang="en-US" dirty="0" err="1" smtClean="0"/>
              <a:t>sinh</a:t>
            </a:r>
            <a:r>
              <a:rPr lang="en-US" dirty="0" smtClean="0"/>
              <a:t> </a:t>
            </a:r>
            <a:r>
              <a:rPr lang="en-US" dirty="0" err="1" smtClean="0"/>
              <a:t>khả</a:t>
            </a:r>
            <a:r>
              <a:rPr lang="en-US" dirty="0" smtClean="0"/>
              <a:t> </a:t>
            </a:r>
            <a:r>
              <a:rPr lang="en-US" dirty="0" err="1" smtClean="0"/>
              <a:t>dụng</a:t>
            </a:r>
            <a:r>
              <a:rPr lang="en-US" dirty="0" smtClean="0"/>
              <a:t> </a:t>
            </a:r>
            <a:r>
              <a:rPr lang="en-US" dirty="0" err="1" smtClean="0"/>
              <a:t>giảm</a:t>
            </a:r>
            <a:r>
              <a:rPr lang="en-US" dirty="0" smtClean="0"/>
              <a:t>). </a:t>
            </a:r>
            <a:r>
              <a:rPr lang="en-US" dirty="0" err="1" smtClean="0"/>
              <a:t>Thuốc</a:t>
            </a:r>
            <a:r>
              <a:rPr lang="en-US" dirty="0" smtClean="0"/>
              <a:t> </a:t>
            </a:r>
            <a:r>
              <a:rPr lang="en-US" dirty="0" err="1" smtClean="0"/>
              <a:t>đạt</a:t>
            </a:r>
            <a:r>
              <a:rPr lang="en-US" dirty="0" smtClean="0"/>
              <a:t> </a:t>
            </a:r>
            <a:r>
              <a:rPr lang="en-US" dirty="0" err="1" smtClean="0"/>
              <a:t>nồng</a:t>
            </a:r>
            <a:r>
              <a:rPr lang="en-US" dirty="0" smtClean="0"/>
              <a:t> </a:t>
            </a:r>
            <a:r>
              <a:rPr lang="en-US" dirty="0" err="1" smtClean="0"/>
              <a:t>độ</a:t>
            </a:r>
            <a:r>
              <a:rPr lang="en-US" dirty="0" smtClean="0"/>
              <a:t> </a:t>
            </a:r>
            <a:r>
              <a:rPr lang="en-US" dirty="0" err="1" smtClean="0"/>
              <a:t>đỉnh</a:t>
            </a:r>
            <a:r>
              <a:rPr lang="en-US" dirty="0" smtClean="0"/>
              <a:t> </a:t>
            </a:r>
            <a:r>
              <a:rPr lang="en-US" dirty="0" err="1" smtClean="0"/>
              <a:t>trong</a:t>
            </a:r>
            <a:r>
              <a:rPr lang="en-US" dirty="0" smtClean="0"/>
              <a:t> </a:t>
            </a:r>
            <a:r>
              <a:rPr lang="en-US" dirty="0" err="1" smtClean="0"/>
              <a:t>huyết</a:t>
            </a:r>
            <a:r>
              <a:rPr lang="en-US" dirty="0" smtClean="0"/>
              <a:t> </a:t>
            </a:r>
            <a:r>
              <a:rPr lang="en-US" dirty="0" err="1" smtClean="0"/>
              <a:t>tương</a:t>
            </a:r>
            <a:r>
              <a:rPr lang="en-US" dirty="0" smtClean="0"/>
              <a:t> </a:t>
            </a:r>
            <a:r>
              <a:rPr lang="en-US" dirty="0" err="1" smtClean="0"/>
              <a:t>sau</a:t>
            </a:r>
            <a:r>
              <a:rPr lang="en-US" dirty="0" smtClean="0"/>
              <a:t> </a:t>
            </a:r>
            <a:r>
              <a:rPr lang="en-US" dirty="0" err="1" smtClean="0"/>
              <a:t>khi</a:t>
            </a:r>
            <a:r>
              <a:rPr lang="en-US" dirty="0" smtClean="0"/>
              <a:t> </a:t>
            </a:r>
            <a:r>
              <a:rPr lang="en-US" dirty="0" err="1" smtClean="0"/>
              <a:t>uống</a:t>
            </a:r>
            <a:r>
              <a:rPr lang="en-US" dirty="0" smtClean="0"/>
              <a:t> 2 </a:t>
            </a:r>
            <a:r>
              <a:rPr lang="en-US" dirty="0" err="1" smtClean="0"/>
              <a:t>giờ</a:t>
            </a:r>
            <a:r>
              <a:rPr lang="en-US" dirty="0" smtClean="0"/>
              <a:t> </a:t>
            </a:r>
            <a:r>
              <a:rPr lang="en-US" dirty="0" err="1" smtClean="0"/>
              <a:t>và</a:t>
            </a:r>
            <a:r>
              <a:rPr lang="en-US" dirty="0" smtClean="0"/>
              <a:t> </a:t>
            </a:r>
            <a:r>
              <a:rPr lang="en-US" dirty="0" err="1" smtClean="0"/>
              <a:t>đạt</a:t>
            </a:r>
            <a:r>
              <a:rPr lang="en-US" dirty="0" smtClean="0"/>
              <a:t> </a:t>
            </a:r>
            <a:r>
              <a:rPr lang="en-US" dirty="0" err="1" smtClean="0"/>
              <a:t>nồng</a:t>
            </a:r>
            <a:r>
              <a:rPr lang="en-US" dirty="0" smtClean="0"/>
              <a:t> </a:t>
            </a:r>
            <a:r>
              <a:rPr lang="en-US" dirty="0" err="1" smtClean="0"/>
              <a:t>độ</a:t>
            </a:r>
            <a:r>
              <a:rPr lang="en-US" dirty="0" smtClean="0"/>
              <a:t> </a:t>
            </a:r>
            <a:r>
              <a:rPr lang="en-US" dirty="0" err="1" smtClean="0"/>
              <a:t>ổn</a:t>
            </a:r>
            <a:r>
              <a:rPr lang="en-US" dirty="0" smtClean="0"/>
              <a:t> </a:t>
            </a:r>
            <a:r>
              <a:rPr lang="en-US" dirty="0" err="1" smtClean="0"/>
              <a:t>định</a:t>
            </a:r>
            <a:r>
              <a:rPr lang="en-US" dirty="0" smtClean="0"/>
              <a:t> </a:t>
            </a:r>
            <a:r>
              <a:rPr lang="en-US" dirty="0" err="1" smtClean="0"/>
              <a:t>sau</a:t>
            </a:r>
            <a:r>
              <a:rPr lang="en-US" dirty="0" smtClean="0"/>
              <a:t> 1-2 </a:t>
            </a:r>
            <a:r>
              <a:rPr lang="en-US" dirty="0" err="1" smtClean="0"/>
              <a:t>ngày</a:t>
            </a:r>
            <a:r>
              <a:rPr lang="en-US" dirty="0" smtClean="0"/>
              <a:t>, </a:t>
            </a:r>
            <a:r>
              <a:rPr lang="en-US" dirty="0" err="1" smtClean="0"/>
              <a:t>sinh</a:t>
            </a:r>
            <a:r>
              <a:rPr lang="en-US" dirty="0" smtClean="0"/>
              <a:t> </a:t>
            </a:r>
            <a:r>
              <a:rPr lang="en-US" dirty="0" err="1" smtClean="0"/>
              <a:t>khả</a:t>
            </a:r>
            <a:r>
              <a:rPr lang="en-US" dirty="0" smtClean="0"/>
              <a:t> </a:t>
            </a:r>
            <a:r>
              <a:rPr lang="en-US" dirty="0" err="1" smtClean="0"/>
              <a:t>dụng</a:t>
            </a:r>
            <a:r>
              <a:rPr lang="en-US" dirty="0" smtClean="0"/>
              <a:t> </a:t>
            </a:r>
            <a:r>
              <a:rPr lang="en-US" dirty="0" err="1" smtClean="0"/>
              <a:t>khoảng</a:t>
            </a:r>
            <a:r>
              <a:rPr lang="en-US" dirty="0" smtClean="0"/>
              <a:t> 60% </a:t>
            </a:r>
            <a:r>
              <a:rPr lang="en-US" dirty="0" err="1" smtClean="0"/>
              <a:t>khi</a:t>
            </a:r>
            <a:r>
              <a:rPr lang="en-US" dirty="0" smtClean="0"/>
              <a:t> </a:t>
            </a:r>
            <a:r>
              <a:rPr lang="en-US" dirty="0" err="1" smtClean="0"/>
              <a:t>dùng</a:t>
            </a:r>
            <a:r>
              <a:rPr lang="en-US" dirty="0" smtClean="0"/>
              <a:t> </a:t>
            </a:r>
            <a:r>
              <a:rPr lang="en-US" dirty="0" err="1" smtClean="0"/>
              <a:t>với</a:t>
            </a:r>
            <a:r>
              <a:rPr lang="en-US" dirty="0" smtClean="0"/>
              <a:t> </a:t>
            </a:r>
            <a:r>
              <a:rPr lang="en-US" dirty="0" err="1" smtClean="0"/>
              <a:t>liều</a:t>
            </a:r>
            <a:r>
              <a:rPr lang="en-US" dirty="0" smtClean="0"/>
              <a:t> 1,8g/24 </a:t>
            </a:r>
            <a:r>
              <a:rPr lang="en-US" dirty="0" err="1" smtClean="0"/>
              <a:t>giờ</a:t>
            </a:r>
            <a:r>
              <a:rPr lang="en-US" dirty="0" smtClean="0"/>
              <a:t>. </a:t>
            </a:r>
            <a:r>
              <a:rPr lang="en-US" dirty="0" err="1" smtClean="0"/>
              <a:t>Khi</a:t>
            </a:r>
            <a:r>
              <a:rPr lang="en-US" dirty="0" smtClean="0"/>
              <a:t> </a:t>
            </a:r>
            <a:r>
              <a:rPr lang="en-US" dirty="0" err="1" smtClean="0"/>
              <a:t>dùng</a:t>
            </a:r>
            <a:r>
              <a:rPr lang="en-US" dirty="0" smtClean="0"/>
              <a:t> </a:t>
            </a:r>
            <a:r>
              <a:rPr lang="en-US" dirty="0" err="1" smtClean="0"/>
              <a:t>liều</a:t>
            </a:r>
            <a:r>
              <a:rPr lang="en-US" dirty="0" smtClean="0"/>
              <a:t> </a:t>
            </a:r>
            <a:r>
              <a:rPr lang="en-US" dirty="0" err="1" smtClean="0"/>
              <a:t>tăng</a:t>
            </a:r>
            <a:r>
              <a:rPr lang="en-US" dirty="0"/>
              <a:t> </a:t>
            </a:r>
            <a:r>
              <a:rPr lang="en-US" dirty="0" smtClean="0"/>
              <a:t>4,8g/24 </a:t>
            </a:r>
            <a:r>
              <a:rPr lang="en-US" dirty="0" err="1" smtClean="0"/>
              <a:t>giờ</a:t>
            </a:r>
            <a:r>
              <a:rPr lang="en-US" dirty="0" smtClean="0"/>
              <a:t> </a:t>
            </a:r>
            <a:r>
              <a:rPr lang="en-US" dirty="0" err="1" smtClean="0"/>
              <a:t>thì</a:t>
            </a:r>
            <a:r>
              <a:rPr lang="en-US" dirty="0" smtClean="0"/>
              <a:t> SKD </a:t>
            </a:r>
            <a:r>
              <a:rPr lang="en-US" dirty="0" err="1" smtClean="0"/>
              <a:t>đạt</a:t>
            </a:r>
            <a:r>
              <a:rPr lang="en-US" dirty="0" smtClean="0"/>
              <a:t> </a:t>
            </a:r>
            <a:r>
              <a:rPr lang="en-US" dirty="0" err="1" smtClean="0"/>
              <a:t>khoảng</a:t>
            </a:r>
            <a:r>
              <a:rPr lang="en-US" dirty="0" smtClean="0"/>
              <a:t> 35%, </a:t>
            </a:r>
            <a:r>
              <a:rPr lang="en-US" dirty="0" err="1" smtClean="0"/>
              <a:t>thức</a:t>
            </a:r>
            <a:r>
              <a:rPr lang="en-US" dirty="0" smtClean="0"/>
              <a:t> </a:t>
            </a:r>
            <a:r>
              <a:rPr lang="en-US" dirty="0" err="1" smtClean="0"/>
              <a:t>ăn</a:t>
            </a:r>
            <a:r>
              <a:rPr lang="en-US" dirty="0" smtClean="0"/>
              <a:t> </a:t>
            </a:r>
            <a:r>
              <a:rPr lang="en-US" dirty="0" err="1" smtClean="0"/>
              <a:t>ít</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a:t>
            </a:r>
            <a:r>
              <a:rPr lang="en-US" dirty="0" err="1" smtClean="0"/>
              <a:t>sự</a:t>
            </a:r>
            <a:r>
              <a:rPr lang="en-US" dirty="0" smtClean="0"/>
              <a:t> </a:t>
            </a:r>
            <a:r>
              <a:rPr lang="en-US" dirty="0" err="1" smtClean="0"/>
              <a:t>hấp</a:t>
            </a:r>
            <a:r>
              <a:rPr lang="en-US" dirty="0" smtClean="0"/>
              <a:t> </a:t>
            </a:r>
            <a:r>
              <a:rPr lang="en-US" dirty="0" err="1" smtClean="0"/>
              <a:t>thu</a:t>
            </a:r>
            <a:r>
              <a:rPr lang="en-US" dirty="0" smtClean="0"/>
              <a:t> </a:t>
            </a:r>
            <a:r>
              <a:rPr lang="en-US" dirty="0" err="1" smtClean="0"/>
              <a:t>của</a:t>
            </a:r>
            <a:r>
              <a:rPr lang="en-US" dirty="0" smtClean="0"/>
              <a:t> </a:t>
            </a:r>
            <a:r>
              <a:rPr lang="en-US" dirty="0" err="1" smtClean="0"/>
              <a:t>thuốc</a:t>
            </a:r>
            <a:r>
              <a:rPr lang="en-US" dirty="0" smtClean="0"/>
              <a:t>.</a:t>
            </a:r>
          </a:p>
          <a:p>
            <a:r>
              <a:rPr lang="en-US" dirty="0" smtClean="0"/>
              <a:t>Gabapentin </a:t>
            </a:r>
            <a:r>
              <a:rPr lang="en-US" dirty="0" err="1" smtClean="0"/>
              <a:t>phân</a:t>
            </a:r>
            <a:r>
              <a:rPr lang="en-US" dirty="0" smtClean="0"/>
              <a:t> </a:t>
            </a:r>
            <a:r>
              <a:rPr lang="en-US" dirty="0" err="1" smtClean="0"/>
              <a:t>bố</a:t>
            </a:r>
            <a:r>
              <a:rPr lang="en-US" dirty="0" smtClean="0"/>
              <a:t> </a:t>
            </a:r>
            <a:r>
              <a:rPr lang="en-US" dirty="0" err="1" smtClean="0"/>
              <a:t>khắp</a:t>
            </a:r>
            <a:r>
              <a:rPr lang="en-US" dirty="0" smtClean="0"/>
              <a:t> </a:t>
            </a:r>
            <a:r>
              <a:rPr lang="en-US" dirty="0" err="1" smtClean="0"/>
              <a:t>cơ</a:t>
            </a:r>
            <a:r>
              <a:rPr lang="en-US" dirty="0" smtClean="0"/>
              <a:t> </a:t>
            </a:r>
            <a:r>
              <a:rPr lang="en-US" dirty="0" err="1" smtClean="0"/>
              <a:t>thể</a:t>
            </a:r>
            <a:r>
              <a:rPr lang="en-US" dirty="0" smtClean="0"/>
              <a:t> </a:t>
            </a:r>
            <a:r>
              <a:rPr lang="en-US" dirty="0" err="1" smtClean="0"/>
              <a:t>vào</a:t>
            </a:r>
            <a:r>
              <a:rPr lang="en-US" dirty="0" smtClean="0"/>
              <a:t> </a:t>
            </a:r>
            <a:r>
              <a:rPr lang="en-US" dirty="0" err="1" smtClean="0"/>
              <a:t>được</a:t>
            </a:r>
            <a:r>
              <a:rPr lang="en-US" dirty="0" smtClean="0"/>
              <a:t> </a:t>
            </a:r>
            <a:r>
              <a:rPr lang="en-US" dirty="0" err="1" smtClean="0"/>
              <a:t>sữa</a:t>
            </a:r>
            <a:r>
              <a:rPr lang="en-US" dirty="0" smtClean="0"/>
              <a:t> </a:t>
            </a:r>
            <a:r>
              <a:rPr lang="en-US" dirty="0" err="1" smtClean="0"/>
              <a:t>mẹ</a:t>
            </a:r>
            <a:r>
              <a:rPr lang="en-US" dirty="0" smtClean="0"/>
              <a:t>, </a:t>
            </a:r>
            <a:r>
              <a:rPr lang="en-US" dirty="0" err="1" smtClean="0"/>
              <a:t>liên</a:t>
            </a:r>
            <a:r>
              <a:rPr lang="en-US" dirty="0" smtClean="0"/>
              <a:t> </a:t>
            </a:r>
            <a:r>
              <a:rPr lang="en-US" dirty="0" err="1" smtClean="0"/>
              <a:t>kết</a:t>
            </a:r>
            <a:r>
              <a:rPr lang="en-US" dirty="0" smtClean="0"/>
              <a:t> </a:t>
            </a:r>
            <a:r>
              <a:rPr lang="en-US" dirty="0" err="1" smtClean="0"/>
              <a:t>với</a:t>
            </a:r>
            <a:r>
              <a:rPr lang="en-US" dirty="0" smtClean="0"/>
              <a:t> protein </a:t>
            </a:r>
            <a:r>
              <a:rPr lang="en-US" dirty="0" err="1" smtClean="0"/>
              <a:t>rất</a:t>
            </a:r>
            <a:r>
              <a:rPr lang="en-US" dirty="0" smtClean="0"/>
              <a:t> </a:t>
            </a:r>
            <a:r>
              <a:rPr lang="en-US" dirty="0" err="1" smtClean="0"/>
              <a:t>thấp</a:t>
            </a:r>
            <a:r>
              <a:rPr lang="en-US" dirty="0" smtClean="0"/>
              <a:t> </a:t>
            </a:r>
            <a:r>
              <a:rPr lang="en-US" dirty="0" err="1" smtClean="0"/>
              <a:t>hầu</a:t>
            </a:r>
            <a:r>
              <a:rPr lang="en-US" dirty="0" smtClean="0"/>
              <a:t> </a:t>
            </a:r>
            <a:r>
              <a:rPr lang="en-US" dirty="0" err="1" smtClean="0"/>
              <a:t>như</a:t>
            </a:r>
            <a:r>
              <a:rPr lang="en-US" dirty="0" smtClean="0"/>
              <a:t> </a:t>
            </a:r>
            <a:r>
              <a:rPr lang="en-US" dirty="0" err="1" smtClean="0"/>
              <a:t>không</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trong</a:t>
            </a:r>
            <a:r>
              <a:rPr lang="en-US" dirty="0" smtClean="0"/>
              <a:t> </a:t>
            </a:r>
            <a:r>
              <a:rPr lang="en-US" dirty="0" err="1" smtClean="0"/>
              <a:t>cơ</a:t>
            </a:r>
            <a:r>
              <a:rPr lang="en-US" dirty="0" smtClean="0"/>
              <a:t> </a:t>
            </a:r>
            <a:r>
              <a:rPr lang="en-US" dirty="0" err="1" smtClean="0"/>
              <a:t>thể</a:t>
            </a:r>
            <a:r>
              <a:rPr lang="en-US" dirty="0" smtClean="0"/>
              <a:t> </a:t>
            </a:r>
            <a:r>
              <a:rPr lang="en-US" dirty="0" err="1" smtClean="0"/>
              <a:t>và</a:t>
            </a:r>
            <a:r>
              <a:rPr lang="en-US" dirty="0" smtClean="0"/>
              <a:t> </a:t>
            </a:r>
            <a:r>
              <a:rPr lang="en-US" dirty="0" err="1" smtClean="0"/>
              <a:t>thải</a:t>
            </a:r>
            <a:r>
              <a:rPr lang="en-US" dirty="0" smtClean="0"/>
              <a:t> </a:t>
            </a:r>
            <a:r>
              <a:rPr lang="en-US" dirty="0" err="1" smtClean="0"/>
              <a:t>trừ</a:t>
            </a:r>
            <a:r>
              <a:rPr lang="en-US" dirty="0" smtClean="0"/>
              <a:t> </a:t>
            </a:r>
            <a:r>
              <a:rPr lang="en-US" dirty="0" err="1" smtClean="0"/>
              <a:t>chủ</a:t>
            </a:r>
            <a:r>
              <a:rPr lang="en-US" dirty="0" smtClean="0"/>
              <a:t> </a:t>
            </a:r>
            <a:r>
              <a:rPr lang="en-US" dirty="0" err="1" smtClean="0"/>
              <a:t>yếu</a:t>
            </a:r>
            <a:r>
              <a:rPr lang="en-US" dirty="0" smtClean="0"/>
              <a:t> qua </a:t>
            </a:r>
            <a:r>
              <a:rPr lang="en-US" dirty="0" err="1" smtClean="0"/>
              <a:t>thận</a:t>
            </a:r>
            <a:r>
              <a:rPr lang="en-US" dirty="0" smtClean="0"/>
              <a:t> </a:t>
            </a:r>
            <a:r>
              <a:rPr lang="en-US" dirty="0" err="1" smtClean="0"/>
              <a:t>dưới</a:t>
            </a:r>
            <a:r>
              <a:rPr lang="en-US" dirty="0" smtClean="0"/>
              <a:t> </a:t>
            </a:r>
            <a:r>
              <a:rPr lang="en-US" dirty="0" err="1" smtClean="0"/>
              <a:t>dạng</a:t>
            </a:r>
            <a:r>
              <a:rPr lang="en-US" dirty="0" smtClean="0"/>
              <a:t> </a:t>
            </a:r>
            <a:r>
              <a:rPr lang="en-US" dirty="0" err="1" smtClean="0"/>
              <a:t>không</a:t>
            </a:r>
            <a:r>
              <a:rPr lang="en-US" dirty="0" smtClean="0"/>
              <a:t> </a:t>
            </a:r>
            <a:r>
              <a:rPr lang="en-US" dirty="0" err="1" smtClean="0"/>
              <a:t>đổi</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53</a:t>
            </a:fld>
            <a:endParaRPr lang="en-US"/>
          </a:p>
        </p:txBody>
      </p:sp>
    </p:spTree>
    <p:extLst>
      <p:ext uri="{BB962C8B-B14F-4D97-AF65-F5344CB8AC3E}">
        <p14:creationId xmlns:p14="http://schemas.microsoft.com/office/powerpoint/2010/main" val="2778772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Neupencap</a:t>
            </a: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 (gabapentin)</a:t>
            </a:r>
            <a:endParaRPr lang="en-US" dirty="0"/>
          </a:p>
        </p:txBody>
      </p:sp>
      <p:sp>
        <p:nvSpPr>
          <p:cNvPr id="3" name="Content Placeholder 2"/>
          <p:cNvSpPr>
            <a:spLocks noGrp="1"/>
          </p:cNvSpPr>
          <p:nvPr>
            <p:ph idx="1"/>
          </p:nvPr>
        </p:nvSpPr>
        <p:spPr>
          <a:xfrm>
            <a:off x="457200" y="1295400"/>
            <a:ext cx="7239000" cy="5160336"/>
          </a:xfrm>
        </p:spPr>
        <p:txBody>
          <a:bodyPr/>
          <a:lstStyle/>
          <a:p>
            <a:r>
              <a:rPr lang="en-US" dirty="0" err="1" smtClean="0"/>
              <a:t>Chỉ</a:t>
            </a:r>
            <a:r>
              <a:rPr lang="en-US" dirty="0" smtClean="0"/>
              <a:t> </a:t>
            </a:r>
            <a:r>
              <a:rPr lang="en-US" dirty="0" err="1" smtClean="0"/>
              <a:t>định</a:t>
            </a:r>
            <a:r>
              <a:rPr lang="en-US" dirty="0" smtClean="0"/>
              <a:t>:</a:t>
            </a:r>
          </a:p>
          <a:p>
            <a:r>
              <a:rPr lang="en-US" dirty="0" err="1" smtClean="0"/>
              <a:t>Điều</a:t>
            </a:r>
            <a:r>
              <a:rPr lang="en-US" dirty="0" smtClean="0"/>
              <a:t> </a:t>
            </a:r>
            <a:r>
              <a:rPr lang="en-US" dirty="0" err="1" smtClean="0"/>
              <a:t>trị</a:t>
            </a:r>
            <a:r>
              <a:rPr lang="en-US" dirty="0" smtClean="0"/>
              <a:t> </a:t>
            </a:r>
            <a:r>
              <a:rPr lang="en-US" dirty="0" err="1" smtClean="0"/>
              <a:t>hỗ</a:t>
            </a:r>
            <a:r>
              <a:rPr lang="en-US" dirty="0" smtClean="0"/>
              <a:t> </a:t>
            </a:r>
            <a:r>
              <a:rPr lang="en-US" dirty="0" err="1" smtClean="0"/>
              <a:t>trợ</a:t>
            </a:r>
            <a:r>
              <a:rPr lang="en-US" dirty="0" smtClean="0"/>
              <a:t> </a:t>
            </a:r>
            <a:r>
              <a:rPr lang="en-US" dirty="0" err="1" smtClean="0"/>
              <a:t>trong</a:t>
            </a:r>
            <a:r>
              <a:rPr lang="en-US" dirty="0" smtClean="0"/>
              <a:t> </a:t>
            </a:r>
            <a:r>
              <a:rPr lang="en-US" dirty="0" err="1" smtClean="0"/>
              <a:t>động</a:t>
            </a:r>
            <a:r>
              <a:rPr lang="en-US" dirty="0" smtClean="0"/>
              <a:t> </a:t>
            </a:r>
            <a:r>
              <a:rPr lang="en-US" dirty="0" err="1" smtClean="0"/>
              <a:t>kinh</a:t>
            </a:r>
            <a:r>
              <a:rPr lang="en-US" dirty="0" smtClean="0"/>
              <a:t> </a:t>
            </a:r>
            <a:r>
              <a:rPr lang="en-US" dirty="0" err="1" smtClean="0"/>
              <a:t>cục</a:t>
            </a:r>
            <a:r>
              <a:rPr lang="en-US" dirty="0" smtClean="0"/>
              <a:t> </a:t>
            </a:r>
            <a:r>
              <a:rPr lang="en-US" dirty="0" err="1" smtClean="0"/>
              <a:t>bộ</a:t>
            </a:r>
            <a:r>
              <a:rPr lang="en-US" dirty="0" smtClean="0"/>
              <a:t> ở </a:t>
            </a:r>
            <a:r>
              <a:rPr lang="en-US" dirty="0" err="1" smtClean="0"/>
              <a:t>người</a:t>
            </a:r>
            <a:r>
              <a:rPr lang="en-US" dirty="0" smtClean="0"/>
              <a:t> </a:t>
            </a:r>
            <a:r>
              <a:rPr lang="en-US" dirty="0" err="1" smtClean="0"/>
              <a:t>lớn</a:t>
            </a:r>
            <a:r>
              <a:rPr lang="en-US" dirty="0" smtClean="0"/>
              <a:t> </a:t>
            </a:r>
            <a:r>
              <a:rPr lang="en-US" dirty="0" err="1" smtClean="0"/>
              <a:t>và</a:t>
            </a:r>
            <a:r>
              <a:rPr lang="en-US" dirty="0" smtClean="0"/>
              <a:t> </a:t>
            </a:r>
            <a:r>
              <a:rPr lang="en-US" dirty="0" err="1" smtClean="0"/>
              <a:t>trẻ</a:t>
            </a:r>
            <a:r>
              <a:rPr lang="en-US" dirty="0" smtClean="0"/>
              <a:t> </a:t>
            </a:r>
            <a:r>
              <a:rPr lang="en-US" dirty="0" err="1" smtClean="0"/>
              <a:t>em</a:t>
            </a:r>
            <a:r>
              <a:rPr lang="en-US" dirty="0" smtClean="0"/>
              <a:t> </a:t>
            </a:r>
            <a:r>
              <a:rPr lang="en-US" dirty="0" err="1" smtClean="0"/>
              <a:t>trên</a:t>
            </a:r>
            <a:r>
              <a:rPr lang="en-US" dirty="0" smtClean="0"/>
              <a:t> 3 </a:t>
            </a:r>
            <a:r>
              <a:rPr lang="en-US" dirty="0" err="1" smtClean="0"/>
              <a:t>tuổi</a:t>
            </a:r>
            <a:endParaRPr lang="en-US" dirty="0" smtClean="0"/>
          </a:p>
          <a:p>
            <a:r>
              <a:rPr lang="en-US" dirty="0" err="1" smtClean="0"/>
              <a:t>Điều</a:t>
            </a:r>
            <a:r>
              <a:rPr lang="en-US" dirty="0" smtClean="0"/>
              <a:t> </a:t>
            </a:r>
            <a:r>
              <a:rPr lang="en-US" dirty="0" err="1" smtClean="0"/>
              <a:t>trị</a:t>
            </a:r>
            <a:r>
              <a:rPr lang="en-US" dirty="0" smtClean="0"/>
              <a:t> </a:t>
            </a:r>
            <a:r>
              <a:rPr lang="en-US" dirty="0" err="1" smtClean="0"/>
              <a:t>đau</a:t>
            </a:r>
            <a:r>
              <a:rPr lang="en-US" dirty="0" smtClean="0"/>
              <a:t> do </a:t>
            </a:r>
            <a:r>
              <a:rPr lang="en-US" dirty="0" err="1" smtClean="0"/>
              <a:t>viêm</a:t>
            </a:r>
            <a:r>
              <a:rPr lang="en-US" dirty="0" smtClean="0"/>
              <a:t> </a:t>
            </a:r>
            <a:r>
              <a:rPr lang="en-US" dirty="0" err="1" smtClean="0"/>
              <a:t>các</a:t>
            </a:r>
            <a:r>
              <a:rPr lang="en-US" dirty="0" smtClean="0"/>
              <a:t> </a:t>
            </a:r>
            <a:r>
              <a:rPr lang="en-US" dirty="0" err="1" smtClean="0"/>
              <a:t>dây</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ngoại</a:t>
            </a:r>
            <a:r>
              <a:rPr lang="en-US" dirty="0" smtClean="0"/>
              <a:t> </a:t>
            </a:r>
            <a:r>
              <a:rPr lang="en-US" dirty="0" err="1" smtClean="0"/>
              <a:t>biên</a:t>
            </a:r>
            <a:r>
              <a:rPr lang="en-US" dirty="0" smtClean="0"/>
              <a:t> ở </a:t>
            </a:r>
            <a:r>
              <a:rPr lang="en-US" dirty="0" err="1" smtClean="0"/>
              <a:t>người</a:t>
            </a:r>
            <a:r>
              <a:rPr lang="en-US" dirty="0" smtClean="0"/>
              <a:t> </a:t>
            </a:r>
            <a:r>
              <a:rPr lang="en-US" dirty="0" err="1" smtClean="0"/>
              <a:t>lớn</a:t>
            </a:r>
            <a:endParaRPr lang="en-US" dirty="0" smtClean="0"/>
          </a:p>
          <a:p>
            <a:r>
              <a:rPr lang="en-US" dirty="0" err="1" smtClean="0"/>
              <a:t>Chống</a:t>
            </a:r>
            <a:r>
              <a:rPr lang="en-US" dirty="0" smtClean="0"/>
              <a:t> </a:t>
            </a:r>
            <a:r>
              <a:rPr lang="en-US" dirty="0" err="1" smtClean="0"/>
              <a:t>chỉ</a:t>
            </a:r>
            <a:r>
              <a:rPr lang="en-US" dirty="0" smtClean="0"/>
              <a:t> </a:t>
            </a:r>
            <a:r>
              <a:rPr lang="en-US" dirty="0" err="1" smtClean="0"/>
              <a:t>định</a:t>
            </a:r>
            <a:r>
              <a:rPr lang="en-US" dirty="0" smtClean="0"/>
              <a:t>:</a:t>
            </a:r>
          </a:p>
          <a:p>
            <a:r>
              <a:rPr lang="en-US" dirty="0" err="1" smtClean="0"/>
              <a:t>Mẫn</a:t>
            </a:r>
            <a:r>
              <a:rPr lang="en-US" dirty="0" smtClean="0"/>
              <a:t> </a:t>
            </a:r>
            <a:r>
              <a:rPr lang="en-US" dirty="0" err="1" smtClean="0"/>
              <a:t>cảm</a:t>
            </a:r>
            <a:r>
              <a:rPr lang="en-US" dirty="0" smtClean="0"/>
              <a:t> </a:t>
            </a:r>
            <a:r>
              <a:rPr lang="en-US" dirty="0" err="1" smtClean="0"/>
              <a:t>với</a:t>
            </a:r>
            <a:r>
              <a:rPr lang="en-US" dirty="0" smtClean="0"/>
              <a:t> gabapentin hay </a:t>
            </a:r>
            <a:r>
              <a:rPr lang="en-US" dirty="0" err="1" smtClean="0"/>
              <a:t>bất</a:t>
            </a:r>
            <a:r>
              <a:rPr lang="en-US" dirty="0" smtClean="0"/>
              <a:t> </a:t>
            </a:r>
            <a:r>
              <a:rPr lang="en-US" dirty="0" err="1" smtClean="0"/>
              <a:t>cứ</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nào</a:t>
            </a:r>
            <a:r>
              <a:rPr lang="en-US" dirty="0" smtClean="0"/>
              <a:t> </a:t>
            </a:r>
            <a:r>
              <a:rPr lang="en-US" dirty="0" err="1" smtClean="0"/>
              <a:t>của</a:t>
            </a:r>
            <a:r>
              <a:rPr lang="en-US" dirty="0" smtClean="0"/>
              <a:t> </a:t>
            </a:r>
            <a:r>
              <a:rPr lang="en-US" dirty="0" err="1" smtClean="0"/>
              <a:t>thuốc</a:t>
            </a: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54</a:t>
            </a:fld>
            <a:endParaRPr lang="en-US"/>
          </a:p>
        </p:txBody>
      </p:sp>
    </p:spTree>
    <p:extLst>
      <p:ext uri="{BB962C8B-B14F-4D97-AF65-F5344CB8AC3E}">
        <p14:creationId xmlns:p14="http://schemas.microsoft.com/office/powerpoint/2010/main" val="3659935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Neupencap</a:t>
            </a: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 (gabapentin)</a:t>
            </a:r>
            <a:endParaRPr lang="en-US" dirty="0"/>
          </a:p>
        </p:txBody>
      </p:sp>
      <p:sp>
        <p:nvSpPr>
          <p:cNvPr id="3" name="Content Placeholder 2"/>
          <p:cNvSpPr>
            <a:spLocks noGrp="1"/>
          </p:cNvSpPr>
          <p:nvPr>
            <p:ph idx="1"/>
          </p:nvPr>
        </p:nvSpPr>
        <p:spPr>
          <a:xfrm>
            <a:off x="457200" y="1143000"/>
            <a:ext cx="7239000" cy="5312736"/>
          </a:xfrm>
        </p:spPr>
        <p:txBody>
          <a:bodyPr>
            <a:normAutofit fontScale="92500" lnSpcReduction="20000"/>
          </a:bodyPr>
          <a:lstStyle/>
          <a:p>
            <a:r>
              <a:rPr lang="en-US" dirty="0" err="1" smtClean="0"/>
              <a:t>Liều</a:t>
            </a:r>
            <a:r>
              <a:rPr lang="en-US" dirty="0" smtClean="0"/>
              <a:t> </a:t>
            </a:r>
            <a:r>
              <a:rPr lang="en-US" dirty="0" err="1" smtClean="0"/>
              <a:t>lượng</a:t>
            </a:r>
            <a:r>
              <a:rPr lang="en-US" dirty="0" smtClean="0"/>
              <a:t> </a:t>
            </a:r>
            <a:r>
              <a:rPr lang="en-US" dirty="0" err="1" smtClean="0"/>
              <a:t>và</a:t>
            </a:r>
            <a:r>
              <a:rPr lang="en-US" dirty="0" smtClean="0"/>
              <a:t> </a:t>
            </a:r>
            <a:r>
              <a:rPr lang="en-US" dirty="0" err="1" smtClean="0"/>
              <a:t>cách</a:t>
            </a:r>
            <a:r>
              <a:rPr lang="en-US" dirty="0" smtClean="0"/>
              <a:t> </a:t>
            </a:r>
            <a:r>
              <a:rPr lang="en-US" dirty="0" err="1" smtClean="0"/>
              <a:t>dùng</a:t>
            </a:r>
            <a:r>
              <a:rPr lang="en-US" dirty="0" smtClean="0"/>
              <a:t>:</a:t>
            </a:r>
          </a:p>
          <a:p>
            <a:r>
              <a:rPr lang="en-US" dirty="0" err="1" smtClean="0"/>
              <a:t>Chống</a:t>
            </a:r>
            <a:r>
              <a:rPr lang="en-US" dirty="0" smtClean="0"/>
              <a:t> </a:t>
            </a:r>
            <a:r>
              <a:rPr lang="en-US" dirty="0" err="1" smtClean="0"/>
              <a:t>động</a:t>
            </a:r>
            <a:r>
              <a:rPr lang="en-US" dirty="0" smtClean="0"/>
              <a:t> </a:t>
            </a:r>
            <a:r>
              <a:rPr lang="en-US" dirty="0" err="1" smtClean="0"/>
              <a:t>kinh</a:t>
            </a:r>
            <a:r>
              <a:rPr lang="en-US" dirty="0" smtClean="0"/>
              <a:t>:</a:t>
            </a:r>
          </a:p>
          <a:p>
            <a:r>
              <a:rPr lang="en-US" dirty="0" err="1" smtClean="0"/>
              <a:t>Người</a:t>
            </a:r>
            <a:r>
              <a:rPr lang="en-US" dirty="0" smtClean="0"/>
              <a:t> </a:t>
            </a:r>
            <a:r>
              <a:rPr lang="en-US" dirty="0" err="1" smtClean="0"/>
              <a:t>lớn</a:t>
            </a:r>
            <a:r>
              <a:rPr lang="en-US" dirty="0" smtClean="0"/>
              <a:t> </a:t>
            </a:r>
            <a:r>
              <a:rPr lang="en-US" dirty="0" err="1" smtClean="0"/>
              <a:t>và</a:t>
            </a:r>
            <a:r>
              <a:rPr lang="en-US" dirty="0" smtClean="0"/>
              <a:t> </a:t>
            </a:r>
            <a:r>
              <a:rPr lang="en-US" dirty="0" err="1" smtClean="0"/>
              <a:t>trẻ</a:t>
            </a:r>
            <a:r>
              <a:rPr lang="en-US" dirty="0" smtClean="0"/>
              <a:t> </a:t>
            </a:r>
            <a:r>
              <a:rPr lang="en-US" dirty="0" err="1" smtClean="0"/>
              <a:t>em</a:t>
            </a:r>
            <a:r>
              <a:rPr lang="en-US" dirty="0" smtClean="0"/>
              <a:t>&gt;12t</a:t>
            </a:r>
          </a:p>
          <a:p>
            <a:r>
              <a:rPr lang="en-US" dirty="0" err="1" smtClean="0"/>
              <a:t>Ngày</a:t>
            </a:r>
            <a:r>
              <a:rPr lang="en-US" dirty="0" smtClean="0"/>
              <a:t> </a:t>
            </a:r>
            <a:r>
              <a:rPr lang="en-US" dirty="0" err="1" smtClean="0"/>
              <a:t>đầu</a:t>
            </a:r>
            <a:r>
              <a:rPr lang="en-US" dirty="0" smtClean="0"/>
              <a:t>: 300mg 1 </a:t>
            </a:r>
            <a:r>
              <a:rPr lang="en-US" dirty="0" err="1" smtClean="0"/>
              <a:t>lần</a:t>
            </a:r>
            <a:endParaRPr lang="en-US" dirty="0" smtClean="0"/>
          </a:p>
          <a:p>
            <a:r>
              <a:rPr lang="en-US" dirty="0" err="1" smtClean="0"/>
              <a:t>Ngày</a:t>
            </a:r>
            <a:r>
              <a:rPr lang="en-US" dirty="0" smtClean="0"/>
              <a:t> 2: 300mg x 2 </a:t>
            </a:r>
            <a:r>
              <a:rPr lang="en-US" dirty="0" err="1" smtClean="0"/>
              <a:t>lần</a:t>
            </a:r>
            <a:endParaRPr lang="en-US" dirty="0" smtClean="0"/>
          </a:p>
          <a:p>
            <a:r>
              <a:rPr lang="en-US" dirty="0" err="1" smtClean="0"/>
              <a:t>Ngày</a:t>
            </a:r>
            <a:r>
              <a:rPr lang="en-US" dirty="0" smtClean="0"/>
              <a:t> 3: 300mg/</a:t>
            </a:r>
            <a:r>
              <a:rPr lang="en-US" dirty="0" err="1" smtClean="0"/>
              <a:t>lần</a:t>
            </a:r>
            <a:r>
              <a:rPr lang="en-US" dirty="0" smtClean="0"/>
              <a:t> x 3 </a:t>
            </a:r>
            <a:r>
              <a:rPr lang="en-US" dirty="0" err="1" smtClean="0"/>
              <a:t>lần</a:t>
            </a:r>
            <a:endParaRPr lang="en-US" dirty="0" smtClean="0"/>
          </a:p>
          <a:p>
            <a:r>
              <a:rPr lang="en-US" dirty="0" smtClean="0"/>
              <a:t>Sau </a:t>
            </a:r>
            <a:r>
              <a:rPr lang="en-US" dirty="0" err="1" smtClean="0"/>
              <a:t>đó</a:t>
            </a:r>
            <a:r>
              <a:rPr lang="en-US" dirty="0" smtClean="0"/>
              <a:t> </a:t>
            </a:r>
            <a:r>
              <a:rPr lang="en-US" dirty="0" err="1" smtClean="0"/>
              <a:t>có</a:t>
            </a:r>
            <a:r>
              <a:rPr lang="en-US" dirty="0" smtClean="0"/>
              <a:t> </a:t>
            </a:r>
            <a:r>
              <a:rPr lang="en-US" dirty="0" err="1" smtClean="0"/>
              <a:t>thể</a:t>
            </a:r>
            <a:r>
              <a:rPr lang="en-US" dirty="0" smtClean="0"/>
              <a:t> </a:t>
            </a:r>
            <a:r>
              <a:rPr lang="en-US" dirty="0" err="1" smtClean="0"/>
              <a:t>tăng</a:t>
            </a:r>
            <a:r>
              <a:rPr lang="en-US" dirty="0" smtClean="0"/>
              <a:t> </a:t>
            </a:r>
            <a:r>
              <a:rPr lang="en-US" dirty="0" err="1" smtClean="0"/>
              <a:t>liều</a:t>
            </a:r>
            <a:r>
              <a:rPr lang="en-US" dirty="0" smtClean="0"/>
              <a:t> </a:t>
            </a:r>
            <a:r>
              <a:rPr lang="en-US" dirty="0" err="1" smtClean="0"/>
              <a:t>từng</a:t>
            </a:r>
            <a:r>
              <a:rPr lang="en-US" dirty="0" smtClean="0"/>
              <a:t> </a:t>
            </a:r>
            <a:r>
              <a:rPr lang="en-US" dirty="0" err="1" smtClean="0"/>
              <a:t>bước</a:t>
            </a:r>
            <a:r>
              <a:rPr lang="en-US" dirty="0" smtClean="0"/>
              <a:t> 300mg </a:t>
            </a:r>
            <a:r>
              <a:rPr lang="en-US" dirty="0" err="1" smtClean="0"/>
              <a:t>mỗi</a:t>
            </a:r>
            <a:r>
              <a:rPr lang="en-US" dirty="0" smtClean="0"/>
              <a:t> </a:t>
            </a:r>
            <a:r>
              <a:rPr lang="en-US" dirty="0" err="1" smtClean="0"/>
              <a:t>ngày</a:t>
            </a:r>
            <a:r>
              <a:rPr lang="en-US" dirty="0" smtClean="0"/>
              <a:t> </a:t>
            </a:r>
            <a:r>
              <a:rPr lang="en-US" dirty="0" err="1" smtClean="0"/>
              <a:t>dựa</a:t>
            </a:r>
            <a:r>
              <a:rPr lang="en-US" dirty="0" smtClean="0"/>
              <a:t> </a:t>
            </a:r>
            <a:r>
              <a:rPr lang="en-US" dirty="0" err="1" smtClean="0"/>
              <a:t>trên</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bệnh</a:t>
            </a:r>
            <a:r>
              <a:rPr lang="en-US" dirty="0" smtClean="0"/>
              <a:t> </a:t>
            </a:r>
            <a:r>
              <a:rPr lang="en-US" dirty="0" err="1" smtClean="0"/>
              <a:t>cho</a:t>
            </a:r>
            <a:r>
              <a:rPr lang="en-US" dirty="0" smtClean="0"/>
              <a:t> </a:t>
            </a:r>
            <a:r>
              <a:rPr lang="en-US" dirty="0" err="1" smtClean="0"/>
              <a:t>đến</a:t>
            </a:r>
            <a:r>
              <a:rPr lang="en-US" dirty="0" smtClean="0"/>
              <a:t> </a:t>
            </a:r>
            <a:r>
              <a:rPr lang="en-US" dirty="0" err="1" smtClean="0"/>
              <a:t>khi</a:t>
            </a:r>
            <a:r>
              <a:rPr lang="en-US" dirty="0" smtClean="0"/>
              <a:t> </a:t>
            </a:r>
            <a:r>
              <a:rPr lang="en-US" dirty="0" err="1" smtClean="0"/>
              <a:t>đạt</a:t>
            </a:r>
            <a:r>
              <a:rPr lang="en-US" dirty="0" smtClean="0"/>
              <a:t> </a:t>
            </a:r>
            <a:r>
              <a:rPr lang="en-US" dirty="0" err="1" smtClean="0"/>
              <a:t>liều</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Thông</a:t>
            </a:r>
            <a:r>
              <a:rPr lang="en-US" dirty="0" smtClean="0"/>
              <a:t> </a:t>
            </a:r>
            <a:r>
              <a:rPr lang="en-US" dirty="0" err="1" smtClean="0"/>
              <a:t>thường</a:t>
            </a:r>
            <a:r>
              <a:rPr lang="en-US" dirty="0" smtClean="0"/>
              <a:t> </a:t>
            </a:r>
            <a:r>
              <a:rPr lang="en-US" dirty="0" err="1" smtClean="0"/>
              <a:t>là</a:t>
            </a:r>
            <a:r>
              <a:rPr lang="en-US" dirty="0" smtClean="0"/>
              <a:t> 900-1800mg/</a:t>
            </a:r>
            <a:r>
              <a:rPr lang="en-US" dirty="0" err="1" smtClean="0"/>
              <a:t>ngày</a:t>
            </a:r>
            <a:r>
              <a:rPr lang="en-US" dirty="0" smtClean="0"/>
              <a:t> chia 3 </a:t>
            </a:r>
            <a:r>
              <a:rPr lang="en-US" dirty="0" err="1" smtClean="0"/>
              <a:t>lần</a:t>
            </a:r>
            <a:r>
              <a:rPr lang="en-US" dirty="0" smtClean="0"/>
              <a:t>, </a:t>
            </a:r>
            <a:r>
              <a:rPr lang="en-US" dirty="0" err="1" smtClean="0"/>
              <a:t>tối</a:t>
            </a:r>
            <a:r>
              <a:rPr lang="en-US" dirty="0" smtClean="0"/>
              <a:t> </a:t>
            </a:r>
            <a:r>
              <a:rPr lang="en-US" dirty="0" err="1" smtClean="0"/>
              <a:t>đa</a:t>
            </a:r>
            <a:r>
              <a:rPr lang="en-US" dirty="0" smtClean="0"/>
              <a:t> </a:t>
            </a:r>
            <a:r>
              <a:rPr lang="en-US" dirty="0" err="1" smtClean="0"/>
              <a:t>không</a:t>
            </a:r>
            <a:r>
              <a:rPr lang="en-US" dirty="0" smtClean="0"/>
              <a:t> </a:t>
            </a:r>
            <a:r>
              <a:rPr lang="en-US" dirty="0" err="1" smtClean="0"/>
              <a:t>quá</a:t>
            </a:r>
            <a:r>
              <a:rPr lang="en-US" dirty="0" smtClean="0"/>
              <a:t> 2400mg/</a:t>
            </a:r>
            <a:r>
              <a:rPr lang="en-US" dirty="0" err="1" smtClean="0"/>
              <a:t>ngày</a:t>
            </a:r>
            <a:endParaRPr lang="en-US" dirty="0" smtClean="0"/>
          </a:p>
          <a:p>
            <a:r>
              <a:rPr lang="en-US" dirty="0" err="1" smtClean="0"/>
              <a:t>Trẻ</a:t>
            </a:r>
            <a:r>
              <a:rPr lang="en-US" dirty="0" smtClean="0"/>
              <a:t> </a:t>
            </a:r>
            <a:r>
              <a:rPr lang="en-US" dirty="0" err="1" smtClean="0"/>
              <a:t>em</a:t>
            </a:r>
            <a:r>
              <a:rPr lang="en-US" dirty="0" smtClean="0"/>
              <a:t> 6-12t:</a:t>
            </a:r>
          </a:p>
          <a:p>
            <a:r>
              <a:rPr lang="en-US" dirty="0" err="1" smtClean="0"/>
              <a:t>Ngày</a:t>
            </a:r>
            <a:r>
              <a:rPr lang="en-US" dirty="0" smtClean="0"/>
              <a:t> </a:t>
            </a:r>
            <a:r>
              <a:rPr lang="en-US" dirty="0" err="1" smtClean="0"/>
              <a:t>đầu</a:t>
            </a:r>
            <a:r>
              <a:rPr lang="en-US" dirty="0" smtClean="0"/>
              <a:t>: 10mg/kg/</a:t>
            </a:r>
            <a:r>
              <a:rPr lang="en-US" dirty="0" err="1" smtClean="0"/>
              <a:t>ngày</a:t>
            </a:r>
            <a:r>
              <a:rPr lang="en-US" dirty="0" smtClean="0"/>
              <a:t>, chia 3 </a:t>
            </a:r>
            <a:r>
              <a:rPr lang="en-US" dirty="0" err="1" smtClean="0"/>
              <a:t>lần</a:t>
            </a:r>
            <a:endParaRPr lang="en-US" dirty="0" smtClean="0"/>
          </a:p>
          <a:p>
            <a:r>
              <a:rPr lang="en-US" dirty="0" err="1" smtClean="0"/>
              <a:t>Ngày</a:t>
            </a:r>
            <a:r>
              <a:rPr lang="en-US" dirty="0" smtClean="0"/>
              <a:t> 2: 20mg/kg/</a:t>
            </a:r>
            <a:r>
              <a:rPr lang="en-US" dirty="0" err="1" smtClean="0"/>
              <a:t>ngày</a:t>
            </a:r>
            <a:r>
              <a:rPr lang="en-US" dirty="0" smtClean="0"/>
              <a:t>, chia 3 </a:t>
            </a:r>
            <a:r>
              <a:rPr lang="en-US" dirty="0" err="1" smtClean="0"/>
              <a:t>lần</a:t>
            </a:r>
            <a:endParaRPr lang="en-US" dirty="0" smtClean="0"/>
          </a:p>
          <a:p>
            <a:r>
              <a:rPr lang="en-US" dirty="0" err="1" smtClean="0"/>
              <a:t>Ngày</a:t>
            </a:r>
            <a:r>
              <a:rPr lang="en-US" dirty="0" smtClean="0"/>
              <a:t> 3: 25-35kg/kg/</a:t>
            </a:r>
            <a:r>
              <a:rPr lang="en-US" dirty="0" err="1" smtClean="0"/>
              <a:t>ngày</a:t>
            </a:r>
            <a:r>
              <a:rPr lang="en-US" dirty="0" smtClean="0"/>
              <a:t>, chia 3 </a:t>
            </a:r>
            <a:r>
              <a:rPr lang="en-US" dirty="0" err="1" smtClean="0"/>
              <a:t>lần</a:t>
            </a: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55</a:t>
            </a:fld>
            <a:endParaRPr lang="en-US"/>
          </a:p>
        </p:txBody>
      </p:sp>
    </p:spTree>
    <p:extLst>
      <p:ext uri="{BB962C8B-B14F-4D97-AF65-F5344CB8AC3E}">
        <p14:creationId xmlns:p14="http://schemas.microsoft.com/office/powerpoint/2010/main" val="3484155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Neupencap</a:t>
            </a: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panose="02020603050405020304" pitchFamily="18" charset="0"/>
                <a:cs typeface="Times New Roman" panose="02020603050405020304" pitchFamily="18" charset="0"/>
              </a:rPr>
              <a:t> (gabapentin)</a:t>
            </a:r>
            <a:endParaRPr lang="en-US" dirty="0"/>
          </a:p>
        </p:txBody>
      </p:sp>
      <p:sp>
        <p:nvSpPr>
          <p:cNvPr id="3" name="Content Placeholder 2"/>
          <p:cNvSpPr>
            <a:spLocks noGrp="1"/>
          </p:cNvSpPr>
          <p:nvPr>
            <p:ph idx="1"/>
          </p:nvPr>
        </p:nvSpPr>
        <p:spPr>
          <a:xfrm>
            <a:off x="457200" y="1219200"/>
            <a:ext cx="7239000" cy="5236536"/>
          </a:xfrm>
        </p:spPr>
        <p:txBody>
          <a:bodyPr/>
          <a:lstStyle/>
          <a:p>
            <a:r>
              <a:rPr lang="en-US" dirty="0" err="1" smtClean="0"/>
              <a:t>Liều</a:t>
            </a:r>
            <a:r>
              <a:rPr lang="en-US" dirty="0" smtClean="0"/>
              <a:t> </a:t>
            </a:r>
            <a:r>
              <a:rPr lang="en-US" dirty="0" err="1" smtClean="0"/>
              <a:t>duy</a:t>
            </a:r>
            <a:r>
              <a:rPr lang="en-US" dirty="0" smtClean="0"/>
              <a:t> </a:t>
            </a:r>
            <a:r>
              <a:rPr lang="en-US" dirty="0" err="1" smtClean="0"/>
              <a:t>trì</a:t>
            </a:r>
            <a:r>
              <a:rPr lang="en-US" dirty="0" smtClean="0"/>
              <a:t> </a:t>
            </a:r>
            <a:r>
              <a:rPr lang="en-US" dirty="0" err="1" smtClean="0"/>
              <a:t>là</a:t>
            </a:r>
            <a:r>
              <a:rPr lang="en-US" dirty="0" smtClean="0"/>
              <a:t> 900mg/ </a:t>
            </a:r>
            <a:r>
              <a:rPr lang="en-US" dirty="0" err="1" smtClean="0"/>
              <a:t>ngày</a:t>
            </a:r>
            <a:r>
              <a:rPr lang="en-US" dirty="0" smtClean="0"/>
              <a:t> </a:t>
            </a:r>
            <a:r>
              <a:rPr lang="en-US" dirty="0" err="1" smtClean="0"/>
              <a:t>với</a:t>
            </a:r>
            <a:r>
              <a:rPr lang="en-US" dirty="0" smtClean="0"/>
              <a:t> </a:t>
            </a:r>
            <a:r>
              <a:rPr lang="en-US" dirty="0" err="1" smtClean="0"/>
              <a:t>trẻ</a:t>
            </a:r>
            <a:r>
              <a:rPr lang="en-US" dirty="0" smtClean="0"/>
              <a:t> </a:t>
            </a:r>
            <a:r>
              <a:rPr lang="en-US" dirty="0" err="1" smtClean="0"/>
              <a:t>nặng</a:t>
            </a:r>
            <a:r>
              <a:rPr lang="en-US" dirty="0" smtClean="0"/>
              <a:t> 26-36kg </a:t>
            </a:r>
            <a:r>
              <a:rPr lang="en-US" dirty="0" err="1" smtClean="0"/>
              <a:t>và</a:t>
            </a:r>
            <a:r>
              <a:rPr lang="en-US" dirty="0" smtClean="0"/>
              <a:t> 1200mg/</a:t>
            </a:r>
            <a:r>
              <a:rPr lang="en-US" dirty="0" err="1" smtClean="0"/>
              <a:t>ngày</a:t>
            </a:r>
            <a:r>
              <a:rPr lang="en-US" dirty="0" smtClean="0"/>
              <a:t> </a:t>
            </a:r>
            <a:r>
              <a:rPr lang="en-US" dirty="0" err="1" smtClean="0"/>
              <a:t>với</a:t>
            </a:r>
            <a:r>
              <a:rPr lang="en-US" dirty="0" smtClean="0"/>
              <a:t> </a:t>
            </a:r>
            <a:r>
              <a:rPr lang="en-US" dirty="0" err="1" smtClean="0"/>
              <a:t>trẻ</a:t>
            </a:r>
            <a:r>
              <a:rPr lang="en-US" dirty="0" smtClean="0"/>
              <a:t> </a:t>
            </a:r>
            <a:r>
              <a:rPr lang="en-US" dirty="0" err="1" smtClean="0"/>
              <a:t>nặng</a:t>
            </a:r>
            <a:r>
              <a:rPr lang="en-US" dirty="0" smtClean="0"/>
              <a:t> 37-50kg, chia </a:t>
            </a:r>
            <a:r>
              <a:rPr lang="en-US" dirty="0" err="1" smtClean="0"/>
              <a:t>uống</a:t>
            </a:r>
            <a:r>
              <a:rPr lang="en-US" dirty="0" smtClean="0"/>
              <a:t> 3 </a:t>
            </a:r>
            <a:r>
              <a:rPr lang="en-US" dirty="0" err="1" smtClean="0"/>
              <a:t>lần</a:t>
            </a:r>
            <a:r>
              <a:rPr lang="en-US" dirty="0" smtClean="0"/>
              <a:t> </a:t>
            </a:r>
            <a:r>
              <a:rPr lang="en-US" dirty="0" err="1" smtClean="0"/>
              <a:t>trong</a:t>
            </a:r>
            <a:r>
              <a:rPr lang="en-US" dirty="0" smtClean="0"/>
              <a:t> </a:t>
            </a:r>
            <a:r>
              <a:rPr lang="en-US" dirty="0" err="1" smtClean="0"/>
              <a:t>ngày</a:t>
            </a:r>
            <a:endParaRPr lang="en-US" dirty="0" smtClean="0"/>
          </a:p>
          <a:p>
            <a:r>
              <a:rPr lang="en-US" dirty="0" err="1" smtClean="0"/>
              <a:t>Trẻ</a:t>
            </a:r>
            <a:r>
              <a:rPr lang="en-US" dirty="0" smtClean="0"/>
              <a:t> </a:t>
            </a:r>
            <a:r>
              <a:rPr lang="en-US" dirty="0" err="1" smtClean="0"/>
              <a:t>em</a:t>
            </a:r>
            <a:r>
              <a:rPr lang="en-US" dirty="0" smtClean="0"/>
              <a:t> 3-6t:</a:t>
            </a:r>
          </a:p>
          <a:p>
            <a:r>
              <a:rPr lang="en-US" dirty="0" err="1" smtClean="0"/>
              <a:t>Liều</a:t>
            </a:r>
            <a:r>
              <a:rPr lang="en-US" dirty="0" smtClean="0"/>
              <a:t> </a:t>
            </a:r>
            <a:r>
              <a:rPr lang="en-US" dirty="0" err="1" smtClean="0"/>
              <a:t>đầu</a:t>
            </a:r>
            <a:r>
              <a:rPr lang="en-US" dirty="0" smtClean="0"/>
              <a:t> 10-15mg/kg/</a:t>
            </a:r>
            <a:r>
              <a:rPr lang="en-US" dirty="0" err="1" smtClean="0"/>
              <a:t>ngày,chia</a:t>
            </a:r>
            <a:r>
              <a:rPr lang="en-US" dirty="0" smtClean="0"/>
              <a:t> 3 </a:t>
            </a:r>
            <a:r>
              <a:rPr lang="en-US" dirty="0" err="1" smtClean="0"/>
              <a:t>lần</a:t>
            </a:r>
            <a:r>
              <a:rPr lang="en-US" dirty="0" smtClean="0"/>
              <a:t> </a:t>
            </a:r>
            <a:r>
              <a:rPr lang="en-US" dirty="0" err="1" smtClean="0"/>
              <a:t>tăng</a:t>
            </a:r>
            <a:r>
              <a:rPr lang="en-US" dirty="0" smtClean="0"/>
              <a:t> </a:t>
            </a:r>
            <a:r>
              <a:rPr lang="en-US" dirty="0" err="1" smtClean="0"/>
              <a:t>liều</a:t>
            </a:r>
            <a:r>
              <a:rPr lang="en-US" dirty="0" smtClean="0"/>
              <a:t> </a:t>
            </a:r>
            <a:r>
              <a:rPr lang="en-US" dirty="0" err="1" smtClean="0"/>
              <a:t>lên</a:t>
            </a:r>
            <a:r>
              <a:rPr lang="en-US" dirty="0" smtClean="0"/>
              <a:t> </a:t>
            </a:r>
            <a:r>
              <a:rPr lang="en-US" dirty="0" err="1" smtClean="0"/>
              <a:t>trong</a:t>
            </a:r>
            <a:r>
              <a:rPr lang="en-US" dirty="0" smtClean="0"/>
              <a:t> 3 </a:t>
            </a:r>
            <a:r>
              <a:rPr lang="en-US" dirty="0" err="1" smtClean="0"/>
              <a:t>ngày</a:t>
            </a:r>
            <a:r>
              <a:rPr lang="en-US" dirty="0" smtClean="0"/>
              <a:t> </a:t>
            </a:r>
            <a:r>
              <a:rPr lang="en-US" dirty="0" err="1" smtClean="0"/>
              <a:t>để</a:t>
            </a:r>
            <a:r>
              <a:rPr lang="en-US" dirty="0" smtClean="0"/>
              <a:t> </a:t>
            </a:r>
            <a:r>
              <a:rPr lang="en-US" dirty="0" err="1" smtClean="0"/>
              <a:t>đạt</a:t>
            </a:r>
            <a:r>
              <a:rPr lang="en-US" dirty="0" smtClean="0"/>
              <a:t> </a:t>
            </a:r>
            <a:r>
              <a:rPr lang="en-US" dirty="0" err="1" smtClean="0"/>
              <a:t>liều</a:t>
            </a:r>
            <a:r>
              <a:rPr lang="en-US" dirty="0" smtClean="0"/>
              <a:t> 25-30mg/kg/</a:t>
            </a:r>
            <a:r>
              <a:rPr lang="en-US" dirty="0" err="1" smtClean="0"/>
              <a:t>ngày</a:t>
            </a:r>
            <a:r>
              <a:rPr lang="en-US" dirty="0" smtClean="0"/>
              <a:t>, chia </a:t>
            </a:r>
            <a:r>
              <a:rPr lang="en-US" dirty="0" err="1" smtClean="0"/>
              <a:t>uống</a:t>
            </a:r>
            <a:r>
              <a:rPr lang="en-US" dirty="0" smtClean="0"/>
              <a:t> 3 </a:t>
            </a:r>
            <a:r>
              <a:rPr lang="en-US" dirty="0" err="1" smtClean="0"/>
              <a:t>lần</a:t>
            </a:r>
            <a:r>
              <a:rPr lang="en-US" dirty="0" smtClean="0"/>
              <a:t> </a:t>
            </a:r>
            <a:r>
              <a:rPr lang="en-US" dirty="0" err="1" smtClean="0"/>
              <a:t>trong</a:t>
            </a:r>
            <a:r>
              <a:rPr lang="en-US" dirty="0" smtClean="0"/>
              <a:t> </a:t>
            </a:r>
            <a:r>
              <a:rPr lang="en-US" dirty="0" err="1" smtClean="0"/>
              <a:t>ngày</a:t>
            </a:r>
            <a:endParaRPr lang="en-US" dirty="0" smtClean="0"/>
          </a:p>
          <a:p>
            <a:r>
              <a:rPr lang="en-US" dirty="0" err="1" smtClean="0"/>
              <a:t>Điều</a:t>
            </a:r>
            <a:r>
              <a:rPr lang="en-US" dirty="0" smtClean="0"/>
              <a:t> </a:t>
            </a:r>
            <a:r>
              <a:rPr lang="en-US" dirty="0" err="1" smtClean="0"/>
              <a:t>trị</a:t>
            </a:r>
            <a:r>
              <a:rPr lang="en-US" dirty="0" smtClean="0"/>
              <a:t> </a:t>
            </a:r>
            <a:r>
              <a:rPr lang="en-US" dirty="0" err="1" smtClean="0"/>
              <a:t>đau</a:t>
            </a:r>
            <a:r>
              <a:rPr lang="en-US" dirty="0" smtClean="0"/>
              <a:t> </a:t>
            </a:r>
            <a:r>
              <a:rPr lang="en-US" dirty="0" err="1" smtClean="0"/>
              <a:t>dây</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ngoại</a:t>
            </a:r>
            <a:r>
              <a:rPr lang="en-US" dirty="0" smtClean="0"/>
              <a:t> </a:t>
            </a:r>
            <a:r>
              <a:rPr lang="en-US" dirty="0" err="1" smtClean="0"/>
              <a:t>biên</a:t>
            </a:r>
            <a:endParaRPr lang="en-US" dirty="0" smtClean="0"/>
          </a:p>
          <a:p>
            <a:r>
              <a:rPr lang="en-US" dirty="0" err="1" smtClean="0"/>
              <a:t>Người</a:t>
            </a:r>
            <a:r>
              <a:rPr lang="en-US" dirty="0" smtClean="0"/>
              <a:t> </a:t>
            </a:r>
            <a:r>
              <a:rPr lang="en-US" dirty="0" err="1" smtClean="0"/>
              <a:t>lớn</a:t>
            </a:r>
            <a:r>
              <a:rPr lang="en-US" dirty="0" smtClean="0"/>
              <a:t>: </a:t>
            </a:r>
            <a:r>
              <a:rPr lang="en-US" dirty="0" err="1" smtClean="0"/>
              <a:t>uống</a:t>
            </a:r>
            <a:r>
              <a:rPr lang="en-US" dirty="0" smtClean="0"/>
              <a:t> </a:t>
            </a:r>
            <a:r>
              <a:rPr lang="en-US" dirty="0" err="1" smtClean="0"/>
              <a:t>không</a:t>
            </a:r>
            <a:r>
              <a:rPr lang="en-US" dirty="0" smtClean="0"/>
              <a:t> </a:t>
            </a:r>
            <a:r>
              <a:rPr lang="en-US" dirty="0" err="1" smtClean="0"/>
              <a:t>quá</a:t>
            </a:r>
            <a:r>
              <a:rPr lang="en-US" dirty="0" smtClean="0"/>
              <a:t> 1800mg/</a:t>
            </a:r>
            <a:r>
              <a:rPr lang="en-US" dirty="0" err="1" smtClean="0"/>
              <a:t>ngày</a:t>
            </a:r>
            <a:r>
              <a:rPr lang="en-US" dirty="0" smtClean="0"/>
              <a:t> chia 3 </a:t>
            </a:r>
            <a:r>
              <a:rPr lang="en-US" dirty="0" err="1" smtClean="0"/>
              <a:t>lần</a:t>
            </a:r>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56</a:t>
            </a:fld>
            <a:endParaRPr lang="en-US"/>
          </a:p>
        </p:txBody>
      </p:sp>
    </p:spTree>
    <p:extLst>
      <p:ext uri="{BB962C8B-B14F-4D97-AF65-F5344CB8AC3E}">
        <p14:creationId xmlns:p14="http://schemas.microsoft.com/office/powerpoint/2010/main" val="2112810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err="1" smtClean="0"/>
              <a:t>Thận</a:t>
            </a:r>
            <a:r>
              <a:rPr lang="en-US" dirty="0" smtClean="0"/>
              <a:t> </a:t>
            </a:r>
            <a:r>
              <a:rPr lang="en-US" dirty="0" err="1" smtClean="0"/>
              <a:t>trọng</a:t>
            </a:r>
            <a:r>
              <a:rPr lang="en-US" dirty="0" smtClean="0"/>
              <a:t>:</a:t>
            </a:r>
          </a:p>
          <a:p>
            <a:r>
              <a:rPr lang="en-US" dirty="0" err="1" smtClean="0"/>
              <a:t>Đối</a:t>
            </a:r>
            <a:r>
              <a:rPr lang="en-US" dirty="0" smtClean="0"/>
              <a:t> </a:t>
            </a:r>
            <a:r>
              <a:rPr lang="en-US" dirty="0" err="1" smtClean="0"/>
              <a:t>với</a:t>
            </a:r>
            <a:r>
              <a:rPr lang="en-US" dirty="0" smtClean="0"/>
              <a:t> </a:t>
            </a:r>
            <a:r>
              <a:rPr lang="en-US" dirty="0" err="1" smtClean="0"/>
              <a:t>người</a:t>
            </a:r>
            <a:r>
              <a:rPr lang="en-US" dirty="0" smtClean="0"/>
              <a:t> </a:t>
            </a:r>
            <a:r>
              <a:rPr lang="en-US" dirty="0" err="1" smtClean="0"/>
              <a:t>có</a:t>
            </a:r>
            <a:r>
              <a:rPr lang="en-US" dirty="0" smtClean="0"/>
              <a:t> </a:t>
            </a:r>
            <a:r>
              <a:rPr lang="en-US" dirty="0" err="1" smtClean="0"/>
              <a:t>tiền</a:t>
            </a:r>
            <a:r>
              <a:rPr lang="en-US" dirty="0" smtClean="0"/>
              <a:t> </a:t>
            </a:r>
            <a:r>
              <a:rPr lang="en-US" dirty="0" err="1" smtClean="0"/>
              <a:t>sử</a:t>
            </a:r>
            <a:r>
              <a:rPr lang="en-US" dirty="0" smtClean="0"/>
              <a:t> </a:t>
            </a:r>
            <a:r>
              <a:rPr lang="en-US" dirty="0" err="1" smtClean="0"/>
              <a:t>rối</a:t>
            </a:r>
            <a:r>
              <a:rPr lang="en-US" dirty="0" smtClean="0"/>
              <a:t> </a:t>
            </a:r>
            <a:r>
              <a:rPr lang="en-US" dirty="0" err="1" smtClean="0"/>
              <a:t>loạn</a:t>
            </a:r>
            <a:r>
              <a:rPr lang="en-US" dirty="0" smtClean="0"/>
              <a:t> </a:t>
            </a:r>
            <a:r>
              <a:rPr lang="en-US" dirty="0" err="1" smtClean="0"/>
              <a:t>tâm</a:t>
            </a:r>
            <a:r>
              <a:rPr lang="en-US" dirty="0" smtClean="0"/>
              <a:t> </a:t>
            </a:r>
            <a:r>
              <a:rPr lang="en-US" dirty="0" err="1" smtClean="0"/>
              <a:t>thần</a:t>
            </a:r>
            <a:r>
              <a:rPr lang="en-US" dirty="0" smtClean="0"/>
              <a:t>, </a:t>
            </a:r>
            <a:r>
              <a:rPr lang="en-US" dirty="0" err="1" smtClean="0"/>
              <a:t>người</a:t>
            </a:r>
            <a:r>
              <a:rPr lang="en-US" dirty="0" smtClean="0"/>
              <a:t> </a:t>
            </a:r>
            <a:r>
              <a:rPr lang="en-US" dirty="0" err="1" smtClean="0"/>
              <a:t>suy</a:t>
            </a:r>
            <a:r>
              <a:rPr lang="en-US" dirty="0" smtClean="0"/>
              <a:t> </a:t>
            </a:r>
            <a:r>
              <a:rPr lang="en-US" dirty="0" err="1" smtClean="0"/>
              <a:t>giảm</a:t>
            </a:r>
            <a:r>
              <a:rPr lang="en-US" dirty="0" smtClean="0"/>
              <a:t> </a:t>
            </a:r>
            <a:r>
              <a:rPr lang="en-US" dirty="0" err="1" smtClean="0"/>
              <a:t>chức</a:t>
            </a:r>
            <a:r>
              <a:rPr lang="en-US" dirty="0" smtClean="0"/>
              <a:t> </a:t>
            </a:r>
            <a:r>
              <a:rPr lang="en-US" dirty="0" err="1" smtClean="0"/>
              <a:t>năng</a:t>
            </a:r>
            <a:r>
              <a:rPr lang="en-US" dirty="0" smtClean="0"/>
              <a:t> </a:t>
            </a:r>
            <a:r>
              <a:rPr lang="en-US" dirty="0" err="1" smtClean="0"/>
              <a:t>thận</a:t>
            </a:r>
            <a:r>
              <a:rPr lang="en-US" dirty="0" smtClean="0"/>
              <a:t> </a:t>
            </a:r>
            <a:r>
              <a:rPr lang="en-US" dirty="0" err="1" smtClean="0"/>
              <a:t>và</a:t>
            </a:r>
            <a:r>
              <a:rPr lang="en-US" dirty="0" smtClean="0"/>
              <a:t> </a:t>
            </a:r>
            <a:r>
              <a:rPr lang="en-US" dirty="0" err="1" smtClean="0"/>
              <a:t>thẩm</a:t>
            </a:r>
            <a:r>
              <a:rPr lang="en-US" dirty="0" smtClean="0"/>
              <a:t> </a:t>
            </a:r>
            <a:r>
              <a:rPr lang="en-US" dirty="0" err="1" smtClean="0"/>
              <a:t>phân</a:t>
            </a:r>
            <a:r>
              <a:rPr lang="en-US" dirty="0" smtClean="0"/>
              <a:t> </a:t>
            </a:r>
            <a:r>
              <a:rPr lang="en-US" dirty="0" err="1" smtClean="0"/>
              <a:t>máu</a:t>
            </a:r>
            <a:r>
              <a:rPr lang="en-US" dirty="0" smtClean="0"/>
              <a:t>, </a:t>
            </a:r>
            <a:r>
              <a:rPr lang="en-US" dirty="0" err="1" smtClean="0"/>
              <a:t>thuốc</a:t>
            </a:r>
            <a:r>
              <a:rPr lang="en-US" dirty="0" smtClean="0"/>
              <a:t> </a:t>
            </a:r>
            <a:r>
              <a:rPr lang="en-US" dirty="0" err="1" smtClean="0"/>
              <a:t>có</a:t>
            </a:r>
            <a:r>
              <a:rPr lang="en-US" dirty="0" smtClean="0"/>
              <a:t> </a:t>
            </a:r>
            <a:r>
              <a:rPr lang="en-US" dirty="0" err="1" smtClean="0"/>
              <a:t>thể</a:t>
            </a:r>
            <a:r>
              <a:rPr lang="en-US" dirty="0" smtClean="0"/>
              <a:t> </a:t>
            </a:r>
            <a:r>
              <a:rPr lang="en-US" dirty="0" err="1" smtClean="0"/>
              <a:t>gây</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giả</a:t>
            </a:r>
            <a:r>
              <a:rPr lang="en-US" dirty="0" smtClean="0"/>
              <a:t> </a:t>
            </a:r>
            <a:r>
              <a:rPr lang="en-US" dirty="0" err="1" smtClean="0"/>
              <a:t>khi</a:t>
            </a:r>
            <a:r>
              <a:rPr lang="en-US" dirty="0" smtClean="0"/>
              <a:t> </a:t>
            </a:r>
            <a:r>
              <a:rPr lang="en-US" dirty="0" err="1" smtClean="0"/>
              <a:t>xét</a:t>
            </a:r>
            <a:r>
              <a:rPr lang="en-US" dirty="0" smtClean="0"/>
              <a:t> </a:t>
            </a:r>
            <a:r>
              <a:rPr lang="en-US" dirty="0" err="1" smtClean="0"/>
              <a:t>nghiệm</a:t>
            </a:r>
            <a:r>
              <a:rPr lang="en-US" dirty="0" smtClean="0"/>
              <a:t> protein </a:t>
            </a:r>
            <a:r>
              <a:rPr lang="en-US" dirty="0" err="1" smtClean="0"/>
              <a:t>niệu</a:t>
            </a:r>
            <a:endParaRPr lang="en-US" dirty="0" smtClean="0"/>
          </a:p>
          <a:p>
            <a:r>
              <a:rPr lang="en-US" dirty="0" err="1" smtClean="0"/>
              <a:t>Tương</a:t>
            </a:r>
            <a:r>
              <a:rPr lang="en-US" dirty="0" smtClean="0"/>
              <a:t> </a:t>
            </a:r>
            <a:r>
              <a:rPr lang="en-US" dirty="0" err="1" smtClean="0"/>
              <a:t>tác</a:t>
            </a:r>
            <a:r>
              <a:rPr lang="en-US" dirty="0" smtClean="0"/>
              <a:t> </a:t>
            </a:r>
            <a:r>
              <a:rPr lang="en-US" dirty="0" err="1" smtClean="0"/>
              <a:t>thuốc</a:t>
            </a:r>
            <a:r>
              <a:rPr lang="en-US" dirty="0" smtClean="0"/>
              <a:t>:</a:t>
            </a:r>
          </a:p>
          <a:p>
            <a:r>
              <a:rPr lang="en-US" dirty="0" err="1" smtClean="0"/>
              <a:t>Thuốc</a:t>
            </a:r>
            <a:r>
              <a:rPr lang="en-US" dirty="0" smtClean="0"/>
              <a:t> </a:t>
            </a:r>
            <a:r>
              <a:rPr lang="en-US" dirty="0" err="1" smtClean="0"/>
              <a:t>kháng</a:t>
            </a:r>
            <a:r>
              <a:rPr lang="en-US" dirty="0" smtClean="0"/>
              <a:t> acid </a:t>
            </a:r>
            <a:r>
              <a:rPr lang="en-US" dirty="0" err="1" smtClean="0"/>
              <a:t>làm</a:t>
            </a:r>
            <a:r>
              <a:rPr lang="en-US" dirty="0" smtClean="0"/>
              <a:t> </a:t>
            </a:r>
            <a:r>
              <a:rPr lang="en-US" dirty="0" err="1" smtClean="0"/>
              <a:t>giảm</a:t>
            </a:r>
            <a:r>
              <a:rPr lang="en-US" dirty="0" smtClean="0"/>
              <a:t> </a:t>
            </a:r>
            <a:r>
              <a:rPr lang="en-US" dirty="0" err="1" smtClean="0"/>
              <a:t>sinh</a:t>
            </a:r>
            <a:r>
              <a:rPr lang="en-US" dirty="0" smtClean="0"/>
              <a:t> </a:t>
            </a:r>
            <a:r>
              <a:rPr lang="en-US" dirty="0" err="1" smtClean="0"/>
              <a:t>khả</a:t>
            </a:r>
            <a:r>
              <a:rPr lang="en-US" dirty="0" smtClean="0"/>
              <a:t> </a:t>
            </a:r>
            <a:r>
              <a:rPr lang="en-US" dirty="0" err="1" smtClean="0"/>
              <a:t>dụng</a:t>
            </a:r>
            <a:r>
              <a:rPr lang="en-US" dirty="0" smtClean="0"/>
              <a:t> </a:t>
            </a:r>
            <a:r>
              <a:rPr lang="en-US" dirty="0" err="1" smtClean="0"/>
              <a:t>của</a:t>
            </a:r>
            <a:r>
              <a:rPr lang="en-US" dirty="0" smtClean="0"/>
              <a:t> gabapentin </a:t>
            </a:r>
            <a:r>
              <a:rPr lang="en-US" dirty="0" err="1" smtClean="0"/>
              <a:t>khoảng</a:t>
            </a:r>
            <a:r>
              <a:rPr lang="en-US" dirty="0" smtClean="0"/>
              <a:t> 20% do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a:t>
            </a:r>
            <a:r>
              <a:rPr lang="en-US" dirty="0" err="1" smtClean="0"/>
              <a:t>hấp</a:t>
            </a:r>
            <a:r>
              <a:rPr lang="en-US" dirty="0" smtClean="0"/>
              <a:t> </a:t>
            </a:r>
            <a:r>
              <a:rPr lang="en-US" dirty="0" err="1" smtClean="0"/>
              <a:t>thu</a:t>
            </a:r>
            <a:r>
              <a:rPr lang="en-US" dirty="0" smtClean="0"/>
              <a:t> </a:t>
            </a:r>
            <a:r>
              <a:rPr lang="en-US" dirty="0" err="1" smtClean="0"/>
              <a:t>thuốc</a:t>
            </a:r>
            <a:r>
              <a:rPr lang="en-US" dirty="0" smtClean="0"/>
              <a:t>, </a:t>
            </a:r>
            <a:r>
              <a:rPr lang="en-US" dirty="0" err="1" smtClean="0"/>
              <a:t>nên</a:t>
            </a:r>
            <a:r>
              <a:rPr lang="en-US" dirty="0" smtClean="0"/>
              <a:t> </a:t>
            </a:r>
            <a:r>
              <a:rPr lang="en-US" dirty="0" err="1" smtClean="0"/>
              <a:t>uống</a:t>
            </a:r>
            <a:r>
              <a:rPr lang="en-US" dirty="0" smtClean="0"/>
              <a:t> </a:t>
            </a:r>
            <a:r>
              <a:rPr lang="en-US" dirty="0" err="1" smtClean="0"/>
              <a:t>sau</a:t>
            </a:r>
            <a:r>
              <a:rPr lang="en-US" dirty="0" smtClean="0"/>
              <a:t> </a:t>
            </a:r>
            <a:r>
              <a:rPr lang="en-US" dirty="0" err="1" smtClean="0"/>
              <a:t>thuốc</a:t>
            </a:r>
            <a:r>
              <a:rPr lang="en-US" dirty="0" smtClean="0"/>
              <a:t> </a:t>
            </a:r>
            <a:r>
              <a:rPr lang="en-US" dirty="0" err="1" smtClean="0"/>
              <a:t>kháng</a:t>
            </a:r>
            <a:r>
              <a:rPr lang="en-US" dirty="0" smtClean="0"/>
              <a:t> acid </a:t>
            </a:r>
            <a:r>
              <a:rPr lang="en-US" dirty="0" err="1" smtClean="0"/>
              <a:t>ít</a:t>
            </a:r>
            <a:r>
              <a:rPr lang="en-US" dirty="0" smtClean="0"/>
              <a:t> </a:t>
            </a:r>
            <a:r>
              <a:rPr lang="en-US" dirty="0" err="1" smtClean="0"/>
              <a:t>nhất</a:t>
            </a:r>
            <a:r>
              <a:rPr lang="en-US" dirty="0" smtClean="0"/>
              <a:t> 2 </a:t>
            </a:r>
            <a:r>
              <a:rPr lang="en-US" dirty="0" err="1" smtClean="0"/>
              <a:t>giờ</a:t>
            </a:r>
            <a:endParaRPr lang="en-US" dirty="0" smtClean="0"/>
          </a:p>
          <a:p>
            <a:r>
              <a:rPr lang="en-US" dirty="0" err="1" smtClean="0"/>
              <a:t>Morphin</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làm</a:t>
            </a:r>
            <a:r>
              <a:rPr lang="en-US" dirty="0" smtClean="0"/>
              <a:t> </a:t>
            </a:r>
            <a:r>
              <a:rPr lang="en-US" dirty="0" err="1" smtClean="0"/>
              <a:t>giảm</a:t>
            </a:r>
            <a:r>
              <a:rPr lang="en-US" dirty="0" smtClean="0"/>
              <a:t> </a:t>
            </a:r>
            <a:r>
              <a:rPr lang="en-US" dirty="0" err="1" smtClean="0"/>
              <a:t>sự</a:t>
            </a:r>
            <a:r>
              <a:rPr lang="en-US" dirty="0" smtClean="0"/>
              <a:t> </a:t>
            </a:r>
            <a:r>
              <a:rPr lang="en-US" dirty="0" err="1" smtClean="0"/>
              <a:t>thanh</a:t>
            </a:r>
            <a:r>
              <a:rPr lang="en-US" dirty="0" smtClean="0"/>
              <a:t> </a:t>
            </a:r>
            <a:r>
              <a:rPr lang="en-US" dirty="0" err="1" smtClean="0"/>
              <a:t>thải</a:t>
            </a:r>
            <a:r>
              <a:rPr lang="en-US" dirty="0" smtClean="0"/>
              <a:t> gabapentin, </a:t>
            </a:r>
            <a:r>
              <a:rPr lang="en-US" dirty="0" err="1" smtClean="0"/>
              <a:t>khi</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đồng</a:t>
            </a:r>
            <a:r>
              <a:rPr lang="en-US" dirty="0" smtClean="0"/>
              <a:t> </a:t>
            </a:r>
            <a:r>
              <a:rPr lang="en-US" dirty="0" err="1" smtClean="0"/>
              <a:t>thời</a:t>
            </a:r>
            <a:r>
              <a:rPr lang="en-US" dirty="0" smtClean="0"/>
              <a:t> 2 </a:t>
            </a:r>
            <a:r>
              <a:rPr lang="en-US" dirty="0" err="1" smtClean="0"/>
              <a:t>thuốc</a:t>
            </a:r>
            <a:r>
              <a:rPr lang="en-US" dirty="0" smtClean="0"/>
              <a:t> </a:t>
            </a:r>
            <a:r>
              <a:rPr lang="en-US" dirty="0" err="1" smtClean="0"/>
              <a:t>này</a:t>
            </a:r>
            <a:r>
              <a:rPr lang="en-US" smtClean="0"/>
              <a:t> </a:t>
            </a:r>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57</a:t>
            </a:fld>
            <a:endParaRPr lang="en-US"/>
          </a:p>
        </p:txBody>
      </p:sp>
    </p:spTree>
    <p:extLst>
      <p:ext uri="{BB962C8B-B14F-4D97-AF65-F5344CB8AC3E}">
        <p14:creationId xmlns:p14="http://schemas.microsoft.com/office/powerpoint/2010/main" val="3971375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áº¿t quáº£ hÃ¬nh áº£nh cho hÃ¬nh áº£nh thank you Äáº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00200"/>
            <a:ext cx="6348413" cy="30860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B88D092-A969-46FF-8796-618500B81C94}" type="slidenum">
              <a:rPr lang="en-US" smtClean="0"/>
              <a:pPr/>
              <a:t>58</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3905859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
            <a:ext cx="6512511" cy="533400"/>
          </a:xfrm>
        </p:spPr>
        <p:txBody>
          <a:bodyPr>
            <a:normAutofit fontScale="90000"/>
          </a:bodyPr>
          <a:lstStyle/>
          <a:p>
            <a:pPr algn="ctr"/>
            <a:r>
              <a:rPr lang="en-US" sz="3600" dirty="0">
                <a:ln w="500">
                  <a:solidFill>
                    <a:srgbClr val="B13F9A">
                      <a:shade val="20000"/>
                      <a:satMod val="120000"/>
                    </a:srgbClr>
                  </a:solidFill>
                </a:ln>
                <a:solidFill>
                  <a:srgbClr val="002060"/>
                </a:solidFill>
                <a:latin typeface="Times New Roman" pitchFamily="18" charset="0"/>
                <a:cs typeface="Times New Roman" pitchFamily="18" charset="0"/>
              </a:rPr>
              <a:t>1. </a:t>
            </a:r>
            <a:r>
              <a:rPr lang="en-US" sz="27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sz="27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7848600" cy="4800600"/>
          </a:xfrm>
        </p:spPr>
        <p:txBody>
          <a:bodyPr>
            <a:normAutofit/>
          </a:bodyPr>
          <a:lstStyle/>
          <a:p>
            <a:pPr>
              <a:buNone/>
            </a:pPr>
            <a:r>
              <a:rPr lang="en-US" sz="2800" b="1" dirty="0" err="1" smtClean="0">
                <a:latin typeface="Times New Roman" pitchFamily="18" charset="0"/>
                <a:cs typeface="Times New Roman" pitchFamily="18" charset="0"/>
              </a:rPr>
              <a:t>Dược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endParaRPr lang="en-US" sz="2800" dirty="0" smtClean="0">
              <a:latin typeface="Times New Roman" pitchFamily="18" charset="0"/>
              <a:cs typeface="Times New Roman" pitchFamily="18" charset="0"/>
            </a:endParaRPr>
          </a:p>
          <a:p>
            <a:pPr>
              <a:buFontTx/>
              <a:buChar char="-"/>
            </a:pP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protein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endParaRPr lang="en-US" sz="2800" dirty="0" smtClean="0">
              <a:latin typeface="Times New Roman" pitchFamily="18" charset="0"/>
              <a:cs typeface="Times New Roman" pitchFamily="18" charset="0"/>
            </a:endParaRPr>
          </a:p>
          <a:p>
            <a:pPr>
              <a:buFontTx/>
              <a:buChar char="-"/>
            </a:pPr>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9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p:txBody>
      </p:sp>
      <p:cxnSp>
        <p:nvCxnSpPr>
          <p:cNvPr id="6" name="Straight Connector 5"/>
          <p:cNvCxnSpPr/>
          <p:nvPr/>
        </p:nvCxnSpPr>
        <p:spPr>
          <a:xfrm>
            <a:off x="0" y="9144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50292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7B88D092-A969-46FF-8796-618500B81C94}" type="slidenum">
              <a:rPr lang="en-US" smtClean="0"/>
              <a:pPr/>
              <a:t>6</a:t>
            </a:fld>
            <a:endParaRPr lang="en-US"/>
          </a:p>
        </p:txBody>
      </p:sp>
    </p:spTree>
    <p:extLst>
      <p:ext uri="{BB962C8B-B14F-4D97-AF65-F5344CB8AC3E}">
        <p14:creationId xmlns:p14="http://schemas.microsoft.com/office/powerpoint/2010/main" val="31427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6512511" cy="609600"/>
          </a:xfrm>
        </p:spPr>
        <p:txBody>
          <a:bodyPr/>
          <a:lstStyle/>
          <a:p>
            <a:pPr algn="ctr"/>
            <a:r>
              <a:rPr lang="en-US" sz="24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sz="32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001000" cy="5029200"/>
          </a:xfrm>
        </p:spPr>
        <p:txBody>
          <a:bodyPr>
            <a:noAutofit/>
          </a:bodyPr>
          <a:lstStyle/>
          <a:p>
            <a:pPr>
              <a:buNone/>
            </a:pPr>
            <a:r>
              <a:rPr lang="en-US" sz="2800" b="1" dirty="0" err="1" smtClean="0">
                <a:solidFill>
                  <a:schemeClr val="tx1">
                    <a:lumMod val="95000"/>
                    <a:lumOff val="5000"/>
                  </a:schemeClr>
                </a:solidFill>
                <a:latin typeface="Times New Roman" pitchFamily="18" charset="0"/>
                <a:cs typeface="Times New Roman" pitchFamily="18" charset="0"/>
              </a:rPr>
              <a:t>Chỉ</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định</a:t>
            </a:r>
            <a:r>
              <a:rPr lang="en-US" sz="2800" b="1" dirty="0" smtClean="0">
                <a:solidFill>
                  <a:schemeClr val="tx1">
                    <a:lumMod val="95000"/>
                    <a:lumOff val="5000"/>
                  </a:schemeClr>
                </a:solidFill>
                <a:latin typeface="Times New Roman" pitchFamily="18" charset="0"/>
                <a:cs typeface="Times New Roman" pitchFamily="18" charset="0"/>
              </a:rPr>
              <a:t>:</a:t>
            </a:r>
          </a:p>
          <a:p>
            <a:pPr>
              <a:lnSpc>
                <a:spcPct val="115000"/>
              </a:lnSpc>
              <a:spcAft>
                <a:spcPts val="1000"/>
              </a:spcAft>
            </a:pPr>
            <a:r>
              <a:rPr lang="en-US" sz="2800" dirty="0" smtClean="0">
                <a:latin typeface="Times New Roman"/>
                <a:ea typeface="Times New Roman"/>
                <a:cs typeface="Times New Roman"/>
              </a:rPr>
              <a:t> </a:t>
            </a:r>
            <a:r>
              <a:rPr lang="en-US" sz="2400" dirty="0" err="1">
                <a:latin typeface="Times New Roman"/>
                <a:ea typeface="Times New Roman"/>
                <a:cs typeface="Times New Roman"/>
              </a:rPr>
              <a:t>Đ</a:t>
            </a:r>
            <a:r>
              <a:rPr lang="en-US" sz="2400" dirty="0" err="1" smtClean="0">
                <a:latin typeface="Times New Roman"/>
                <a:ea typeface="Times New Roman"/>
                <a:cs typeface="Times New Roman"/>
              </a:rPr>
              <a:t>iều</a:t>
            </a:r>
            <a:r>
              <a:rPr lang="en-US" sz="2400" dirty="0" smtClean="0">
                <a:latin typeface="Times New Roman"/>
                <a:ea typeface="Times New Roman"/>
                <a:cs typeface="Times New Roman"/>
              </a:rPr>
              <a:t> </a:t>
            </a:r>
            <a:r>
              <a:rPr lang="en-US" sz="2400" dirty="0" err="1">
                <a:latin typeface="Times New Roman"/>
                <a:ea typeface="Times New Roman"/>
                <a:cs typeface="Times New Roman"/>
              </a:rPr>
              <a:t>trị</a:t>
            </a:r>
            <a:r>
              <a:rPr lang="en-US" sz="2400" dirty="0">
                <a:latin typeface="Times New Roman"/>
                <a:ea typeface="Times New Roman"/>
                <a:cs typeface="Times New Roman"/>
              </a:rPr>
              <a:t> </a:t>
            </a:r>
            <a:r>
              <a:rPr lang="en-US" sz="2400" dirty="0" err="1">
                <a:latin typeface="Times New Roman"/>
                <a:ea typeface="Times New Roman"/>
                <a:cs typeface="Times New Roman"/>
              </a:rPr>
              <a:t>tăng</a:t>
            </a:r>
            <a:r>
              <a:rPr lang="en-US" sz="2400" dirty="0">
                <a:latin typeface="Times New Roman"/>
                <a:ea typeface="Times New Roman"/>
                <a:cs typeface="Times New Roman"/>
              </a:rPr>
              <a:t> </a:t>
            </a:r>
            <a:r>
              <a:rPr lang="en-US" sz="2400" dirty="0" err="1">
                <a:latin typeface="Times New Roman"/>
                <a:ea typeface="Times New Roman"/>
                <a:cs typeface="Times New Roman"/>
              </a:rPr>
              <a:t>huyết</a:t>
            </a:r>
            <a:r>
              <a:rPr lang="en-US" sz="2400" dirty="0">
                <a:latin typeface="Times New Roman"/>
                <a:ea typeface="Times New Roman"/>
                <a:cs typeface="Times New Roman"/>
              </a:rPr>
              <a:t> </a:t>
            </a:r>
            <a:r>
              <a:rPr lang="en-US" sz="2400" dirty="0" err="1">
                <a:latin typeface="Times New Roman"/>
                <a:ea typeface="Times New Roman"/>
                <a:cs typeface="Times New Roman"/>
              </a:rPr>
              <a:t>áp</a:t>
            </a:r>
            <a:r>
              <a:rPr lang="en-US" sz="2400" dirty="0">
                <a:latin typeface="Times New Roman"/>
                <a:ea typeface="Times New Roman"/>
                <a:cs typeface="Times New Roman"/>
              </a:rPr>
              <a:t> </a:t>
            </a:r>
            <a:r>
              <a:rPr lang="en-US" sz="2400" dirty="0" err="1">
                <a:latin typeface="Times New Roman"/>
                <a:ea typeface="Times New Roman"/>
                <a:cs typeface="Times New Roman"/>
              </a:rPr>
              <a:t>vô</a:t>
            </a:r>
            <a:r>
              <a:rPr lang="en-US" sz="2400" dirty="0">
                <a:latin typeface="Times New Roman"/>
                <a:ea typeface="Times New Roman"/>
                <a:cs typeface="Times New Roman"/>
              </a:rPr>
              <a:t> </a:t>
            </a:r>
            <a:r>
              <a:rPr lang="en-US" sz="2400" dirty="0" err="1">
                <a:latin typeface="Times New Roman"/>
                <a:ea typeface="Times New Roman"/>
                <a:cs typeface="Times New Roman"/>
              </a:rPr>
              <a:t>căn</a:t>
            </a:r>
            <a:r>
              <a:rPr lang="en-US" sz="2400" dirty="0">
                <a:latin typeface="Times New Roman"/>
                <a:ea typeface="Times New Roman"/>
                <a:cs typeface="Times New Roman"/>
              </a:rPr>
              <a:t> ở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lớn</a:t>
            </a:r>
            <a:endParaRPr lang="en-US" sz="2400" dirty="0">
              <a:latin typeface="Calibri"/>
              <a:ea typeface="Times New Roman"/>
              <a:cs typeface="Times New Roman"/>
            </a:endParaRPr>
          </a:p>
          <a:p>
            <a:pPr>
              <a:lnSpc>
                <a:spcPct val="115000"/>
              </a:lnSpc>
              <a:spcAft>
                <a:spcPts val="1000"/>
              </a:spcAft>
            </a:pPr>
            <a:r>
              <a:rPr lang="en-US" sz="2400" dirty="0" err="1" smtClean="0">
                <a:latin typeface="Times New Roman"/>
                <a:ea typeface="Times New Roman"/>
                <a:cs typeface="Times New Roman"/>
              </a:rPr>
              <a:t>Điều</a:t>
            </a:r>
            <a:r>
              <a:rPr lang="en-US" sz="2400" dirty="0" smtClean="0">
                <a:latin typeface="Times New Roman"/>
                <a:ea typeface="Times New Roman"/>
                <a:cs typeface="Times New Roman"/>
              </a:rPr>
              <a:t> </a:t>
            </a:r>
            <a:r>
              <a:rPr lang="en-US" sz="2400" dirty="0" err="1">
                <a:latin typeface="Times New Roman"/>
                <a:ea typeface="Times New Roman"/>
                <a:cs typeface="Times New Roman"/>
              </a:rPr>
              <a:t>trị</a:t>
            </a:r>
            <a:r>
              <a:rPr lang="en-US" sz="2400" dirty="0">
                <a:latin typeface="Times New Roman"/>
                <a:ea typeface="Times New Roman"/>
                <a:cs typeface="Times New Roman"/>
              </a:rPr>
              <a:t> </a:t>
            </a:r>
            <a:r>
              <a:rPr lang="en-US" sz="2400" dirty="0" err="1">
                <a:latin typeface="Times New Roman"/>
                <a:ea typeface="Times New Roman"/>
                <a:cs typeface="Times New Roman"/>
              </a:rPr>
              <a:t>tăng</a:t>
            </a:r>
            <a:r>
              <a:rPr lang="en-US" sz="2400" dirty="0">
                <a:latin typeface="Times New Roman"/>
                <a:ea typeface="Times New Roman"/>
                <a:cs typeface="Times New Roman"/>
              </a:rPr>
              <a:t> </a:t>
            </a:r>
            <a:r>
              <a:rPr lang="en-US" sz="2400" dirty="0" err="1">
                <a:latin typeface="Times New Roman"/>
                <a:ea typeface="Times New Roman"/>
                <a:cs typeface="Times New Roman"/>
              </a:rPr>
              <a:t>huyết</a:t>
            </a:r>
            <a:r>
              <a:rPr lang="en-US" sz="2400" dirty="0">
                <a:latin typeface="Times New Roman"/>
                <a:ea typeface="Times New Roman"/>
                <a:cs typeface="Times New Roman"/>
              </a:rPr>
              <a:t> </a:t>
            </a:r>
            <a:r>
              <a:rPr lang="en-US" sz="2400" dirty="0" err="1">
                <a:latin typeface="Times New Roman"/>
                <a:ea typeface="Times New Roman"/>
                <a:cs typeface="Times New Roman"/>
              </a:rPr>
              <a:t>áp</a:t>
            </a:r>
            <a:r>
              <a:rPr lang="en-US" sz="2400" dirty="0">
                <a:latin typeface="Times New Roman"/>
                <a:ea typeface="Times New Roman"/>
                <a:cs typeface="Times New Roman"/>
              </a:rPr>
              <a:t> ở </a:t>
            </a:r>
            <a:r>
              <a:rPr lang="en-US" sz="2400" dirty="0" err="1">
                <a:latin typeface="Times New Roman"/>
                <a:ea typeface="Times New Roman"/>
                <a:cs typeface="Times New Roman"/>
              </a:rPr>
              <a:t>trẻ</a:t>
            </a:r>
            <a:r>
              <a:rPr lang="en-US" sz="2400" dirty="0">
                <a:latin typeface="Times New Roman"/>
                <a:ea typeface="Times New Roman"/>
                <a:cs typeface="Times New Roman"/>
              </a:rPr>
              <a:t> </a:t>
            </a:r>
            <a:r>
              <a:rPr lang="en-US" sz="2400" dirty="0" err="1">
                <a:latin typeface="Times New Roman"/>
                <a:ea typeface="Times New Roman"/>
                <a:cs typeface="Times New Roman"/>
              </a:rPr>
              <a:t>em</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6-18 </a:t>
            </a:r>
            <a:r>
              <a:rPr lang="en-US" sz="2400" dirty="0" err="1">
                <a:latin typeface="Times New Roman"/>
                <a:ea typeface="Times New Roman"/>
                <a:cs typeface="Times New Roman"/>
              </a:rPr>
              <a:t>tuổi</a:t>
            </a:r>
            <a:endParaRPr lang="en-US" sz="2400" dirty="0">
              <a:latin typeface="Calibri"/>
              <a:ea typeface="Times New Roman"/>
              <a:cs typeface="Times New Roman"/>
            </a:endParaRPr>
          </a:p>
          <a:p>
            <a:pPr>
              <a:lnSpc>
                <a:spcPct val="115000"/>
              </a:lnSpc>
              <a:spcAft>
                <a:spcPts val="1000"/>
              </a:spcAft>
            </a:pPr>
            <a:r>
              <a:rPr lang="en-US" sz="2400" dirty="0" err="1">
                <a:latin typeface="Times New Roman"/>
                <a:ea typeface="Times New Roman"/>
                <a:cs typeface="Times New Roman"/>
              </a:rPr>
              <a:t>S</a:t>
            </a:r>
            <a:r>
              <a:rPr lang="en-US" sz="2400" dirty="0" err="1" smtClean="0">
                <a:latin typeface="Times New Roman"/>
                <a:ea typeface="Times New Roman"/>
                <a:cs typeface="Times New Roman"/>
              </a:rPr>
              <a:t>uy</a:t>
            </a:r>
            <a:r>
              <a:rPr lang="en-US" sz="2400" dirty="0" smtClean="0">
                <a:latin typeface="Times New Roman"/>
                <a:ea typeface="Times New Roman"/>
                <a:cs typeface="Times New Roman"/>
              </a:rPr>
              <a:t> </a:t>
            </a:r>
            <a:r>
              <a:rPr lang="en-US" sz="2400" dirty="0" err="1">
                <a:latin typeface="Times New Roman"/>
                <a:ea typeface="Times New Roman"/>
                <a:cs typeface="Times New Roman"/>
              </a:rPr>
              <a:t>tim</a:t>
            </a:r>
            <a:r>
              <a:rPr lang="en-US" sz="2400" dirty="0">
                <a:latin typeface="Times New Roman"/>
                <a:ea typeface="Times New Roman"/>
                <a:cs typeface="Times New Roman"/>
              </a:rPr>
              <a:t>: </a:t>
            </a:r>
            <a:r>
              <a:rPr lang="en-US" sz="2400" dirty="0" err="1">
                <a:latin typeface="Times New Roman"/>
                <a:ea typeface="Times New Roman"/>
                <a:cs typeface="Times New Roman"/>
              </a:rPr>
              <a:t>điều</a:t>
            </a:r>
            <a:r>
              <a:rPr lang="en-US" sz="2400" dirty="0">
                <a:latin typeface="Times New Roman"/>
                <a:ea typeface="Times New Roman"/>
                <a:cs typeface="Times New Roman"/>
              </a:rPr>
              <a:t> </a:t>
            </a:r>
            <a:r>
              <a:rPr lang="en-US" sz="2400" dirty="0" err="1">
                <a:latin typeface="Times New Roman"/>
                <a:ea typeface="Times New Roman"/>
                <a:cs typeface="Times New Roman"/>
              </a:rPr>
              <a:t>trị</a:t>
            </a:r>
            <a:r>
              <a:rPr lang="en-US" sz="2400" dirty="0">
                <a:latin typeface="Times New Roman"/>
                <a:ea typeface="Times New Roman"/>
                <a:cs typeface="Times New Roman"/>
              </a:rPr>
              <a:t> </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tim</a:t>
            </a:r>
            <a:r>
              <a:rPr lang="en-US" sz="2400" dirty="0">
                <a:latin typeface="Times New Roman"/>
                <a:ea typeface="Times New Roman"/>
                <a:cs typeface="Times New Roman"/>
              </a:rPr>
              <a:t> </a:t>
            </a:r>
            <a:r>
              <a:rPr lang="en-US" sz="2400" dirty="0" err="1">
                <a:latin typeface="Times New Roman"/>
                <a:ea typeface="Times New Roman"/>
                <a:cs typeface="Times New Roman"/>
              </a:rPr>
              <a:t>độ</a:t>
            </a:r>
            <a:r>
              <a:rPr lang="en-US" sz="2400" dirty="0">
                <a:latin typeface="Times New Roman"/>
                <a:ea typeface="Times New Roman"/>
                <a:cs typeface="Times New Roman"/>
              </a:rPr>
              <a:t> II-III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phân</a:t>
            </a:r>
            <a:r>
              <a:rPr lang="en-US" sz="2400" dirty="0">
                <a:latin typeface="Times New Roman"/>
                <a:ea typeface="Times New Roman"/>
                <a:cs typeface="Times New Roman"/>
              </a:rPr>
              <a:t> </a:t>
            </a:r>
            <a:r>
              <a:rPr lang="en-US" sz="2400" dirty="0" err="1">
                <a:latin typeface="Times New Roman"/>
                <a:ea typeface="Times New Roman"/>
                <a:cs typeface="Times New Roman"/>
              </a:rPr>
              <a:t>loại</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hội</a:t>
            </a:r>
            <a:r>
              <a:rPr lang="en-US" sz="2400" dirty="0">
                <a:latin typeface="Times New Roman"/>
                <a:ea typeface="Times New Roman"/>
                <a:cs typeface="Times New Roman"/>
              </a:rPr>
              <a:t> </a:t>
            </a:r>
            <a:r>
              <a:rPr lang="en-US" sz="2400" dirty="0" err="1">
                <a:latin typeface="Times New Roman"/>
                <a:ea typeface="Times New Roman"/>
                <a:cs typeface="Times New Roman"/>
              </a:rPr>
              <a:t>tim</a:t>
            </a:r>
            <a:r>
              <a:rPr lang="en-US" sz="2400" dirty="0">
                <a:latin typeface="Times New Roman"/>
                <a:ea typeface="Times New Roman"/>
                <a:cs typeface="Times New Roman"/>
              </a:rPr>
              <a:t> New York NYHA II-III ở </a:t>
            </a:r>
            <a:r>
              <a:rPr lang="en-US" sz="2400" dirty="0" err="1">
                <a:latin typeface="Times New Roman"/>
                <a:ea typeface="Times New Roman"/>
                <a:cs typeface="Times New Roman"/>
              </a:rPr>
              <a:t>bệnh</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giảm</a:t>
            </a:r>
            <a:r>
              <a:rPr lang="en-US" sz="2400" dirty="0">
                <a:latin typeface="Times New Roman"/>
                <a:ea typeface="Times New Roman"/>
                <a:cs typeface="Times New Roman"/>
              </a:rPr>
              <a:t> </a:t>
            </a:r>
            <a:r>
              <a:rPr lang="en-US" sz="2400" dirty="0" err="1">
                <a:latin typeface="Times New Roman"/>
                <a:ea typeface="Times New Roman"/>
                <a:cs typeface="Times New Roman"/>
              </a:rPr>
              <a:t>chức</a:t>
            </a:r>
            <a:r>
              <a:rPr lang="en-US" sz="2400" dirty="0">
                <a:latin typeface="Times New Roman"/>
                <a:ea typeface="Times New Roman"/>
                <a:cs typeface="Times New Roman"/>
              </a:rPr>
              <a:t> </a:t>
            </a:r>
            <a:r>
              <a:rPr lang="en-US" sz="2400" dirty="0" err="1">
                <a:latin typeface="Times New Roman"/>
                <a:ea typeface="Times New Roman"/>
                <a:cs typeface="Times New Roman"/>
              </a:rPr>
              <a:t>năng</a:t>
            </a:r>
            <a:r>
              <a:rPr lang="en-US" sz="2400" dirty="0">
                <a:latin typeface="Times New Roman"/>
                <a:ea typeface="Times New Roman"/>
                <a:cs typeface="Times New Roman"/>
              </a:rPr>
              <a:t> </a:t>
            </a:r>
            <a:r>
              <a:rPr lang="en-US" sz="2400" dirty="0" err="1">
                <a:latin typeface="Times New Roman"/>
                <a:ea typeface="Times New Roman"/>
                <a:cs typeface="Times New Roman"/>
              </a:rPr>
              <a:t>tâm</a:t>
            </a:r>
            <a:r>
              <a:rPr lang="en-US" sz="2400" dirty="0">
                <a:latin typeface="Times New Roman"/>
                <a:ea typeface="Times New Roman"/>
                <a:cs typeface="Times New Roman"/>
              </a:rPr>
              <a:t> </a:t>
            </a:r>
            <a:r>
              <a:rPr lang="en-US" sz="2400" dirty="0" err="1">
                <a:latin typeface="Times New Roman"/>
                <a:ea typeface="Times New Roman"/>
                <a:cs typeface="Times New Roman"/>
              </a:rPr>
              <a:t>thu</a:t>
            </a:r>
            <a:r>
              <a:rPr lang="en-US" sz="2400" dirty="0">
                <a:latin typeface="Times New Roman"/>
                <a:ea typeface="Times New Roman"/>
                <a:cs typeface="Times New Roman"/>
              </a:rPr>
              <a:t> </a:t>
            </a:r>
            <a:r>
              <a:rPr lang="en-US" sz="2400" dirty="0" err="1">
                <a:latin typeface="Times New Roman"/>
                <a:ea typeface="Times New Roman"/>
                <a:cs typeface="Times New Roman"/>
              </a:rPr>
              <a:t>thất</a:t>
            </a:r>
            <a:r>
              <a:rPr lang="en-US" sz="2400" dirty="0">
                <a:latin typeface="Times New Roman"/>
                <a:ea typeface="Times New Roman"/>
                <a:cs typeface="Times New Roman"/>
              </a:rPr>
              <a:t> </a:t>
            </a:r>
            <a:r>
              <a:rPr lang="en-US" sz="2400" dirty="0" err="1">
                <a:latin typeface="Times New Roman"/>
                <a:ea typeface="Times New Roman"/>
                <a:cs typeface="Times New Roman"/>
              </a:rPr>
              <a:t>trái</a:t>
            </a:r>
            <a:r>
              <a:rPr lang="en-US" sz="2400" dirty="0">
                <a:latin typeface="Times New Roman"/>
                <a:ea typeface="Times New Roman"/>
                <a:cs typeface="Times New Roman"/>
              </a:rPr>
              <a:t> ( </a:t>
            </a:r>
            <a:r>
              <a:rPr lang="en-US" sz="2400" dirty="0" err="1">
                <a:latin typeface="Times New Roman"/>
                <a:ea typeface="Times New Roman"/>
                <a:cs typeface="Times New Roman"/>
              </a:rPr>
              <a:t>phân</a:t>
            </a:r>
            <a:r>
              <a:rPr lang="en-US" sz="2400" dirty="0">
                <a:latin typeface="Times New Roman"/>
                <a:ea typeface="Times New Roman"/>
                <a:cs typeface="Times New Roman"/>
              </a:rPr>
              <a:t> </a:t>
            </a:r>
            <a:r>
              <a:rPr lang="en-US" sz="2400" dirty="0" err="1">
                <a:latin typeface="Times New Roman"/>
                <a:ea typeface="Times New Roman"/>
                <a:cs typeface="Times New Roman"/>
              </a:rPr>
              <a:t>suất</a:t>
            </a:r>
            <a:r>
              <a:rPr lang="en-US" sz="2400" dirty="0">
                <a:latin typeface="Times New Roman"/>
                <a:ea typeface="Times New Roman"/>
                <a:cs typeface="Times New Roman"/>
              </a:rPr>
              <a:t> </a:t>
            </a:r>
            <a:r>
              <a:rPr lang="en-US" sz="2400" dirty="0" err="1">
                <a:latin typeface="Times New Roman"/>
                <a:ea typeface="Times New Roman"/>
                <a:cs typeface="Times New Roman"/>
              </a:rPr>
              <a:t>tống</a:t>
            </a:r>
            <a:r>
              <a:rPr lang="en-US" sz="2400" dirty="0">
                <a:latin typeface="Times New Roman"/>
                <a:ea typeface="Times New Roman"/>
                <a:cs typeface="Times New Roman"/>
              </a:rPr>
              <a:t> </a:t>
            </a:r>
            <a:r>
              <a:rPr lang="en-US" sz="2400" dirty="0" err="1">
                <a:latin typeface="Times New Roman"/>
                <a:ea typeface="Times New Roman"/>
                <a:cs typeface="Times New Roman"/>
              </a:rPr>
              <a:t>máu</a:t>
            </a:r>
            <a:r>
              <a:rPr lang="en-US" sz="2400" dirty="0">
                <a:latin typeface="Times New Roman"/>
                <a:ea typeface="Times New Roman"/>
                <a:cs typeface="Times New Roman"/>
              </a:rPr>
              <a:t>&lt;40%). </a:t>
            </a:r>
            <a:r>
              <a:rPr lang="en-US" sz="2400" dirty="0" err="1">
                <a:latin typeface="Times New Roman"/>
                <a:ea typeface="Times New Roman"/>
                <a:cs typeface="Times New Roman"/>
              </a:rPr>
              <a:t>Dùng</a:t>
            </a:r>
            <a:r>
              <a:rPr lang="en-US" sz="2400" dirty="0">
                <a:latin typeface="Times New Roman"/>
                <a:ea typeface="Times New Roman"/>
                <a:cs typeface="Times New Roman"/>
              </a:rPr>
              <a:t> </a:t>
            </a:r>
            <a:r>
              <a:rPr lang="en-US" sz="2400" dirty="0" err="1">
                <a:latin typeface="Times New Roman"/>
                <a:ea typeface="Times New Roman"/>
                <a:cs typeface="Times New Roman"/>
              </a:rPr>
              <a:t>phối</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thuốc</a:t>
            </a:r>
            <a:r>
              <a:rPr lang="en-US" sz="2400" dirty="0">
                <a:latin typeface="Times New Roman"/>
                <a:ea typeface="Times New Roman"/>
                <a:cs typeface="Times New Roman"/>
              </a:rPr>
              <a:t> </a:t>
            </a:r>
            <a:r>
              <a:rPr lang="en-US" sz="2400" dirty="0" err="1">
                <a:latin typeface="Times New Roman"/>
                <a:ea typeface="Times New Roman"/>
                <a:cs typeface="Times New Roman"/>
              </a:rPr>
              <a:t>ức</a:t>
            </a:r>
            <a:r>
              <a:rPr lang="en-US" sz="2400" dirty="0">
                <a:latin typeface="Times New Roman"/>
                <a:ea typeface="Times New Roman"/>
                <a:cs typeface="Times New Roman"/>
              </a:rPr>
              <a:t> </a:t>
            </a:r>
            <a:r>
              <a:rPr lang="en-US" sz="2400" dirty="0" err="1">
                <a:latin typeface="Times New Roman"/>
                <a:ea typeface="Times New Roman"/>
                <a:cs typeface="Times New Roman"/>
              </a:rPr>
              <a:t>chế</a:t>
            </a:r>
            <a:r>
              <a:rPr lang="en-US" sz="2400" dirty="0">
                <a:latin typeface="Times New Roman"/>
                <a:ea typeface="Times New Roman"/>
                <a:cs typeface="Times New Roman"/>
              </a:rPr>
              <a:t> ACE ở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bệnh</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điều</a:t>
            </a:r>
            <a:r>
              <a:rPr lang="en-US" sz="2400" dirty="0">
                <a:latin typeface="Times New Roman"/>
                <a:ea typeface="Times New Roman"/>
                <a:cs typeface="Times New Roman"/>
              </a:rPr>
              <a:t> </a:t>
            </a:r>
            <a:r>
              <a:rPr lang="en-US" sz="2400" dirty="0" err="1">
                <a:latin typeface="Times New Roman"/>
                <a:ea typeface="Times New Roman"/>
                <a:cs typeface="Times New Roman"/>
              </a:rPr>
              <a:t>trị</a:t>
            </a:r>
            <a:r>
              <a:rPr lang="en-US" sz="2400" dirty="0">
                <a:latin typeface="Times New Roman"/>
                <a:ea typeface="Times New Roman"/>
                <a:cs typeface="Times New Roman"/>
              </a:rPr>
              <a:t> 1 </a:t>
            </a:r>
            <a:r>
              <a:rPr lang="en-US" sz="2400" dirty="0" err="1">
                <a:latin typeface="Times New Roman"/>
                <a:ea typeface="Times New Roman"/>
                <a:cs typeface="Times New Roman"/>
              </a:rPr>
              <a:t>thuốc</a:t>
            </a:r>
            <a:r>
              <a:rPr lang="en-US" sz="2400" dirty="0">
                <a:latin typeface="Times New Roman"/>
                <a:ea typeface="Times New Roman"/>
                <a:cs typeface="Times New Roman"/>
              </a:rPr>
              <a:t> </a:t>
            </a:r>
            <a:r>
              <a:rPr lang="en-US" sz="2400" dirty="0" err="1">
                <a:latin typeface="Times New Roman"/>
                <a:ea typeface="Times New Roman"/>
                <a:cs typeface="Times New Roman"/>
              </a:rPr>
              <a:t>ức</a:t>
            </a:r>
            <a:r>
              <a:rPr lang="en-US" sz="2400" dirty="0">
                <a:latin typeface="Times New Roman"/>
                <a:ea typeface="Times New Roman"/>
                <a:cs typeface="Times New Roman"/>
              </a:rPr>
              <a:t> </a:t>
            </a:r>
            <a:r>
              <a:rPr lang="en-US" sz="2400" dirty="0" err="1">
                <a:latin typeface="Times New Roman"/>
                <a:ea typeface="Times New Roman"/>
                <a:cs typeface="Times New Roman"/>
              </a:rPr>
              <a:t>chế</a:t>
            </a:r>
            <a:r>
              <a:rPr lang="en-US" sz="2400" dirty="0">
                <a:latin typeface="Times New Roman"/>
                <a:ea typeface="Times New Roman"/>
                <a:cs typeface="Times New Roman"/>
              </a:rPr>
              <a:t> ACE </a:t>
            </a:r>
            <a:r>
              <a:rPr lang="en-US" sz="2400" dirty="0" err="1">
                <a:latin typeface="Times New Roman"/>
                <a:ea typeface="Times New Roman"/>
                <a:cs typeface="Times New Roman"/>
              </a:rPr>
              <a:t>nhưng</a:t>
            </a:r>
            <a:r>
              <a:rPr lang="en-US" sz="2400" dirty="0">
                <a:latin typeface="Times New Roman"/>
                <a:ea typeface="Times New Roman"/>
                <a:cs typeface="Times New Roman"/>
              </a:rPr>
              <a:t> </a:t>
            </a:r>
            <a:r>
              <a:rPr lang="en-US" sz="2400" dirty="0" err="1">
                <a:latin typeface="Times New Roman"/>
                <a:ea typeface="Times New Roman"/>
                <a:cs typeface="Times New Roman"/>
              </a:rPr>
              <a:t>chưa</a:t>
            </a:r>
            <a:r>
              <a:rPr lang="en-US" sz="2400" dirty="0">
                <a:latin typeface="Times New Roman"/>
                <a:ea typeface="Times New Roman"/>
                <a:cs typeface="Times New Roman"/>
              </a:rPr>
              <a:t> </a:t>
            </a:r>
            <a:r>
              <a:rPr lang="en-US" sz="2400" dirty="0" err="1">
                <a:latin typeface="Times New Roman"/>
                <a:ea typeface="Times New Roman"/>
                <a:cs typeface="Times New Roman"/>
              </a:rPr>
              <a:t>đỡ,hoặc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bệnh</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dung </a:t>
            </a:r>
            <a:r>
              <a:rPr lang="en-US" sz="2400" dirty="0" err="1">
                <a:latin typeface="Times New Roman"/>
                <a:ea typeface="Times New Roman"/>
                <a:cs typeface="Times New Roman"/>
              </a:rPr>
              <a:t>nạp</a:t>
            </a:r>
            <a:r>
              <a:rPr lang="en-US" sz="2400" dirty="0">
                <a:latin typeface="Times New Roman"/>
                <a:ea typeface="Times New Roman"/>
                <a:cs typeface="Times New Roman"/>
              </a:rPr>
              <a:t> </a:t>
            </a:r>
            <a:r>
              <a:rPr lang="en-US" sz="2400" dirty="0" err="1">
                <a:latin typeface="Times New Roman"/>
                <a:ea typeface="Times New Roman"/>
                <a:cs typeface="Times New Roman"/>
              </a:rPr>
              <a:t>thuốc</a:t>
            </a:r>
            <a:r>
              <a:rPr lang="en-US" sz="2400" dirty="0">
                <a:latin typeface="Times New Roman"/>
                <a:ea typeface="Times New Roman"/>
                <a:cs typeface="Times New Roman"/>
              </a:rPr>
              <a:t> </a:t>
            </a:r>
            <a:r>
              <a:rPr lang="en-US" sz="2400" dirty="0" err="1">
                <a:latin typeface="Times New Roman"/>
                <a:ea typeface="Times New Roman"/>
                <a:cs typeface="Times New Roman"/>
              </a:rPr>
              <a:t>ức</a:t>
            </a:r>
            <a:r>
              <a:rPr lang="en-US" sz="2400" dirty="0">
                <a:latin typeface="Times New Roman"/>
                <a:ea typeface="Times New Roman"/>
                <a:cs typeface="Times New Roman"/>
              </a:rPr>
              <a:t> </a:t>
            </a:r>
            <a:r>
              <a:rPr lang="en-US" sz="2400" dirty="0" err="1">
                <a:latin typeface="Times New Roman"/>
                <a:ea typeface="Times New Roman"/>
                <a:cs typeface="Times New Roman"/>
              </a:rPr>
              <a:t>chế</a:t>
            </a:r>
            <a:r>
              <a:rPr lang="en-US" sz="2400" dirty="0">
                <a:latin typeface="Times New Roman"/>
                <a:ea typeface="Times New Roman"/>
                <a:cs typeface="Times New Roman"/>
              </a:rPr>
              <a:t> ACE.</a:t>
            </a:r>
            <a:endParaRPr lang="en-US" sz="2400" dirty="0">
              <a:latin typeface="Calibri"/>
              <a:ea typeface="Times New Roman"/>
              <a:cs typeface="Times New Roman"/>
            </a:endParaRPr>
          </a:p>
          <a:p>
            <a:pPr>
              <a:buNone/>
            </a:pPr>
            <a:r>
              <a:rPr lang="en-US" sz="2400" dirty="0" smtClean="0">
                <a:solidFill>
                  <a:schemeClr val="tx1">
                    <a:lumMod val="95000"/>
                    <a:lumOff val="5000"/>
                  </a:schemeClr>
                </a:solidFill>
                <a:latin typeface="Times New Roman" pitchFamily="18" charset="0"/>
                <a:cs typeface="Times New Roman" pitchFamily="18" charset="0"/>
              </a:rPr>
              <a:t>	</a:t>
            </a:r>
            <a:endParaRPr lang="en-US" sz="2400" dirty="0">
              <a:solidFill>
                <a:schemeClr val="tx1">
                  <a:lumMod val="95000"/>
                  <a:lumOff val="5000"/>
                </a:schemeClr>
              </a:solidFill>
              <a:latin typeface="Times New Roman" pitchFamily="18" charset="0"/>
              <a:cs typeface="Times New Roman" pitchFamily="18" charset="0"/>
            </a:endParaRPr>
          </a:p>
        </p:txBody>
      </p:sp>
      <p:cxnSp>
        <p:nvCxnSpPr>
          <p:cNvPr id="6" name="Straight Connector 5"/>
          <p:cNvCxnSpPr/>
          <p:nvPr/>
        </p:nvCxnSpPr>
        <p:spPr>
          <a:xfrm>
            <a:off x="0" y="9144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B88D092-A969-46FF-8796-618500B81C94}" type="slidenum">
              <a:rPr lang="en-US" smtClean="0"/>
              <a:pPr/>
              <a:t>7</a:t>
            </a:fld>
            <a:endParaRPr lang="en-US"/>
          </a:p>
        </p:txBody>
      </p:sp>
    </p:spTree>
    <p:extLst>
      <p:ext uri="{BB962C8B-B14F-4D97-AF65-F5344CB8AC3E}">
        <p14:creationId xmlns:p14="http://schemas.microsoft.com/office/powerpoint/2010/main" val="639777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457200"/>
          </a:xfrm>
        </p:spPr>
        <p:txBody>
          <a:bodyPr/>
          <a:lstStyle/>
          <a:p>
            <a:pPr algn="ctr"/>
            <a:r>
              <a:rPr lang="en-US" sz="24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dirty="0"/>
          </a:p>
        </p:txBody>
      </p:sp>
      <p:sp>
        <p:nvSpPr>
          <p:cNvPr id="3" name="Content Placeholder 2"/>
          <p:cNvSpPr>
            <a:spLocks noGrp="1"/>
          </p:cNvSpPr>
          <p:nvPr>
            <p:ph idx="1"/>
          </p:nvPr>
        </p:nvSpPr>
        <p:spPr>
          <a:xfrm>
            <a:off x="457200" y="1143000"/>
            <a:ext cx="7239000" cy="5236536"/>
          </a:xfrm>
        </p:spPr>
        <p:txBody>
          <a:bodyPr>
            <a:normAutofit lnSpcReduction="10000"/>
          </a:bodyPr>
          <a:lstStyle/>
          <a:p>
            <a:pPr lvl="0">
              <a:buClr>
                <a:srgbClr val="B13F9A"/>
              </a:buClr>
              <a:buNone/>
            </a:pPr>
            <a:r>
              <a:rPr lang="en-US" sz="2800" b="1" dirty="0" err="1">
                <a:solidFill>
                  <a:prstClr val="black">
                    <a:lumMod val="95000"/>
                    <a:lumOff val="5000"/>
                  </a:prstClr>
                </a:solidFill>
                <a:latin typeface="Times New Roman" pitchFamily="18" charset="0"/>
                <a:cs typeface="Times New Roman" pitchFamily="18" charset="0"/>
              </a:rPr>
              <a:t>Chống</a:t>
            </a:r>
            <a:r>
              <a:rPr lang="en-US" sz="2800" b="1" dirty="0">
                <a:solidFill>
                  <a:prstClr val="black">
                    <a:lumMod val="95000"/>
                    <a:lumOff val="5000"/>
                  </a:prstClr>
                </a:solidFill>
                <a:latin typeface="Times New Roman" pitchFamily="18" charset="0"/>
                <a:cs typeface="Times New Roman" pitchFamily="18" charset="0"/>
              </a:rPr>
              <a:t> </a:t>
            </a:r>
            <a:r>
              <a:rPr lang="en-US" sz="2800" b="1" dirty="0" err="1">
                <a:solidFill>
                  <a:prstClr val="black">
                    <a:lumMod val="95000"/>
                    <a:lumOff val="5000"/>
                  </a:prstClr>
                </a:solidFill>
                <a:latin typeface="Times New Roman" pitchFamily="18" charset="0"/>
                <a:cs typeface="Times New Roman" pitchFamily="18" charset="0"/>
              </a:rPr>
              <a:t>chỉ</a:t>
            </a:r>
            <a:r>
              <a:rPr lang="en-US" sz="2800" b="1" dirty="0">
                <a:solidFill>
                  <a:prstClr val="black">
                    <a:lumMod val="95000"/>
                    <a:lumOff val="5000"/>
                  </a:prstClr>
                </a:solidFill>
                <a:latin typeface="Times New Roman" pitchFamily="18" charset="0"/>
                <a:cs typeface="Times New Roman" pitchFamily="18" charset="0"/>
              </a:rPr>
              <a:t> </a:t>
            </a:r>
            <a:r>
              <a:rPr lang="en-US" sz="2800" b="1" dirty="0" err="1">
                <a:solidFill>
                  <a:prstClr val="black">
                    <a:lumMod val="95000"/>
                    <a:lumOff val="5000"/>
                  </a:prstClr>
                </a:solidFill>
                <a:latin typeface="Times New Roman" pitchFamily="18" charset="0"/>
                <a:cs typeface="Times New Roman" pitchFamily="18" charset="0"/>
              </a:rPr>
              <a:t>định</a:t>
            </a:r>
            <a:r>
              <a:rPr lang="en-US" sz="2800" b="1" dirty="0">
                <a:solidFill>
                  <a:prstClr val="black">
                    <a:lumMod val="95000"/>
                    <a:lumOff val="5000"/>
                  </a:prstClr>
                </a:solidFill>
                <a:latin typeface="Times New Roman" pitchFamily="18" charset="0"/>
                <a:cs typeface="Times New Roman" pitchFamily="18" charset="0"/>
              </a:rPr>
              <a:t>:</a:t>
            </a:r>
          </a:p>
          <a:p>
            <a:pPr>
              <a:lnSpc>
                <a:spcPct val="115000"/>
              </a:lnSpc>
              <a:spcAft>
                <a:spcPts val="1000"/>
              </a:spcAft>
            </a:pPr>
            <a:r>
              <a:rPr lang="en-US" sz="2800" dirty="0" err="1">
                <a:latin typeface="Times New Roman"/>
                <a:ea typeface="Times New Roman"/>
                <a:cs typeface="Times New Roman"/>
              </a:rPr>
              <a:t>T</a:t>
            </a:r>
            <a:r>
              <a:rPr lang="en-US" sz="2800" dirty="0" err="1" smtClean="0">
                <a:latin typeface="Times New Roman"/>
                <a:ea typeface="Times New Roman"/>
                <a:cs typeface="Times New Roman"/>
              </a:rPr>
              <a:t>rẻ</a:t>
            </a:r>
            <a:r>
              <a:rPr lang="en-US" sz="2800" dirty="0" smtClean="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dưới</a:t>
            </a:r>
            <a:r>
              <a:rPr lang="en-US" sz="2800" dirty="0">
                <a:latin typeface="Times New Roman"/>
                <a:ea typeface="Times New Roman"/>
                <a:cs typeface="Times New Roman"/>
              </a:rPr>
              <a:t> 1 </a:t>
            </a:r>
            <a:r>
              <a:rPr lang="en-US" sz="2800" dirty="0" err="1">
                <a:latin typeface="Times New Roman"/>
                <a:ea typeface="Times New Roman"/>
                <a:cs typeface="Times New Roman"/>
              </a:rPr>
              <a:t>tuổi</a:t>
            </a:r>
            <a:endParaRPr lang="en-US" sz="2000" dirty="0">
              <a:latin typeface="Calibri"/>
              <a:ea typeface="Times New Roman"/>
              <a:cs typeface="Times New Roman"/>
            </a:endParaRPr>
          </a:p>
          <a:p>
            <a:pPr>
              <a:lnSpc>
                <a:spcPct val="115000"/>
              </a:lnSpc>
              <a:spcAft>
                <a:spcPts val="1000"/>
              </a:spcAft>
            </a:pPr>
            <a:r>
              <a:rPr lang="en-US" sz="2800" dirty="0">
                <a:latin typeface="Times New Roman"/>
                <a:ea typeface="Times New Roman"/>
                <a:cs typeface="Times New Roman"/>
              </a:rPr>
              <a:t>B</a:t>
            </a:r>
            <a:r>
              <a:rPr lang="en-US" sz="2800" dirty="0" smtClean="0">
                <a:latin typeface="Times New Roman"/>
                <a:ea typeface="Times New Roman"/>
                <a:cs typeface="Times New Roman"/>
              </a:rPr>
              <a:t>a </a:t>
            </a:r>
            <a:r>
              <a:rPr lang="en-US" sz="2800" dirty="0" err="1">
                <a:latin typeface="Times New Roman"/>
                <a:ea typeface="Times New Roman"/>
                <a:cs typeface="Times New Roman"/>
              </a:rPr>
              <a:t>tháng</a:t>
            </a:r>
            <a:r>
              <a:rPr lang="en-US" sz="2800" dirty="0">
                <a:latin typeface="Times New Roman"/>
                <a:ea typeface="Times New Roman"/>
                <a:cs typeface="Times New Roman"/>
              </a:rPr>
              <a:t> </a:t>
            </a:r>
            <a:r>
              <a:rPr lang="en-US" sz="2800" dirty="0" err="1">
                <a:latin typeface="Times New Roman"/>
                <a:ea typeface="Times New Roman"/>
                <a:cs typeface="Times New Roman"/>
              </a:rPr>
              <a:t>giữa</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3 </a:t>
            </a:r>
            <a:r>
              <a:rPr lang="en-US" sz="2800" dirty="0" err="1">
                <a:latin typeface="Times New Roman"/>
                <a:ea typeface="Times New Roman"/>
                <a:cs typeface="Times New Roman"/>
              </a:rPr>
              <a:t>tháng</a:t>
            </a:r>
            <a:r>
              <a:rPr lang="en-US" sz="2800" dirty="0">
                <a:latin typeface="Times New Roman"/>
                <a:ea typeface="Times New Roman"/>
                <a:cs typeface="Times New Roman"/>
              </a:rPr>
              <a:t> </a:t>
            </a:r>
            <a:r>
              <a:rPr lang="en-US" sz="2800" dirty="0" err="1">
                <a:latin typeface="Times New Roman"/>
                <a:ea typeface="Times New Roman"/>
                <a:cs typeface="Times New Roman"/>
              </a:rPr>
              <a:t>cuối</a:t>
            </a:r>
            <a:r>
              <a:rPr lang="en-US" sz="2800" dirty="0">
                <a:latin typeface="Times New Roman"/>
                <a:ea typeface="Times New Roman"/>
                <a:cs typeface="Times New Roman"/>
              </a:rPr>
              <a:t> </a:t>
            </a:r>
            <a:r>
              <a:rPr lang="en-US" sz="2800" dirty="0" err="1">
                <a:latin typeface="Times New Roman"/>
                <a:ea typeface="Times New Roman"/>
                <a:cs typeface="Times New Roman"/>
              </a:rPr>
              <a:t>thai</a:t>
            </a:r>
            <a:r>
              <a:rPr lang="en-US" sz="2800" dirty="0">
                <a:latin typeface="Times New Roman"/>
                <a:ea typeface="Times New Roman"/>
                <a:cs typeface="Times New Roman"/>
              </a:rPr>
              <a:t> </a:t>
            </a:r>
            <a:r>
              <a:rPr lang="en-US" sz="2800" dirty="0" err="1">
                <a:latin typeface="Times New Roman"/>
                <a:ea typeface="Times New Roman"/>
                <a:cs typeface="Times New Roman"/>
              </a:rPr>
              <a:t>kỳ</a:t>
            </a:r>
            <a:endParaRPr lang="en-US" sz="2000" dirty="0">
              <a:latin typeface="Calibri"/>
              <a:ea typeface="Times New Roman"/>
              <a:cs typeface="Times New Roman"/>
            </a:endParaRPr>
          </a:p>
          <a:p>
            <a:pPr>
              <a:lnSpc>
                <a:spcPct val="115000"/>
              </a:lnSpc>
              <a:spcAft>
                <a:spcPts val="1000"/>
              </a:spcAft>
            </a:pPr>
            <a:r>
              <a:rPr lang="en-US" sz="2800" dirty="0" err="1" smtClean="0">
                <a:latin typeface="Times New Roman"/>
                <a:ea typeface="Times New Roman"/>
                <a:cs typeface="Times New Roman"/>
              </a:rPr>
              <a:t>Suy</a:t>
            </a:r>
            <a:r>
              <a:rPr lang="en-US" sz="2800" dirty="0" smtClean="0">
                <a:latin typeface="Times New Roman"/>
                <a:ea typeface="Times New Roman"/>
                <a:cs typeface="Times New Roman"/>
              </a:rPr>
              <a:t> </a:t>
            </a:r>
            <a:r>
              <a:rPr lang="en-US" sz="2800" dirty="0" err="1">
                <a:latin typeface="Times New Roman"/>
                <a:ea typeface="Times New Roman"/>
                <a:cs typeface="Times New Roman"/>
              </a:rPr>
              <a:t>gan</a:t>
            </a:r>
            <a:r>
              <a:rPr lang="en-US" sz="2800" dirty="0">
                <a:latin typeface="Times New Roman"/>
                <a:ea typeface="Times New Roman"/>
                <a:cs typeface="Times New Roman"/>
              </a:rPr>
              <a:t> </a:t>
            </a:r>
            <a:r>
              <a:rPr lang="en-US" sz="2800" dirty="0" err="1">
                <a:latin typeface="Times New Roman"/>
                <a:ea typeface="Times New Roman"/>
                <a:cs typeface="Times New Roman"/>
              </a:rPr>
              <a:t>nặng</a:t>
            </a:r>
            <a:r>
              <a:rPr lang="en-US" sz="2800" dirty="0">
                <a:latin typeface="Times New Roman"/>
                <a:ea typeface="Times New Roman"/>
                <a:cs typeface="Times New Roman"/>
              </a:rPr>
              <a:t> </a:t>
            </a:r>
            <a:r>
              <a:rPr lang="en-US" sz="2800" dirty="0" err="1">
                <a:latin typeface="Times New Roman"/>
                <a:ea typeface="Times New Roman"/>
                <a:cs typeface="Times New Roman"/>
              </a:rPr>
              <a:t>hoặc</a:t>
            </a:r>
            <a:r>
              <a:rPr lang="en-US" sz="2800" dirty="0">
                <a:latin typeface="Times New Roman"/>
                <a:ea typeface="Times New Roman"/>
                <a:cs typeface="Times New Roman"/>
              </a:rPr>
              <a:t> ứ </a:t>
            </a:r>
            <a:r>
              <a:rPr lang="en-US" sz="2800" dirty="0" err="1">
                <a:latin typeface="Times New Roman"/>
                <a:ea typeface="Times New Roman"/>
                <a:cs typeface="Times New Roman"/>
              </a:rPr>
              <a:t>mật</a:t>
            </a:r>
            <a:endParaRPr lang="en-US" sz="2000" dirty="0">
              <a:latin typeface="Calibri"/>
              <a:ea typeface="Times New Roman"/>
              <a:cs typeface="Times New Roman"/>
            </a:endParaRPr>
          </a:p>
          <a:p>
            <a:pPr>
              <a:lnSpc>
                <a:spcPct val="115000"/>
              </a:lnSpc>
              <a:spcAft>
                <a:spcPts val="1000"/>
              </a:spcAft>
            </a:pPr>
            <a:r>
              <a:rPr lang="en-US" sz="2800" dirty="0" err="1" smtClean="0">
                <a:latin typeface="Times New Roman"/>
                <a:ea typeface="Times New Roman"/>
                <a:cs typeface="Times New Roman"/>
              </a:rPr>
              <a:t>Suy</a:t>
            </a:r>
            <a:r>
              <a:rPr lang="en-US" sz="2800" dirty="0" smtClean="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kali </a:t>
            </a:r>
            <a:r>
              <a:rPr lang="en-US" sz="2800" dirty="0" err="1">
                <a:latin typeface="Times New Roman"/>
                <a:ea typeface="Times New Roman"/>
                <a:cs typeface="Times New Roman"/>
              </a:rPr>
              <a:t>huyết</a:t>
            </a:r>
            <a:r>
              <a:rPr lang="en-US" sz="2800" dirty="0">
                <a:latin typeface="Times New Roman"/>
                <a:ea typeface="Times New Roman"/>
                <a:cs typeface="Times New Roman"/>
              </a:rPr>
              <a:t> &gt;5mmol/</a:t>
            </a:r>
            <a:r>
              <a:rPr lang="en-US" sz="2800" dirty="0" err="1">
                <a:latin typeface="Times New Roman"/>
                <a:ea typeface="Times New Roman"/>
                <a:cs typeface="Times New Roman"/>
              </a:rPr>
              <a:t>lít</a:t>
            </a:r>
            <a:r>
              <a:rPr lang="en-US" sz="2800" dirty="0">
                <a:latin typeface="Times New Roman"/>
                <a:ea typeface="Times New Roman"/>
                <a:cs typeface="Times New Roman"/>
              </a:rPr>
              <a:t>, </a:t>
            </a:r>
            <a:r>
              <a:rPr lang="en-US" sz="2800" dirty="0" err="1">
                <a:latin typeface="Times New Roman"/>
                <a:ea typeface="Times New Roman"/>
                <a:cs typeface="Times New Roman"/>
              </a:rPr>
              <a:t>creatinin</a:t>
            </a:r>
            <a:r>
              <a:rPr lang="en-US" sz="2800" dirty="0">
                <a:latin typeface="Times New Roman"/>
                <a:ea typeface="Times New Roman"/>
                <a:cs typeface="Times New Roman"/>
              </a:rPr>
              <a:t> </a:t>
            </a:r>
            <a:r>
              <a:rPr lang="en-US" sz="2800" dirty="0" err="1">
                <a:latin typeface="Times New Roman"/>
                <a:ea typeface="Times New Roman"/>
                <a:cs typeface="Times New Roman"/>
              </a:rPr>
              <a:t>huyết</a:t>
            </a:r>
            <a:r>
              <a:rPr lang="en-US" sz="2800" dirty="0">
                <a:latin typeface="Times New Roman"/>
                <a:ea typeface="Times New Roman"/>
                <a:cs typeface="Times New Roman"/>
              </a:rPr>
              <a:t>&gt;265micromol/</a:t>
            </a:r>
            <a:r>
              <a:rPr lang="en-US" sz="2800" dirty="0" err="1">
                <a:latin typeface="Times New Roman"/>
                <a:ea typeface="Times New Roman"/>
                <a:cs typeface="Times New Roman"/>
              </a:rPr>
              <a:t>lít</a:t>
            </a:r>
            <a:r>
              <a:rPr lang="en-US" sz="2800" dirty="0">
                <a:latin typeface="Times New Roman"/>
                <a:ea typeface="Times New Roman"/>
                <a:cs typeface="Times New Roman"/>
              </a:rPr>
              <a:t> </a:t>
            </a:r>
            <a:r>
              <a:rPr lang="en-US" sz="2800" dirty="0" err="1">
                <a:latin typeface="Times New Roman"/>
                <a:ea typeface="Times New Roman"/>
                <a:cs typeface="Times New Roman"/>
              </a:rPr>
              <a:t>hoặc</a:t>
            </a:r>
            <a:r>
              <a:rPr lang="en-US" sz="2800" dirty="0">
                <a:latin typeface="Times New Roman"/>
                <a:ea typeface="Times New Roman"/>
                <a:cs typeface="Times New Roman"/>
              </a:rPr>
              <a:t> </a:t>
            </a:r>
            <a:r>
              <a:rPr lang="en-US" sz="2800" dirty="0" err="1">
                <a:latin typeface="Times New Roman"/>
                <a:ea typeface="Times New Roman"/>
                <a:cs typeface="Times New Roman"/>
              </a:rPr>
              <a:t>CL</a:t>
            </a:r>
            <a:r>
              <a:rPr lang="en-US" sz="2800" baseline="-25000" dirty="0" err="1">
                <a:latin typeface="Times New Roman"/>
                <a:ea typeface="Times New Roman"/>
                <a:cs typeface="Times New Roman"/>
              </a:rPr>
              <a:t>cr</a:t>
            </a:r>
            <a:r>
              <a:rPr lang="en-US" sz="2800" dirty="0">
                <a:latin typeface="Times New Roman"/>
                <a:ea typeface="Times New Roman"/>
                <a:cs typeface="Times New Roman"/>
              </a:rPr>
              <a:t>&lt;30ml/</a:t>
            </a:r>
            <a:r>
              <a:rPr lang="en-US" sz="2800" dirty="0" err="1">
                <a:latin typeface="Times New Roman"/>
                <a:ea typeface="Times New Roman"/>
                <a:cs typeface="Times New Roman"/>
              </a:rPr>
              <a:t>phút</a:t>
            </a:r>
            <a:endParaRPr lang="en-US" sz="2000" dirty="0">
              <a:latin typeface="Calibri"/>
              <a:ea typeface="Times New Roman"/>
              <a:cs typeface="Times New Roman"/>
            </a:endParaRPr>
          </a:p>
          <a:p>
            <a:pPr>
              <a:lnSpc>
                <a:spcPct val="115000"/>
              </a:lnSpc>
              <a:spcAft>
                <a:spcPts val="1000"/>
              </a:spcAft>
            </a:pPr>
            <a:r>
              <a:rPr lang="en-US" sz="2800" dirty="0" err="1" smtClean="0">
                <a:latin typeface="Times New Roman"/>
                <a:ea typeface="Times New Roman"/>
                <a:cs typeface="Times New Roman"/>
              </a:rPr>
              <a:t>Phối</a:t>
            </a:r>
            <a:r>
              <a:rPr lang="en-US" sz="2800" dirty="0" smtClean="0">
                <a:latin typeface="Times New Roman"/>
                <a:ea typeface="Times New Roman"/>
                <a:cs typeface="Times New Roman"/>
              </a:rPr>
              <a:t> </a:t>
            </a:r>
            <a:r>
              <a:rPr lang="en-US" sz="2800" dirty="0" err="1">
                <a:latin typeface="Times New Roman"/>
                <a:ea typeface="Times New Roman"/>
                <a:cs typeface="Times New Roman"/>
              </a:rPr>
              <a:t>hợp</a:t>
            </a:r>
            <a:r>
              <a:rPr lang="en-US" sz="2800" dirty="0">
                <a:latin typeface="Times New Roman"/>
                <a:ea typeface="Times New Roman"/>
                <a:cs typeface="Times New Roman"/>
              </a:rPr>
              <a:t> </a:t>
            </a:r>
            <a:r>
              <a:rPr lang="en-US" sz="2800" dirty="0" err="1">
                <a:latin typeface="Times New Roman"/>
                <a:ea typeface="Times New Roman"/>
                <a:cs typeface="Times New Roman"/>
              </a:rPr>
              <a:t>cadesartan</a:t>
            </a:r>
            <a:r>
              <a:rPr lang="en-US" sz="2800" dirty="0">
                <a:latin typeface="Times New Roman"/>
                <a:ea typeface="Times New Roman"/>
                <a:cs typeface="Times New Roman"/>
              </a:rPr>
              <a:t> </a:t>
            </a:r>
            <a:r>
              <a:rPr lang="en-US" sz="2800" dirty="0" err="1">
                <a:latin typeface="Times New Roman"/>
                <a:ea typeface="Times New Roman"/>
                <a:cs typeface="Times New Roman"/>
              </a:rPr>
              <a:t>cilexetil</a:t>
            </a:r>
            <a:r>
              <a:rPr lang="en-US" sz="2800" dirty="0">
                <a:latin typeface="Times New Roman"/>
                <a:ea typeface="Times New Roman"/>
                <a:cs typeface="Times New Roman"/>
              </a:rPr>
              <a:t> </a:t>
            </a:r>
            <a:r>
              <a:rPr lang="en-US" sz="2800" dirty="0" err="1">
                <a:latin typeface="Times New Roman"/>
                <a:ea typeface="Times New Roman"/>
                <a:cs typeface="Times New Roman"/>
              </a:rPr>
              <a:t>với</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a:t>
            </a:r>
            <a:r>
              <a:rPr lang="en-US" sz="2800" dirty="0" err="1">
                <a:latin typeface="Times New Roman"/>
                <a:ea typeface="Times New Roman"/>
                <a:cs typeface="Times New Roman"/>
              </a:rPr>
              <a:t>thuốc</a:t>
            </a:r>
            <a:r>
              <a:rPr lang="en-US" sz="2800" dirty="0">
                <a:latin typeface="Times New Roman"/>
                <a:ea typeface="Times New Roman"/>
                <a:cs typeface="Times New Roman"/>
              </a:rPr>
              <a:t> </a:t>
            </a:r>
            <a:r>
              <a:rPr lang="en-US" sz="2800" dirty="0" err="1">
                <a:latin typeface="Times New Roman"/>
                <a:ea typeface="Times New Roman"/>
                <a:cs typeface="Times New Roman"/>
              </a:rPr>
              <a:t>chứa</a:t>
            </a:r>
            <a:r>
              <a:rPr lang="en-US" sz="2800" dirty="0">
                <a:latin typeface="Times New Roman"/>
                <a:ea typeface="Times New Roman"/>
                <a:cs typeface="Times New Roman"/>
              </a:rPr>
              <a:t> </a:t>
            </a:r>
            <a:r>
              <a:rPr lang="en-US" sz="2800" dirty="0" err="1">
                <a:latin typeface="Times New Roman"/>
                <a:ea typeface="Times New Roman"/>
                <a:cs typeface="Times New Roman"/>
              </a:rPr>
              <a:t>aliskiren</a:t>
            </a:r>
            <a:r>
              <a:rPr lang="en-US" sz="2800" dirty="0">
                <a:latin typeface="Times New Roman"/>
                <a:ea typeface="Times New Roman"/>
                <a:cs typeface="Times New Roman"/>
              </a:rPr>
              <a:t> ở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bệnh</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đái</a:t>
            </a:r>
            <a:r>
              <a:rPr lang="en-US" sz="2800" dirty="0">
                <a:latin typeface="Times New Roman"/>
                <a:ea typeface="Times New Roman"/>
                <a:cs typeface="Times New Roman"/>
              </a:rPr>
              <a:t> </a:t>
            </a:r>
            <a:r>
              <a:rPr lang="en-US" sz="2800" dirty="0" err="1">
                <a:latin typeface="Times New Roman"/>
                <a:ea typeface="Times New Roman"/>
                <a:cs typeface="Times New Roman"/>
              </a:rPr>
              <a:t>tháo</a:t>
            </a:r>
            <a:r>
              <a:rPr lang="en-US" sz="2800" dirty="0">
                <a:latin typeface="Times New Roman"/>
                <a:ea typeface="Times New Roman"/>
                <a:cs typeface="Times New Roman"/>
              </a:rPr>
              <a:t> </a:t>
            </a:r>
            <a:r>
              <a:rPr lang="en-US" sz="2800" dirty="0" err="1">
                <a:latin typeface="Times New Roman"/>
                <a:ea typeface="Times New Roman"/>
                <a:cs typeface="Times New Roman"/>
              </a:rPr>
              <a:t>đường</a:t>
            </a:r>
            <a:r>
              <a:rPr lang="en-US" sz="2800" dirty="0">
                <a:latin typeface="Times New Roman"/>
                <a:ea typeface="Times New Roman"/>
                <a:cs typeface="Times New Roman"/>
              </a:rPr>
              <a:t> </a:t>
            </a:r>
            <a:r>
              <a:rPr lang="en-US" sz="2800" dirty="0" err="1">
                <a:latin typeface="Times New Roman"/>
                <a:ea typeface="Times New Roman"/>
                <a:cs typeface="Times New Roman"/>
              </a:rPr>
              <a:t>hoặc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thận</a:t>
            </a:r>
            <a:r>
              <a:rPr lang="en-US" sz="2800" dirty="0">
                <a:latin typeface="Times New Roman"/>
                <a:ea typeface="Times New Roman"/>
                <a:cs typeface="Times New Roman"/>
              </a:rPr>
              <a:t>(GFR&lt;60ml/</a:t>
            </a:r>
            <a:r>
              <a:rPr lang="en-US" sz="2800" dirty="0" err="1">
                <a:latin typeface="Times New Roman"/>
                <a:ea typeface="Times New Roman"/>
                <a:cs typeface="Times New Roman"/>
              </a:rPr>
              <a:t>phút</a:t>
            </a:r>
            <a:r>
              <a:rPr lang="en-US" sz="2800" dirty="0">
                <a:latin typeface="Times New Roman"/>
                <a:ea typeface="Times New Roman"/>
                <a:cs typeface="Times New Roman"/>
              </a:rPr>
              <a:t>/1,73m</a:t>
            </a:r>
            <a:r>
              <a:rPr lang="en-US" sz="2800" baseline="30000" dirty="0">
                <a:latin typeface="Times New Roman"/>
                <a:ea typeface="Times New Roman"/>
                <a:cs typeface="Times New Roman"/>
              </a:rPr>
              <a:t>2</a:t>
            </a:r>
            <a:r>
              <a:rPr lang="en-US" sz="2800" dirty="0">
                <a:latin typeface="Times New Roman"/>
                <a:ea typeface="Times New Roman"/>
                <a:cs typeface="Times New Roman"/>
              </a:rPr>
              <a:t>)</a:t>
            </a:r>
            <a:endParaRPr lang="en-US" sz="2000" dirty="0">
              <a:latin typeface="Calibri"/>
              <a:ea typeface="Times New Roman"/>
              <a:cs typeface="Times New Roman"/>
            </a:endParaRPr>
          </a:p>
          <a:p>
            <a:endParaRPr lang="en-US" dirty="0"/>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7B88D092-A969-46FF-8796-618500B81C94}" type="slidenum">
              <a:rPr lang="en-US" smtClean="0"/>
              <a:pPr/>
              <a:t>8</a:t>
            </a:fld>
            <a:endParaRPr lang="en-US"/>
          </a:p>
        </p:txBody>
      </p:sp>
    </p:spTree>
    <p:extLst>
      <p:ext uri="{BB962C8B-B14F-4D97-AF65-F5344CB8AC3E}">
        <p14:creationId xmlns:p14="http://schemas.microsoft.com/office/powerpoint/2010/main" val="176060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5160336"/>
          </a:xfrm>
        </p:spPr>
        <p:txBody>
          <a:bodyPr>
            <a:noAutofit/>
          </a:bodyPr>
          <a:lstStyle/>
          <a:p>
            <a:pPr>
              <a:buNone/>
            </a:pPr>
            <a:r>
              <a:rPr lang="en-US" sz="2800" b="1" dirty="0" err="1" smtClean="0">
                <a:solidFill>
                  <a:schemeClr val="tx1">
                    <a:lumMod val="95000"/>
                    <a:lumOff val="5000"/>
                  </a:schemeClr>
                </a:solidFill>
                <a:latin typeface="Times New Roman" pitchFamily="18" charset="0"/>
                <a:cs typeface="Times New Roman" pitchFamily="18" charset="0"/>
              </a:rPr>
              <a:t>Liều</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lượng</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và</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cách</a:t>
            </a:r>
            <a:r>
              <a:rPr lang="en-US" sz="2800" b="1" dirty="0" smtClean="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dùng</a:t>
            </a:r>
            <a:r>
              <a:rPr lang="en-US" sz="2800" b="1" dirty="0" smtClean="0">
                <a:solidFill>
                  <a:schemeClr val="tx1">
                    <a:lumMod val="95000"/>
                    <a:lumOff val="5000"/>
                  </a:schemeClr>
                </a:solidFill>
                <a:latin typeface="Times New Roman" pitchFamily="18" charset="0"/>
                <a:cs typeface="Times New Roman" pitchFamily="18" charset="0"/>
              </a:rPr>
              <a:t>:</a:t>
            </a:r>
          </a:p>
          <a:p>
            <a:pPr>
              <a:lnSpc>
                <a:spcPct val="115000"/>
              </a:lnSpc>
              <a:spcAft>
                <a:spcPts val="1000"/>
              </a:spcAft>
            </a:pPr>
            <a:r>
              <a:rPr lang="en-US" sz="2000" b="1" dirty="0" err="1">
                <a:latin typeface="Times New Roman"/>
                <a:ea typeface="Times New Roman"/>
                <a:cs typeface="Times New Roman"/>
              </a:rPr>
              <a:t>T</a:t>
            </a:r>
            <a:r>
              <a:rPr lang="en-US" sz="2000" b="1" dirty="0" err="1" smtClean="0">
                <a:latin typeface="Times New Roman"/>
                <a:ea typeface="Times New Roman"/>
                <a:cs typeface="Times New Roman"/>
              </a:rPr>
              <a:t>ăng</a:t>
            </a:r>
            <a:r>
              <a:rPr lang="en-US" sz="2000" b="1" dirty="0" smtClean="0">
                <a:latin typeface="Times New Roman"/>
                <a:ea typeface="Times New Roman"/>
                <a:cs typeface="Times New Roman"/>
              </a:rPr>
              <a:t> </a:t>
            </a:r>
            <a:r>
              <a:rPr lang="en-US" sz="2000" b="1" dirty="0" err="1">
                <a:latin typeface="Times New Roman"/>
                <a:ea typeface="Times New Roman"/>
                <a:cs typeface="Times New Roman"/>
              </a:rPr>
              <a:t>huyết</a:t>
            </a:r>
            <a:r>
              <a:rPr lang="en-US" sz="2000" b="1" dirty="0">
                <a:latin typeface="Times New Roman"/>
                <a:ea typeface="Times New Roman"/>
                <a:cs typeface="Times New Roman"/>
              </a:rPr>
              <a:t> </a:t>
            </a:r>
            <a:r>
              <a:rPr lang="en-US" sz="2000" b="1" dirty="0" err="1">
                <a:latin typeface="Times New Roman"/>
                <a:ea typeface="Times New Roman"/>
                <a:cs typeface="Times New Roman"/>
              </a:rPr>
              <a:t>áp</a:t>
            </a:r>
            <a:r>
              <a:rPr lang="en-US" sz="2000" b="1" dirty="0">
                <a:latin typeface="Times New Roman"/>
                <a:ea typeface="Times New Roman"/>
                <a:cs typeface="Times New Roman"/>
              </a:rPr>
              <a:t>:</a:t>
            </a:r>
            <a:endParaRPr lang="en-US" sz="2000" dirty="0">
              <a:latin typeface="Calibri"/>
              <a:ea typeface="Times New Roman"/>
              <a:cs typeface="Times New Roman"/>
            </a:endParaRPr>
          </a:p>
          <a:p>
            <a:pPr>
              <a:lnSpc>
                <a:spcPct val="115000"/>
              </a:lnSpc>
              <a:spcAft>
                <a:spcPts val="1000"/>
              </a:spcAft>
            </a:pPr>
            <a:r>
              <a:rPr lang="en-US" sz="2000" dirty="0" err="1" smtClean="0">
                <a:latin typeface="Times New Roman"/>
                <a:ea typeface="Times New Roman"/>
                <a:cs typeface="Times New Roman"/>
              </a:rPr>
              <a:t>Liều</a:t>
            </a:r>
            <a:r>
              <a:rPr lang="en-US" sz="2000" dirty="0" smtClean="0">
                <a:latin typeface="Times New Roman"/>
                <a:ea typeface="Times New Roman"/>
                <a:cs typeface="Times New Roman"/>
              </a:rPr>
              <a:t> </a:t>
            </a:r>
            <a:r>
              <a:rPr lang="en-US" sz="2000" dirty="0" err="1">
                <a:latin typeface="Times New Roman"/>
                <a:ea typeface="Times New Roman"/>
                <a:cs typeface="Times New Roman"/>
              </a:rPr>
              <a:t>khởi</a:t>
            </a:r>
            <a:r>
              <a:rPr lang="en-US" sz="2000" dirty="0">
                <a:latin typeface="Times New Roman"/>
                <a:ea typeface="Times New Roman"/>
                <a:cs typeface="Times New Roman"/>
              </a:rPr>
              <a:t> </a:t>
            </a:r>
            <a:r>
              <a:rPr lang="en-US" sz="2000" dirty="0" err="1">
                <a:latin typeface="Times New Roman"/>
                <a:ea typeface="Times New Roman"/>
                <a:cs typeface="Times New Roman"/>
              </a:rPr>
              <a:t>đầu</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lớn</a:t>
            </a:r>
            <a:r>
              <a:rPr lang="en-US" sz="2000" dirty="0">
                <a:latin typeface="Times New Roman"/>
                <a:ea typeface="Times New Roman"/>
                <a:cs typeface="Times New Roman"/>
              </a:rPr>
              <a:t>(</a:t>
            </a:r>
            <a:r>
              <a:rPr lang="en-US" sz="2000" dirty="0" err="1">
                <a:latin typeface="Times New Roman"/>
                <a:ea typeface="Times New Roman"/>
                <a:cs typeface="Times New Roman"/>
              </a:rPr>
              <a:t>kể</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cao</a:t>
            </a:r>
            <a:r>
              <a:rPr lang="en-US" sz="2000" dirty="0">
                <a:latin typeface="Times New Roman"/>
                <a:ea typeface="Times New Roman"/>
                <a:cs typeface="Times New Roman"/>
              </a:rPr>
              <a:t> </a:t>
            </a:r>
            <a:r>
              <a:rPr lang="en-US" sz="2000" dirty="0" err="1">
                <a:latin typeface="Times New Roman"/>
                <a:ea typeface="Times New Roman"/>
                <a:cs typeface="Times New Roman"/>
              </a:rPr>
              <a:t>tuổi</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8mg </a:t>
            </a:r>
            <a:r>
              <a:rPr lang="en-US" sz="2000" dirty="0" err="1">
                <a:latin typeface="Times New Roman"/>
                <a:ea typeface="Times New Roman"/>
                <a:cs typeface="Times New Roman"/>
              </a:rPr>
              <a:t>ngày</a:t>
            </a:r>
            <a:r>
              <a:rPr lang="en-US" sz="2000" dirty="0">
                <a:latin typeface="Times New Roman"/>
                <a:ea typeface="Times New Roman"/>
                <a:cs typeface="Times New Roman"/>
              </a:rPr>
              <a:t> 1 </a:t>
            </a:r>
            <a:r>
              <a:rPr lang="en-US" sz="2000" dirty="0" err="1">
                <a:latin typeface="Times New Roman"/>
                <a:ea typeface="Times New Roman"/>
                <a:cs typeface="Times New Roman"/>
              </a:rPr>
              <a:t>lần</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sau</a:t>
            </a:r>
            <a:r>
              <a:rPr lang="en-US" sz="2000" dirty="0">
                <a:latin typeface="Times New Roman"/>
                <a:ea typeface="Times New Roman"/>
                <a:cs typeface="Times New Roman"/>
              </a:rPr>
              <a:t> </a:t>
            </a:r>
            <a:r>
              <a:rPr lang="en-US" sz="2000" dirty="0" err="1">
                <a:latin typeface="Times New Roman"/>
                <a:ea typeface="Times New Roman"/>
                <a:cs typeface="Times New Roman"/>
              </a:rPr>
              <a:t>mỗi</a:t>
            </a:r>
            <a:r>
              <a:rPr lang="en-US" sz="2000" dirty="0">
                <a:latin typeface="Times New Roman"/>
                <a:ea typeface="Times New Roman"/>
                <a:cs typeface="Times New Roman"/>
              </a:rPr>
              <a:t> 4 </a:t>
            </a:r>
            <a:r>
              <a:rPr lang="en-US" sz="2000" dirty="0" err="1">
                <a:latin typeface="Times New Roman"/>
                <a:ea typeface="Times New Roman"/>
                <a:cs typeface="Times New Roman"/>
              </a:rPr>
              <a:t>tuần</a:t>
            </a:r>
            <a:r>
              <a:rPr lang="en-US" sz="2000" dirty="0">
                <a:latin typeface="Times New Roman"/>
                <a:ea typeface="Times New Roman"/>
                <a:cs typeface="Times New Roman"/>
              </a:rPr>
              <a:t>, </a:t>
            </a:r>
            <a:r>
              <a:rPr lang="en-US" sz="2000" dirty="0" err="1">
                <a:latin typeface="Times New Roman"/>
                <a:ea typeface="Times New Roman"/>
                <a:cs typeface="Times New Roman"/>
              </a:rPr>
              <a:t>nếu</a:t>
            </a:r>
            <a:r>
              <a:rPr lang="en-US" sz="2000" dirty="0">
                <a:latin typeface="Times New Roman"/>
                <a:ea typeface="Times New Roman"/>
                <a:cs typeface="Times New Roman"/>
              </a:rPr>
              <a:t> </a:t>
            </a:r>
            <a:r>
              <a:rPr lang="en-US" sz="2000" dirty="0" err="1">
                <a:latin typeface="Times New Roman"/>
                <a:ea typeface="Times New Roman"/>
                <a:cs typeface="Times New Roman"/>
              </a:rPr>
              <a:t>huyết</a:t>
            </a:r>
            <a:r>
              <a:rPr lang="en-US" sz="2000" dirty="0">
                <a:latin typeface="Times New Roman"/>
                <a:ea typeface="Times New Roman"/>
                <a:cs typeface="Times New Roman"/>
              </a:rPr>
              <a:t> </a:t>
            </a:r>
            <a:r>
              <a:rPr lang="en-US" sz="2000" dirty="0" err="1">
                <a:latin typeface="Times New Roman"/>
                <a:ea typeface="Times New Roman"/>
                <a:cs typeface="Times New Roman"/>
              </a:rPr>
              <a:t>áp</a:t>
            </a:r>
            <a:r>
              <a:rPr lang="en-US" sz="2000" dirty="0">
                <a:latin typeface="Times New Roman"/>
                <a:ea typeface="Times New Roman"/>
                <a:cs typeface="Times New Roman"/>
              </a:rPr>
              <a:t> </a:t>
            </a:r>
            <a:r>
              <a:rPr lang="en-US" sz="2000" dirty="0" err="1">
                <a:latin typeface="Times New Roman"/>
                <a:ea typeface="Times New Roman"/>
                <a:cs typeface="Times New Roman"/>
              </a:rPr>
              <a:t>giảm</a:t>
            </a:r>
            <a:r>
              <a:rPr lang="en-US" sz="2000" dirty="0">
                <a:latin typeface="Times New Roman"/>
                <a:ea typeface="Times New Roman"/>
                <a:cs typeface="Times New Roman"/>
              </a:rPr>
              <a:t> </a:t>
            </a:r>
            <a:r>
              <a:rPr lang="en-US" sz="2000" dirty="0" err="1">
                <a:latin typeface="Times New Roman"/>
                <a:ea typeface="Times New Roman"/>
                <a:cs typeface="Times New Roman"/>
              </a:rPr>
              <a:t>chưa</a:t>
            </a:r>
            <a:r>
              <a:rPr lang="en-US" sz="2000" dirty="0">
                <a:latin typeface="Times New Roman"/>
                <a:ea typeface="Times New Roman"/>
                <a:cs typeface="Times New Roman"/>
              </a:rPr>
              <a:t> </a:t>
            </a:r>
            <a:r>
              <a:rPr lang="en-US" sz="2000" dirty="0" err="1">
                <a:latin typeface="Times New Roman"/>
                <a:ea typeface="Times New Roman"/>
                <a:cs typeface="Times New Roman"/>
              </a:rPr>
              <a:t>đạt</a:t>
            </a:r>
            <a:r>
              <a:rPr lang="en-US" sz="2000" dirty="0">
                <a:latin typeface="Times New Roman"/>
                <a:ea typeface="Times New Roman"/>
                <a:cs typeface="Times New Roman"/>
              </a:rPr>
              <a:t> </a:t>
            </a:r>
            <a:r>
              <a:rPr lang="en-US" sz="2000" dirty="0" err="1">
                <a:latin typeface="Times New Roman"/>
                <a:ea typeface="Times New Roman"/>
                <a:cs typeface="Times New Roman"/>
              </a:rPr>
              <a:t>yêu</a:t>
            </a:r>
            <a:r>
              <a:rPr lang="en-US" sz="2000" dirty="0">
                <a:latin typeface="Times New Roman"/>
                <a:ea typeface="Times New Roman"/>
                <a:cs typeface="Times New Roman"/>
              </a:rPr>
              <a:t> </a:t>
            </a:r>
            <a:r>
              <a:rPr lang="en-US" sz="2000" dirty="0" err="1">
                <a:latin typeface="Times New Roman"/>
                <a:ea typeface="Times New Roman"/>
                <a:cs typeface="Times New Roman"/>
              </a:rPr>
              <a:t>cầu</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bệnh</a:t>
            </a:r>
            <a:r>
              <a:rPr lang="en-US" sz="2000" dirty="0">
                <a:latin typeface="Times New Roman"/>
                <a:ea typeface="Times New Roman"/>
                <a:cs typeface="Times New Roman"/>
              </a:rPr>
              <a:t> </a:t>
            </a:r>
            <a:r>
              <a:rPr lang="en-US" sz="2000" dirty="0" err="1">
                <a:latin typeface="Times New Roman"/>
                <a:ea typeface="Times New Roman"/>
                <a:cs typeface="Times New Roman"/>
              </a:rPr>
              <a:t>nhân</a:t>
            </a:r>
            <a:r>
              <a:rPr lang="en-US" sz="2000" dirty="0">
                <a:latin typeface="Times New Roman"/>
                <a:ea typeface="Times New Roman"/>
                <a:cs typeface="Times New Roman"/>
              </a:rPr>
              <a:t> </a:t>
            </a:r>
            <a:r>
              <a:rPr lang="en-US" sz="2000" dirty="0" err="1">
                <a:latin typeface="Times New Roman"/>
                <a:ea typeface="Times New Roman"/>
                <a:cs typeface="Times New Roman"/>
              </a:rPr>
              <a:t>vẫn</a:t>
            </a:r>
            <a:r>
              <a:rPr lang="en-US" sz="2000" dirty="0">
                <a:latin typeface="Times New Roman"/>
                <a:ea typeface="Times New Roman"/>
                <a:cs typeface="Times New Roman"/>
              </a:rPr>
              <a:t> dung </a:t>
            </a:r>
            <a:r>
              <a:rPr lang="en-US" sz="2000" dirty="0" err="1">
                <a:latin typeface="Times New Roman"/>
                <a:ea typeface="Times New Roman"/>
                <a:cs typeface="Times New Roman"/>
              </a:rPr>
              <a:t>nạp</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thuốc</a:t>
            </a:r>
            <a:r>
              <a:rPr lang="en-US" sz="2000" dirty="0">
                <a:latin typeface="Times New Roman"/>
                <a:ea typeface="Times New Roman"/>
                <a:cs typeface="Times New Roman"/>
              </a:rPr>
              <a:t> </a:t>
            </a:r>
            <a:r>
              <a:rPr lang="en-US" sz="2000" dirty="0" err="1">
                <a:latin typeface="Times New Roman"/>
                <a:ea typeface="Times New Roman"/>
                <a:cs typeface="Times New Roman"/>
              </a:rPr>
              <a:t>thì</a:t>
            </a:r>
            <a:r>
              <a:rPr lang="en-US" sz="2000" dirty="0">
                <a:latin typeface="Times New Roman"/>
                <a:ea typeface="Times New Roman"/>
                <a:cs typeface="Times New Roman"/>
              </a:rPr>
              <a:t> </a:t>
            </a:r>
            <a:r>
              <a:rPr lang="en-US" sz="2000" dirty="0" err="1">
                <a:latin typeface="Times New Roman"/>
                <a:ea typeface="Times New Roman"/>
                <a:cs typeface="Times New Roman"/>
              </a:rPr>
              <a:t>tăng</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thêm</a:t>
            </a:r>
            <a:r>
              <a:rPr lang="en-US" sz="2000" dirty="0">
                <a:latin typeface="Times New Roman"/>
                <a:ea typeface="Times New Roman"/>
                <a:cs typeface="Times New Roman"/>
              </a:rPr>
              <a:t> 8mg/</a:t>
            </a:r>
            <a:r>
              <a:rPr lang="en-US" sz="2000" dirty="0" err="1">
                <a:latin typeface="Times New Roman"/>
                <a:ea typeface="Times New Roman"/>
                <a:cs typeface="Times New Roman"/>
              </a:rPr>
              <a:t>ngày</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đến</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a:t>
            </a:r>
            <a:r>
              <a:rPr lang="en-US" sz="2000" dirty="0" err="1">
                <a:latin typeface="Times New Roman"/>
                <a:ea typeface="Times New Roman"/>
                <a:cs typeface="Times New Roman"/>
              </a:rPr>
              <a:t>huyết</a:t>
            </a:r>
            <a:r>
              <a:rPr lang="en-US" sz="2000" dirty="0">
                <a:latin typeface="Times New Roman"/>
                <a:ea typeface="Times New Roman"/>
                <a:cs typeface="Times New Roman"/>
              </a:rPr>
              <a:t> </a:t>
            </a:r>
            <a:r>
              <a:rPr lang="en-US" sz="2000" dirty="0" err="1">
                <a:latin typeface="Times New Roman"/>
                <a:ea typeface="Times New Roman"/>
                <a:cs typeface="Times New Roman"/>
              </a:rPr>
              <a:t>áp</a:t>
            </a:r>
            <a:r>
              <a:rPr lang="en-US" sz="2000" dirty="0">
                <a:latin typeface="Times New Roman"/>
                <a:ea typeface="Times New Roman"/>
                <a:cs typeface="Times New Roman"/>
              </a:rPr>
              <a:t> </a:t>
            </a:r>
            <a:r>
              <a:rPr lang="en-US" sz="2000" dirty="0" err="1">
                <a:latin typeface="Times New Roman"/>
                <a:ea typeface="Times New Roman"/>
                <a:cs typeface="Times New Roman"/>
              </a:rPr>
              <a:t>giảm</a:t>
            </a:r>
            <a:r>
              <a:rPr lang="en-US" sz="2000" dirty="0">
                <a:latin typeface="Times New Roman"/>
                <a:ea typeface="Times New Roman"/>
                <a:cs typeface="Times New Roman"/>
              </a:rPr>
              <a:t> </a:t>
            </a:r>
            <a:r>
              <a:rPr lang="en-US" sz="2000" dirty="0" err="1">
                <a:latin typeface="Times New Roman"/>
                <a:ea typeface="Times New Roman"/>
                <a:cs typeface="Times New Roman"/>
              </a:rPr>
              <a:t>đạt</a:t>
            </a:r>
            <a:r>
              <a:rPr lang="en-US" sz="2000" dirty="0">
                <a:latin typeface="Times New Roman"/>
                <a:ea typeface="Times New Roman"/>
                <a:cs typeface="Times New Roman"/>
              </a:rPr>
              <a:t> </a:t>
            </a:r>
            <a:r>
              <a:rPr lang="en-US" sz="2000" dirty="0" err="1">
                <a:latin typeface="Times New Roman"/>
                <a:ea typeface="Times New Roman"/>
                <a:cs typeface="Times New Roman"/>
              </a:rPr>
              <a:t>yêu</a:t>
            </a:r>
            <a:r>
              <a:rPr lang="en-US" sz="2000" dirty="0">
                <a:latin typeface="Times New Roman"/>
                <a:ea typeface="Times New Roman"/>
                <a:cs typeface="Times New Roman"/>
              </a:rPr>
              <a:t> </a:t>
            </a:r>
            <a:r>
              <a:rPr lang="en-US" sz="2000" dirty="0" err="1">
                <a:latin typeface="Times New Roman"/>
                <a:ea typeface="Times New Roman"/>
                <a:cs typeface="Times New Roman"/>
              </a:rPr>
              <a:t>cầu</a:t>
            </a:r>
            <a:r>
              <a:rPr lang="en-US" sz="2000" dirty="0">
                <a:latin typeface="Times New Roman"/>
                <a:ea typeface="Times New Roman"/>
                <a:cs typeface="Times New Roman"/>
              </a:rPr>
              <a:t> </a:t>
            </a:r>
            <a:r>
              <a:rPr lang="en-US" sz="2000" dirty="0" err="1">
                <a:latin typeface="Times New Roman"/>
                <a:ea typeface="Times New Roman"/>
                <a:cs typeface="Times New Roman"/>
              </a:rPr>
              <a:t>hoặc</a:t>
            </a:r>
            <a:r>
              <a:rPr lang="en-US" sz="2000" dirty="0">
                <a:latin typeface="Times New Roman"/>
                <a:ea typeface="Times New Roman"/>
                <a:cs typeface="Times New Roman"/>
              </a:rPr>
              <a:t> </a:t>
            </a:r>
            <a:r>
              <a:rPr lang="en-US" sz="2000" dirty="0" err="1">
                <a:latin typeface="Times New Roman"/>
                <a:ea typeface="Times New Roman"/>
                <a:cs typeface="Times New Roman"/>
              </a:rPr>
              <a:t>đến</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tối</a:t>
            </a:r>
            <a:r>
              <a:rPr lang="en-US" sz="2000" dirty="0">
                <a:latin typeface="Times New Roman"/>
                <a:ea typeface="Times New Roman"/>
                <a:cs typeface="Times New Roman"/>
              </a:rPr>
              <a:t> </a:t>
            </a:r>
            <a:r>
              <a:rPr lang="en-US" sz="2000" dirty="0" err="1">
                <a:latin typeface="Times New Roman"/>
                <a:ea typeface="Times New Roman"/>
                <a:cs typeface="Times New Roman"/>
              </a:rPr>
              <a:t>đa</a:t>
            </a:r>
            <a:r>
              <a:rPr lang="en-US" sz="2000" dirty="0">
                <a:latin typeface="Times New Roman"/>
                <a:ea typeface="Times New Roman"/>
                <a:cs typeface="Times New Roman"/>
              </a:rPr>
              <a:t> 32mg/</a:t>
            </a:r>
            <a:r>
              <a:rPr lang="en-US" sz="2000" dirty="0" err="1">
                <a:latin typeface="Times New Roman"/>
                <a:ea typeface="Times New Roman"/>
                <a:cs typeface="Times New Roman"/>
              </a:rPr>
              <a:t>ngày</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1-2 </a:t>
            </a:r>
            <a:r>
              <a:rPr lang="en-US" sz="2000" dirty="0" err="1">
                <a:latin typeface="Times New Roman"/>
                <a:ea typeface="Times New Roman"/>
                <a:cs typeface="Times New Roman"/>
              </a:rPr>
              <a:t>lần</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dùng</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lớn</a:t>
            </a:r>
            <a:r>
              <a:rPr lang="en-US" sz="2000" dirty="0">
                <a:latin typeface="Times New Roman"/>
                <a:ea typeface="Times New Roman"/>
                <a:cs typeface="Times New Roman"/>
              </a:rPr>
              <a:t> </a:t>
            </a:r>
            <a:r>
              <a:rPr lang="en-US" sz="2000" dirty="0" err="1">
                <a:latin typeface="Times New Roman"/>
                <a:ea typeface="Times New Roman"/>
                <a:cs typeface="Times New Roman"/>
              </a:rPr>
              <a:t>hơn</a:t>
            </a:r>
            <a:r>
              <a:rPr lang="en-US" sz="2000" dirty="0">
                <a:latin typeface="Times New Roman"/>
                <a:ea typeface="Times New Roman"/>
                <a:cs typeface="Times New Roman"/>
              </a:rPr>
              <a:t> 32/</a:t>
            </a:r>
            <a:r>
              <a:rPr lang="en-US" sz="2000" dirty="0" err="1">
                <a:latin typeface="Times New Roman"/>
                <a:ea typeface="Times New Roman"/>
                <a:cs typeface="Times New Roman"/>
              </a:rPr>
              <a:t>ngày</a:t>
            </a:r>
            <a:r>
              <a:rPr lang="en-US" sz="2000" dirty="0">
                <a:latin typeface="Times New Roman"/>
                <a:ea typeface="Times New Roman"/>
                <a:cs typeface="Times New Roman"/>
              </a:rPr>
              <a:t> </a:t>
            </a:r>
            <a:r>
              <a:rPr lang="en-US" sz="2000" dirty="0" err="1">
                <a:latin typeface="Times New Roman"/>
                <a:ea typeface="Times New Roman"/>
                <a:cs typeface="Times New Roman"/>
              </a:rPr>
              <a:t>vì</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cao</a:t>
            </a:r>
            <a:r>
              <a:rPr lang="en-US" sz="2000" dirty="0">
                <a:latin typeface="Times New Roman"/>
                <a:ea typeface="Times New Roman"/>
                <a:cs typeface="Times New Roman"/>
              </a:rPr>
              <a:t> </a:t>
            </a:r>
            <a:r>
              <a:rPr lang="en-US" sz="2000" dirty="0" err="1">
                <a:latin typeface="Times New Roman"/>
                <a:ea typeface="Times New Roman"/>
                <a:cs typeface="Times New Roman"/>
              </a:rPr>
              <a:t>hơn</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làm</a:t>
            </a:r>
            <a:r>
              <a:rPr lang="en-US" sz="2000" dirty="0">
                <a:latin typeface="Times New Roman"/>
                <a:ea typeface="Times New Roman"/>
                <a:cs typeface="Times New Roman"/>
              </a:rPr>
              <a:t> </a:t>
            </a:r>
            <a:r>
              <a:rPr lang="en-US" sz="2000" dirty="0" err="1">
                <a:latin typeface="Times New Roman"/>
                <a:ea typeface="Times New Roman"/>
                <a:cs typeface="Times New Roman"/>
              </a:rPr>
              <a:t>tăng</a:t>
            </a:r>
            <a:r>
              <a:rPr lang="en-US" sz="2000" dirty="0">
                <a:latin typeface="Times New Roman"/>
                <a:ea typeface="Times New Roman"/>
                <a:cs typeface="Times New Roman"/>
              </a:rPr>
              <a:t> </a:t>
            </a:r>
            <a:r>
              <a:rPr lang="en-US" sz="2000" dirty="0" err="1">
                <a:latin typeface="Times New Roman"/>
                <a:ea typeface="Times New Roman"/>
                <a:cs typeface="Times New Roman"/>
              </a:rPr>
              <a:t>tác</a:t>
            </a:r>
            <a:r>
              <a:rPr lang="en-US" sz="2000" dirty="0">
                <a:latin typeface="Times New Roman"/>
                <a:ea typeface="Times New Roman"/>
                <a:cs typeface="Times New Roman"/>
              </a:rPr>
              <a:t> </a:t>
            </a:r>
            <a:r>
              <a:rPr lang="en-US" sz="2000" dirty="0" err="1">
                <a:latin typeface="Times New Roman"/>
                <a:ea typeface="Times New Roman"/>
                <a:cs typeface="Times New Roman"/>
              </a:rPr>
              <a:t>dụng.nếu</a:t>
            </a:r>
            <a:r>
              <a:rPr lang="en-US" sz="2000" dirty="0">
                <a:latin typeface="Times New Roman"/>
                <a:ea typeface="Times New Roman"/>
                <a:cs typeface="Times New Roman"/>
              </a:rPr>
              <a:t> </a:t>
            </a:r>
            <a:r>
              <a:rPr lang="en-US" sz="2000" dirty="0" err="1">
                <a:latin typeface="Times New Roman"/>
                <a:ea typeface="Times New Roman"/>
                <a:cs typeface="Times New Roman"/>
              </a:rPr>
              <a:t>liều</a:t>
            </a:r>
            <a:r>
              <a:rPr lang="en-US" sz="2000" dirty="0">
                <a:latin typeface="Times New Roman"/>
                <a:ea typeface="Times New Roman"/>
                <a:cs typeface="Times New Roman"/>
              </a:rPr>
              <a:t> 32mg/</a:t>
            </a:r>
            <a:r>
              <a:rPr lang="en-US" sz="2000" dirty="0" err="1">
                <a:latin typeface="Times New Roman"/>
                <a:ea typeface="Times New Roman"/>
                <a:cs typeface="Times New Roman"/>
              </a:rPr>
              <a:t>ngày</a:t>
            </a:r>
            <a:r>
              <a:rPr lang="en-US" sz="2000" dirty="0">
                <a:latin typeface="Times New Roman"/>
                <a:ea typeface="Times New Roman"/>
                <a:cs typeface="Times New Roman"/>
              </a:rPr>
              <a:t> </a:t>
            </a:r>
            <a:r>
              <a:rPr lang="en-US" sz="2000" dirty="0" err="1">
                <a:latin typeface="Times New Roman"/>
                <a:ea typeface="Times New Roman"/>
                <a:cs typeface="Times New Roman"/>
              </a:rPr>
              <a:t>vẫn</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tác</a:t>
            </a:r>
            <a:r>
              <a:rPr lang="en-US" sz="2000" dirty="0">
                <a:latin typeface="Times New Roman"/>
                <a:ea typeface="Times New Roman"/>
                <a:cs typeface="Times New Roman"/>
              </a:rPr>
              <a:t> </a:t>
            </a:r>
            <a:r>
              <a:rPr lang="en-US" sz="2000" dirty="0" err="1">
                <a:latin typeface="Times New Roman"/>
                <a:ea typeface="Times New Roman"/>
                <a:cs typeface="Times New Roman"/>
              </a:rPr>
              <a:t>dụng</a:t>
            </a:r>
            <a:r>
              <a:rPr lang="en-US" sz="2000" dirty="0">
                <a:latin typeface="Times New Roman"/>
                <a:ea typeface="Times New Roman"/>
                <a:cs typeface="Times New Roman"/>
              </a:rPr>
              <a:t> </a:t>
            </a:r>
            <a:r>
              <a:rPr lang="en-US" sz="2000" dirty="0" err="1">
                <a:latin typeface="Times New Roman"/>
                <a:ea typeface="Times New Roman"/>
                <a:cs typeface="Times New Roman"/>
              </a:rPr>
              <a:t>thì</a:t>
            </a:r>
            <a:r>
              <a:rPr lang="en-US" sz="2000" dirty="0">
                <a:latin typeface="Times New Roman"/>
                <a:ea typeface="Times New Roman"/>
                <a:cs typeface="Times New Roman"/>
              </a:rPr>
              <a:t> </a:t>
            </a:r>
            <a:r>
              <a:rPr lang="en-US" sz="2000" dirty="0" err="1">
                <a:latin typeface="Times New Roman"/>
                <a:ea typeface="Times New Roman"/>
                <a:cs typeface="Times New Roman"/>
              </a:rPr>
              <a:t>điều</a:t>
            </a:r>
            <a:r>
              <a:rPr lang="en-US" sz="2000" dirty="0">
                <a:latin typeface="Times New Roman"/>
                <a:ea typeface="Times New Roman"/>
                <a:cs typeface="Times New Roman"/>
              </a:rPr>
              <a:t> </a:t>
            </a:r>
            <a:r>
              <a:rPr lang="en-US" sz="2000" dirty="0" err="1">
                <a:latin typeface="Times New Roman"/>
                <a:ea typeface="Times New Roman"/>
                <a:cs typeface="Times New Roman"/>
              </a:rPr>
              <a:t>trị</a:t>
            </a:r>
            <a:r>
              <a:rPr lang="en-US" sz="2000" dirty="0">
                <a:latin typeface="Times New Roman"/>
                <a:ea typeface="Times New Roman"/>
                <a:cs typeface="Times New Roman"/>
              </a:rPr>
              <a:t> </a:t>
            </a:r>
            <a:r>
              <a:rPr lang="en-US" sz="2000" dirty="0" err="1">
                <a:latin typeface="Times New Roman"/>
                <a:ea typeface="Times New Roman"/>
                <a:cs typeface="Times New Roman"/>
              </a:rPr>
              <a:t>phối</a:t>
            </a:r>
            <a:r>
              <a:rPr lang="en-US" sz="2000" dirty="0">
                <a:latin typeface="Times New Roman"/>
                <a:ea typeface="Times New Roman"/>
                <a:cs typeface="Times New Roman"/>
              </a:rPr>
              <a:t> </a:t>
            </a:r>
            <a:r>
              <a:rPr lang="en-US" sz="2000" dirty="0" err="1">
                <a:latin typeface="Times New Roman"/>
                <a:ea typeface="Times New Roman"/>
                <a:cs typeface="Times New Roman"/>
              </a:rPr>
              <a:t>hợp</a:t>
            </a:r>
            <a:r>
              <a:rPr lang="en-US" sz="2000" dirty="0">
                <a:latin typeface="Times New Roman"/>
                <a:ea typeface="Times New Roman"/>
                <a:cs typeface="Times New Roman"/>
              </a:rPr>
              <a:t> </a:t>
            </a:r>
            <a:r>
              <a:rPr lang="en-US" sz="2000" dirty="0" err="1">
                <a:latin typeface="Times New Roman"/>
                <a:ea typeface="Times New Roman"/>
                <a:cs typeface="Times New Roman"/>
              </a:rPr>
              <a:t>hoặc</a:t>
            </a:r>
            <a:r>
              <a:rPr lang="en-US" sz="2000" dirty="0">
                <a:latin typeface="Times New Roman"/>
                <a:ea typeface="Times New Roman"/>
                <a:cs typeface="Times New Roman"/>
              </a:rPr>
              <a:t> </a:t>
            </a:r>
            <a:r>
              <a:rPr lang="en-US" sz="2000" dirty="0" err="1">
                <a:latin typeface="Times New Roman"/>
                <a:ea typeface="Times New Roman"/>
                <a:cs typeface="Times New Roman"/>
              </a:rPr>
              <a:t>thay</a:t>
            </a:r>
            <a:r>
              <a:rPr lang="en-US" sz="2000" dirty="0">
                <a:latin typeface="Times New Roman"/>
                <a:ea typeface="Times New Roman"/>
                <a:cs typeface="Times New Roman"/>
              </a:rPr>
              <a:t> </a:t>
            </a:r>
            <a:r>
              <a:rPr lang="en-US" sz="2000" dirty="0" err="1">
                <a:latin typeface="Times New Roman"/>
                <a:ea typeface="Times New Roman"/>
                <a:cs typeface="Times New Roman"/>
              </a:rPr>
              <a:t>thuốc</a:t>
            </a:r>
            <a:r>
              <a:rPr lang="en-US" sz="2000" dirty="0">
                <a:latin typeface="Times New Roman"/>
                <a:ea typeface="Times New Roman"/>
                <a:cs typeface="Times New Roman"/>
              </a:rPr>
              <a:t> </a:t>
            </a:r>
            <a:r>
              <a:rPr lang="en-US" sz="2000" dirty="0" err="1">
                <a:latin typeface="Times New Roman"/>
                <a:ea typeface="Times New Roman"/>
                <a:cs typeface="Times New Roman"/>
              </a:rPr>
              <a:t>khác</a:t>
            </a:r>
            <a:r>
              <a:rPr lang="en-US" sz="2000" dirty="0">
                <a:latin typeface="Times New Roman"/>
                <a:ea typeface="Times New Roman"/>
                <a:cs typeface="Times New Roman"/>
              </a:rPr>
              <a:t>. ở </a:t>
            </a: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tác</a:t>
            </a:r>
            <a:r>
              <a:rPr lang="en-US" sz="2000" dirty="0">
                <a:latin typeface="Times New Roman"/>
                <a:ea typeface="Times New Roman"/>
                <a:cs typeface="Times New Roman"/>
              </a:rPr>
              <a:t> </a:t>
            </a:r>
            <a:r>
              <a:rPr lang="en-US" sz="2000" dirty="0" err="1">
                <a:latin typeface="Times New Roman"/>
                <a:ea typeface="Times New Roman"/>
                <a:cs typeface="Times New Roman"/>
              </a:rPr>
              <a:t>dụng</a:t>
            </a:r>
            <a:r>
              <a:rPr lang="en-US" sz="2000" dirty="0">
                <a:latin typeface="Times New Roman"/>
                <a:ea typeface="Times New Roman"/>
                <a:cs typeface="Times New Roman"/>
              </a:rPr>
              <a:t>, </a:t>
            </a:r>
            <a:r>
              <a:rPr lang="en-US" sz="2000" dirty="0" err="1">
                <a:latin typeface="Times New Roman"/>
                <a:ea typeface="Times New Roman"/>
                <a:cs typeface="Times New Roman"/>
              </a:rPr>
              <a:t>huyết</a:t>
            </a:r>
            <a:r>
              <a:rPr lang="en-US" sz="2000" dirty="0">
                <a:latin typeface="Times New Roman"/>
                <a:ea typeface="Times New Roman"/>
                <a:cs typeface="Times New Roman"/>
              </a:rPr>
              <a:t> </a:t>
            </a:r>
            <a:r>
              <a:rPr lang="en-US" sz="2000" dirty="0" err="1">
                <a:latin typeface="Times New Roman"/>
                <a:ea typeface="Times New Roman"/>
                <a:cs typeface="Times New Roman"/>
              </a:rPr>
              <a:t>áp</a:t>
            </a:r>
            <a:r>
              <a:rPr lang="en-US" sz="2000" dirty="0">
                <a:latin typeface="Times New Roman"/>
                <a:ea typeface="Times New Roman"/>
                <a:cs typeface="Times New Roman"/>
              </a:rPr>
              <a:t> </a:t>
            </a:r>
            <a:r>
              <a:rPr lang="en-US" sz="2000" dirty="0" err="1">
                <a:latin typeface="Times New Roman"/>
                <a:ea typeface="Times New Roman"/>
                <a:cs typeface="Times New Roman"/>
              </a:rPr>
              <a:t>thường</a:t>
            </a:r>
            <a:r>
              <a:rPr lang="en-US" sz="2000" dirty="0">
                <a:latin typeface="Times New Roman"/>
                <a:ea typeface="Times New Roman"/>
                <a:cs typeface="Times New Roman"/>
              </a:rPr>
              <a:t> </a:t>
            </a:r>
            <a:r>
              <a:rPr lang="en-US" sz="2000" dirty="0" err="1">
                <a:latin typeface="Times New Roman"/>
                <a:ea typeface="Times New Roman"/>
                <a:cs typeface="Times New Roman"/>
              </a:rPr>
              <a:t>giảm</a:t>
            </a:r>
            <a:r>
              <a:rPr lang="en-US" sz="2000" dirty="0">
                <a:latin typeface="Times New Roman"/>
                <a:ea typeface="Times New Roman"/>
                <a:cs typeface="Times New Roman"/>
              </a:rPr>
              <a:t> </a:t>
            </a:r>
            <a:r>
              <a:rPr lang="en-US" sz="2000" dirty="0" err="1">
                <a:latin typeface="Times New Roman"/>
                <a:ea typeface="Times New Roman"/>
                <a:cs typeface="Times New Roman"/>
              </a:rPr>
              <a:t>sau</a:t>
            </a:r>
            <a:r>
              <a:rPr lang="en-US" sz="2000" dirty="0">
                <a:latin typeface="Times New Roman"/>
                <a:ea typeface="Times New Roman"/>
                <a:cs typeface="Times New Roman"/>
              </a:rPr>
              <a:t> 2 </a:t>
            </a:r>
            <a:r>
              <a:rPr lang="en-US" sz="2000" dirty="0" err="1">
                <a:latin typeface="Times New Roman"/>
                <a:ea typeface="Times New Roman"/>
                <a:cs typeface="Times New Roman"/>
              </a:rPr>
              <a:t>tuần</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giảm</a:t>
            </a:r>
            <a:r>
              <a:rPr lang="en-US" sz="2000" dirty="0">
                <a:latin typeface="Times New Roman"/>
                <a:ea typeface="Times New Roman"/>
                <a:cs typeface="Times New Roman"/>
              </a:rPr>
              <a:t> </a:t>
            </a:r>
            <a:r>
              <a:rPr lang="en-US" sz="2000" dirty="0" err="1">
                <a:latin typeface="Times New Roman"/>
                <a:ea typeface="Times New Roman"/>
                <a:cs typeface="Times New Roman"/>
              </a:rPr>
              <a:t>tối</a:t>
            </a:r>
            <a:r>
              <a:rPr lang="en-US" sz="2000" dirty="0">
                <a:latin typeface="Times New Roman"/>
                <a:ea typeface="Times New Roman"/>
                <a:cs typeface="Times New Roman"/>
              </a:rPr>
              <a:t> </a:t>
            </a:r>
            <a:r>
              <a:rPr lang="en-US" sz="2000" dirty="0" err="1">
                <a:latin typeface="Times New Roman"/>
                <a:ea typeface="Times New Roman"/>
                <a:cs typeface="Times New Roman"/>
              </a:rPr>
              <a:t>đa</a:t>
            </a:r>
            <a:r>
              <a:rPr lang="en-US" sz="2000" dirty="0">
                <a:latin typeface="Times New Roman"/>
                <a:ea typeface="Times New Roman"/>
                <a:cs typeface="Times New Roman"/>
              </a:rPr>
              <a:t> </a:t>
            </a:r>
            <a:r>
              <a:rPr lang="en-US" sz="2000" dirty="0" err="1">
                <a:latin typeface="Times New Roman"/>
                <a:ea typeface="Times New Roman"/>
                <a:cs typeface="Times New Roman"/>
              </a:rPr>
              <a:t>sau</a:t>
            </a:r>
            <a:r>
              <a:rPr lang="en-US" sz="2000" dirty="0">
                <a:latin typeface="Times New Roman"/>
                <a:ea typeface="Times New Roman"/>
                <a:cs typeface="Times New Roman"/>
              </a:rPr>
              <a:t> 4-6 </a:t>
            </a:r>
            <a:r>
              <a:rPr lang="en-US" sz="2000" dirty="0" err="1">
                <a:latin typeface="Times New Roman"/>
                <a:ea typeface="Times New Roman"/>
                <a:cs typeface="Times New Roman"/>
              </a:rPr>
              <a:t>tuần</a:t>
            </a:r>
            <a:r>
              <a:rPr lang="en-US" sz="2000" dirty="0">
                <a:latin typeface="Times New Roman"/>
                <a:ea typeface="Times New Roman"/>
                <a:cs typeface="Times New Roman"/>
              </a:rPr>
              <a:t>.</a:t>
            </a:r>
            <a:endParaRPr lang="en-US" sz="2000" dirty="0">
              <a:latin typeface="Calibri"/>
              <a:ea typeface="Times New Roman"/>
              <a:cs typeface="Times New Roman"/>
            </a:endParaRPr>
          </a:p>
          <a:p>
            <a:pPr>
              <a:lnSpc>
                <a:spcPct val="115000"/>
              </a:lnSpc>
              <a:spcAft>
                <a:spcPts val="1000"/>
              </a:spcAft>
            </a:pPr>
            <a:r>
              <a:rPr lang="en-US" sz="2000" dirty="0" err="1">
                <a:latin typeface="Times New Roman"/>
                <a:ea typeface="Times New Roman"/>
                <a:cs typeface="Times New Roman"/>
              </a:rPr>
              <a:t>Liều</a:t>
            </a:r>
            <a:r>
              <a:rPr lang="en-US" sz="2000" dirty="0">
                <a:latin typeface="Times New Roman"/>
                <a:ea typeface="Times New Roman"/>
                <a:cs typeface="Times New Roman"/>
              </a:rPr>
              <a:t> </a:t>
            </a:r>
            <a:r>
              <a:rPr lang="en-US" sz="2000" dirty="0" err="1">
                <a:latin typeface="Times New Roman"/>
                <a:ea typeface="Times New Roman"/>
                <a:cs typeface="Times New Roman"/>
              </a:rPr>
              <a:t>khởi</a:t>
            </a:r>
            <a:r>
              <a:rPr lang="en-US" sz="2000" dirty="0">
                <a:latin typeface="Times New Roman"/>
                <a:ea typeface="Times New Roman"/>
                <a:cs typeface="Times New Roman"/>
              </a:rPr>
              <a:t> </a:t>
            </a:r>
            <a:r>
              <a:rPr lang="en-US" sz="2000" dirty="0" err="1">
                <a:latin typeface="Times New Roman"/>
                <a:ea typeface="Times New Roman"/>
                <a:cs typeface="Times New Roman"/>
              </a:rPr>
              <a:t>đầu</a:t>
            </a:r>
            <a:r>
              <a:rPr lang="en-US" sz="2000" dirty="0">
                <a:latin typeface="Times New Roman"/>
                <a:ea typeface="Times New Roman"/>
                <a:cs typeface="Times New Roman"/>
              </a:rPr>
              <a:t> ở </a:t>
            </a:r>
            <a:r>
              <a:rPr lang="en-US" sz="2000" dirty="0" err="1">
                <a:latin typeface="Times New Roman"/>
                <a:ea typeface="Times New Roman"/>
                <a:cs typeface="Times New Roman"/>
              </a:rPr>
              <a:t>bệnh</a:t>
            </a:r>
            <a:r>
              <a:rPr lang="en-US" sz="2000" dirty="0">
                <a:latin typeface="Times New Roman"/>
                <a:ea typeface="Times New Roman"/>
                <a:cs typeface="Times New Roman"/>
              </a:rPr>
              <a:t> </a:t>
            </a:r>
            <a:r>
              <a:rPr lang="en-US" sz="2000" dirty="0" err="1">
                <a:latin typeface="Times New Roman"/>
                <a:ea typeface="Times New Roman"/>
                <a:cs typeface="Times New Roman"/>
              </a:rPr>
              <a:t>nhân</a:t>
            </a:r>
            <a:r>
              <a:rPr lang="en-US" sz="2000" dirty="0">
                <a:latin typeface="Times New Roman"/>
                <a:ea typeface="Times New Roman"/>
                <a:cs typeface="Times New Roman"/>
              </a:rPr>
              <a:t> </a:t>
            </a:r>
            <a:r>
              <a:rPr lang="en-US" sz="2000" dirty="0" err="1">
                <a:latin typeface="Times New Roman"/>
                <a:ea typeface="Times New Roman"/>
                <a:cs typeface="Times New Roman"/>
              </a:rPr>
              <a:t>suy</a:t>
            </a:r>
            <a:r>
              <a:rPr lang="en-US" sz="2000" dirty="0">
                <a:latin typeface="Times New Roman"/>
                <a:ea typeface="Times New Roman"/>
                <a:cs typeface="Times New Roman"/>
              </a:rPr>
              <a:t> </a:t>
            </a:r>
            <a:r>
              <a:rPr lang="en-US" sz="2000" dirty="0" err="1">
                <a:latin typeface="Times New Roman"/>
                <a:ea typeface="Times New Roman"/>
                <a:cs typeface="Times New Roman"/>
              </a:rPr>
              <a:t>gan</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2mg/</a:t>
            </a:r>
            <a:r>
              <a:rPr lang="en-US" sz="2000" dirty="0" err="1">
                <a:latin typeface="Times New Roman"/>
                <a:ea typeface="Times New Roman"/>
                <a:cs typeface="Times New Roman"/>
              </a:rPr>
              <a:t>ngày</a:t>
            </a:r>
            <a:r>
              <a:rPr lang="en-US" sz="2000" dirty="0">
                <a:latin typeface="Times New Roman"/>
                <a:ea typeface="Times New Roman"/>
                <a:cs typeface="Times New Roman"/>
              </a:rPr>
              <a:t>, </a:t>
            </a:r>
            <a:r>
              <a:rPr lang="en-US" sz="2000" dirty="0" err="1">
                <a:latin typeface="Times New Roman"/>
                <a:ea typeface="Times New Roman"/>
                <a:cs typeface="Times New Roman"/>
              </a:rPr>
              <a:t>suy</a:t>
            </a:r>
            <a:r>
              <a:rPr lang="en-US" sz="2000" dirty="0">
                <a:latin typeface="Times New Roman"/>
                <a:ea typeface="Times New Roman"/>
                <a:cs typeface="Times New Roman"/>
              </a:rPr>
              <a:t> </a:t>
            </a:r>
            <a:r>
              <a:rPr lang="en-US" sz="2000" dirty="0" err="1">
                <a:latin typeface="Times New Roman"/>
                <a:ea typeface="Times New Roman"/>
                <a:cs typeface="Times New Roman"/>
              </a:rPr>
              <a:t>thận</a:t>
            </a:r>
            <a:r>
              <a:rPr lang="en-US" sz="2000" dirty="0">
                <a:latin typeface="Times New Roman"/>
                <a:ea typeface="Times New Roman"/>
                <a:cs typeface="Times New Roman"/>
              </a:rPr>
              <a:t> </a:t>
            </a:r>
            <a:r>
              <a:rPr lang="en-US" sz="2000" dirty="0" err="1">
                <a:latin typeface="Times New Roman"/>
                <a:ea typeface="Times New Roman"/>
                <a:cs typeface="Times New Roman"/>
              </a:rPr>
              <a:t>hoặc</a:t>
            </a:r>
            <a:r>
              <a:rPr lang="en-US" sz="2000" dirty="0">
                <a:latin typeface="Times New Roman"/>
                <a:ea typeface="Times New Roman"/>
                <a:cs typeface="Times New Roman"/>
              </a:rPr>
              <a:t> </a:t>
            </a:r>
            <a:r>
              <a:rPr lang="en-US" sz="2000" dirty="0" err="1">
                <a:latin typeface="Times New Roman"/>
                <a:ea typeface="Times New Roman"/>
                <a:cs typeface="Times New Roman"/>
              </a:rPr>
              <a:t>giảm</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tích</a:t>
            </a:r>
            <a:r>
              <a:rPr lang="en-US" sz="2000" dirty="0">
                <a:latin typeface="Times New Roman"/>
                <a:ea typeface="Times New Roman"/>
                <a:cs typeface="Times New Roman"/>
              </a:rPr>
              <a:t> </a:t>
            </a:r>
            <a:r>
              <a:rPr lang="en-US" sz="2000" dirty="0" err="1">
                <a:latin typeface="Times New Roman"/>
                <a:ea typeface="Times New Roman"/>
                <a:cs typeface="Times New Roman"/>
              </a:rPr>
              <a:t>nội</a:t>
            </a:r>
            <a:r>
              <a:rPr lang="en-US" sz="2000" dirty="0">
                <a:latin typeface="Times New Roman"/>
                <a:ea typeface="Times New Roman"/>
                <a:cs typeface="Times New Roman"/>
              </a:rPr>
              <a:t> </a:t>
            </a:r>
            <a:r>
              <a:rPr lang="en-US" sz="2000" dirty="0" err="1">
                <a:latin typeface="Times New Roman"/>
                <a:ea typeface="Times New Roman"/>
                <a:cs typeface="Times New Roman"/>
              </a:rPr>
              <a:t>mạch</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4mg/</a:t>
            </a:r>
            <a:r>
              <a:rPr lang="en-US" sz="2000" dirty="0" err="1">
                <a:latin typeface="Times New Roman"/>
                <a:ea typeface="Times New Roman"/>
                <a:cs typeface="Times New Roman"/>
              </a:rPr>
              <a:t>ngày</a:t>
            </a:r>
            <a:endParaRPr lang="en-US" sz="2000" dirty="0">
              <a:latin typeface="Calibri"/>
              <a:ea typeface="Times New Roman"/>
              <a:cs typeface="Times New Roman"/>
            </a:endParaRPr>
          </a:p>
          <a:p>
            <a:pPr>
              <a:buNone/>
            </a:pPr>
            <a:endParaRPr lang="en-US" sz="2400" dirty="0" smtClean="0">
              <a:solidFill>
                <a:schemeClr val="tx1">
                  <a:lumMod val="95000"/>
                  <a:lumOff val="5000"/>
                </a:schemeClr>
              </a:solidFill>
              <a:latin typeface="Times New Roman" pitchFamily="18" charset="0"/>
              <a:cs typeface="Times New Roman" pitchFamily="18" charset="0"/>
            </a:endParaRPr>
          </a:p>
          <a:p>
            <a:endParaRPr lang="en-US" sz="2800" dirty="0" smtClean="0">
              <a:solidFill>
                <a:schemeClr val="tx1">
                  <a:lumMod val="95000"/>
                  <a:lumOff val="5000"/>
                </a:schemeClr>
              </a:solidFill>
              <a:latin typeface="Times New Roman" pitchFamily="18" charset="0"/>
              <a:cs typeface="Times New Roman" pitchFamily="18" charset="0"/>
            </a:endParaRPr>
          </a:p>
          <a:p>
            <a:pPr>
              <a:buNone/>
            </a:pPr>
            <a:r>
              <a:rPr lang="en-US" sz="2800" dirty="0" smtClean="0">
                <a:solidFill>
                  <a:schemeClr val="tx1">
                    <a:lumMod val="95000"/>
                    <a:lumOff val="5000"/>
                  </a:schemeClr>
                </a:solidFill>
                <a:latin typeface="Times New Roman" pitchFamily="18" charset="0"/>
                <a:cs typeface="Times New Roman" pitchFamily="18" charset="0"/>
              </a:rPr>
              <a:t>		</a:t>
            </a:r>
          </a:p>
          <a:p>
            <a:pPr>
              <a:buNone/>
            </a:pPr>
            <a:endParaRPr lang="en-US" sz="2800" dirty="0" smtClean="0">
              <a:solidFill>
                <a:schemeClr val="tx1">
                  <a:lumMod val="95000"/>
                  <a:lumOff val="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457200" y="152400"/>
            <a:ext cx="7239000" cy="533400"/>
          </a:xfrm>
        </p:spPr>
        <p:txBody>
          <a:bodyPr>
            <a:normAutofit/>
          </a:bodyPr>
          <a:lstStyle/>
          <a:p>
            <a:pPr algn="ctr"/>
            <a:r>
              <a:rPr lang="en-US" sz="2400" dirty="0">
                <a:ln w="500">
                  <a:solidFill>
                    <a:srgbClr val="B13F9A">
                      <a:shade val="20000"/>
                      <a:satMod val="120000"/>
                    </a:srgbClr>
                  </a:solidFill>
                </a:ln>
                <a:solidFill>
                  <a:srgbClr val="002060"/>
                </a:solidFill>
                <a:latin typeface="Times New Roman" pitchFamily="18" charset="0"/>
                <a:cs typeface="Times New Roman" pitchFamily="18" charset="0"/>
              </a:rPr>
              <a:t>1. </a:t>
            </a:r>
            <a:r>
              <a:rPr lang="en-US" sz="2400" dirty="0">
                <a:ln w="500">
                  <a:solidFill>
                    <a:srgbClr val="B13F9A">
                      <a:shade val="20000"/>
                      <a:satMod val="120000"/>
                    </a:srgbClr>
                  </a:solidFill>
                </a:ln>
                <a:solidFill>
                  <a:srgbClr val="0070C0"/>
                </a:solidFill>
                <a:latin typeface="Times New Roman" pitchFamily="18" charset="0"/>
                <a:cs typeface="Times New Roman" pitchFamily="18" charset="0"/>
              </a:rPr>
              <a:t>GUARENTE-8 (Candesartan 8mg)</a:t>
            </a:r>
            <a:endParaRPr lang="en-US" sz="2400" dirty="0">
              <a:solidFill>
                <a:srgbClr val="002060"/>
              </a:solidFill>
              <a:latin typeface="Times New Roman" pitchFamily="18" charset="0"/>
              <a:cs typeface="Times New Roman" pitchFamily="18" charset="0"/>
            </a:endParaRPr>
          </a:p>
        </p:txBody>
      </p:sp>
      <p:cxnSp>
        <p:nvCxnSpPr>
          <p:cNvPr id="6" name="Straight Connector 5"/>
          <p:cNvCxnSpPr/>
          <p:nvPr/>
        </p:nvCxnSpPr>
        <p:spPr>
          <a:xfrm>
            <a:off x="0" y="8382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B88D092-A969-46FF-8796-618500B81C94}" type="slidenum">
              <a:rPr lang="en-US" smtClean="0"/>
              <a:pPr/>
              <a:t>9</a:t>
            </a:fld>
            <a:endParaRPr lang="en-US"/>
          </a:p>
        </p:txBody>
      </p:sp>
      <p:sp>
        <p:nvSpPr>
          <p:cNvPr id="7" name="Footer Placeholder 6"/>
          <p:cNvSpPr>
            <a:spLocks noGrp="1"/>
          </p:cNvSpPr>
          <p:nvPr>
            <p:ph type="ftr" sz="quarter" idx="11"/>
          </p:nvPr>
        </p:nvSpPr>
        <p:spPr>
          <a:xfrm>
            <a:off x="838200" y="6629400"/>
            <a:ext cx="3657600" cy="228600"/>
          </a:xfrm>
        </p:spPr>
        <p:txBody>
          <a:bodyPr/>
          <a:lstStyle/>
          <a:p>
            <a:endParaRPr lang="en-US" dirty="0"/>
          </a:p>
        </p:txBody>
      </p:sp>
    </p:spTree>
    <p:extLst>
      <p:ext uri="{BB962C8B-B14F-4D97-AF65-F5344CB8AC3E}">
        <p14:creationId xmlns:p14="http://schemas.microsoft.com/office/powerpoint/2010/main" val="3053006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5075</TotalTime>
  <Words>3478</Words>
  <Application>Microsoft Office PowerPoint</Application>
  <PresentationFormat>On-screen Show (4:3)</PresentationFormat>
  <Paragraphs>421</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Opulent</vt:lpstr>
      <vt:lpstr>THÔNG TIN THUỐC năm 2019</vt:lpstr>
      <vt:lpstr>PowerPoint Presentation</vt:lpstr>
      <vt:lpstr>1. GUARENTE-8 (Candesartan 8mg)</vt:lpstr>
      <vt:lpstr>1. GUARENTE-8 (Candesartan 8mg)</vt:lpstr>
      <vt:lpstr>1. GUARENTE-8 (Candesartan 8mg)</vt:lpstr>
      <vt:lpstr>1. GUARENTE-8 (Candesartan 8mg)</vt:lpstr>
      <vt:lpstr>GUARENTE-8 (Candesartan 8mg)</vt:lpstr>
      <vt:lpstr>GUARENTE-8 (Candesartan 8mg)</vt:lpstr>
      <vt:lpstr>1. GUARENTE-8 (Candesartan 8mg)</vt:lpstr>
      <vt:lpstr>1. GUARENTE-8 (Candesartan 8mg)</vt:lpstr>
      <vt:lpstr>1. GUARENTE-8 (Candesartan 8mg)</vt:lpstr>
      <vt:lpstr>1. GUARENTE-8 (Candesartan 8mg)</vt:lpstr>
      <vt:lpstr>2. DH-METGLU XR 1000</vt:lpstr>
      <vt:lpstr>2. DH-METGLU XR 1000</vt:lpstr>
      <vt:lpstr> 2. DH-METGLU XR 1000</vt:lpstr>
      <vt:lpstr>2. DH-METGLU XR 1000</vt:lpstr>
      <vt:lpstr>2. DH-METGLU XR 1000</vt:lpstr>
      <vt:lpstr>2. DH-METGLU XR 1000</vt:lpstr>
      <vt:lpstr>2. DH-METGLU XR 1000</vt:lpstr>
      <vt:lpstr>2. DH-METGLU XR 1000</vt:lpstr>
      <vt:lpstr>2. DH-METGLU XR 1000</vt:lpstr>
      <vt:lpstr>2. DH-METGLU XR 1000</vt:lpstr>
      <vt:lpstr>3. Brometic  2mg/10ml(Brometic )</vt:lpstr>
      <vt:lpstr>3. Brometic  2mg/10ml(Brometic )</vt:lpstr>
      <vt:lpstr>3. Brometic  2mg/10ml(Brometic )</vt:lpstr>
      <vt:lpstr>3. Brometic  2mg/10ml(Brometic )</vt:lpstr>
      <vt:lpstr>3. Brometic  2mg/10ml(Brometic )</vt:lpstr>
      <vt:lpstr>3. Brometic  2mg/10ml(Brometic )</vt:lpstr>
      <vt:lpstr>3. Brometic  2mg/10ml(Brometic )</vt:lpstr>
      <vt:lpstr>3. Brometic  2mg/10ml(Brometic )</vt:lpstr>
      <vt:lpstr>4. PAROCONTIN (Paracetamol 325mg +Methocarbamol 400mg)</vt:lpstr>
      <vt:lpstr>4. PAROCONTIN (Paracetamol 325mg +Methocarbamol 400mg)</vt:lpstr>
      <vt:lpstr>4. PAROCONTIN (Paracetamol 325mg +Methocarbamol 400mg)</vt:lpstr>
      <vt:lpstr>4. PAROCONTIN (Paracetamol 325mg +Methocarbamol 400mg)</vt:lpstr>
      <vt:lpstr>4. PAROCONTIN (Paracetamol 325mg +Methocarbamol 400mg)</vt:lpstr>
      <vt:lpstr>Clopidogel bisulfat 75mg  (PFERTZEL)</vt:lpstr>
      <vt:lpstr>Clopidogel bisulfat 75mg  (PFERTZEL)</vt:lpstr>
      <vt:lpstr>Clopidogel bisulfat 75mg  (PFERTZEL)</vt:lpstr>
      <vt:lpstr>Clopidogel bisulfat 75mg  (PFERTZEL)</vt:lpstr>
      <vt:lpstr>Clopidogel bisulfat 75mg  (PFERTZEL)</vt:lpstr>
      <vt:lpstr>Clopidogel bisulfat 75mg  (PFERTZEL)</vt:lpstr>
      <vt:lpstr>KIMAZEN (BỔ HUYẾT ĐIỀU KINH)</vt:lpstr>
      <vt:lpstr>KIMAZEN (BỔ HUYẾT ĐIỀU KINH)</vt:lpstr>
      <vt:lpstr>Khang minh phong thấp nang</vt:lpstr>
      <vt:lpstr>Khang minh phong thấp nang</vt:lpstr>
      <vt:lpstr>Khang minh phong thấp nang</vt:lpstr>
      <vt:lpstr>TOMOKO</vt:lpstr>
      <vt:lpstr>tomoko</vt:lpstr>
      <vt:lpstr>Sáng mắt</vt:lpstr>
      <vt:lpstr>Sáng mắt</vt:lpstr>
      <vt:lpstr>Phong tê thấp-ht</vt:lpstr>
      <vt:lpstr>Neupencap (gabapentin)</vt:lpstr>
      <vt:lpstr>Neupencap (gabapentin)</vt:lpstr>
      <vt:lpstr>Neupencap (gabapentin)</vt:lpstr>
      <vt:lpstr>Neupencap (gabapentin)</vt:lpstr>
      <vt:lpstr>Neupencap (gabapentin)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dc:creator>
  <cp:lastModifiedBy>Duoc-CT</cp:lastModifiedBy>
  <cp:revision>471</cp:revision>
  <dcterms:created xsi:type="dcterms:W3CDTF">2018-10-03T01:25:05Z</dcterms:created>
  <dcterms:modified xsi:type="dcterms:W3CDTF">2019-10-08T06:57:02Z</dcterms:modified>
</cp:coreProperties>
</file>