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57" r:id="rId4"/>
    <p:sldId id="258" r:id="rId5"/>
    <p:sldId id="275" r:id="rId6"/>
    <p:sldId id="277" r:id="rId7"/>
    <p:sldId id="259" r:id="rId8"/>
    <p:sldId id="278" r:id="rId9"/>
    <p:sldId id="279" r:id="rId10"/>
    <p:sldId id="260" r:id="rId11"/>
    <p:sldId id="273" r:id="rId12"/>
    <p:sldId id="261" r:id="rId13"/>
    <p:sldId id="262" r:id="rId14"/>
    <p:sldId id="263" r:id="rId15"/>
    <p:sldId id="272" r:id="rId16"/>
    <p:sldId id="264" r:id="rId17"/>
    <p:sldId id="265" r:id="rId18"/>
    <p:sldId id="266" r:id="rId19"/>
    <p:sldId id="267" r:id="rId20"/>
    <p:sldId id="268" r:id="rId21"/>
    <p:sldId id="269" r:id="rId22"/>
    <p:sldId id="27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60"/>
  </p:normalViewPr>
  <p:slideViewPr>
    <p:cSldViewPr>
      <p:cViewPr>
        <p:scale>
          <a:sx n="76" d="100"/>
          <a:sy n="76" d="100"/>
        </p:scale>
        <p:origin x="-120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472676-57F0-4BBC-8D4F-96FCE1349822}" type="datetimeFigureOut">
              <a:rPr lang="en-US" smtClean="0"/>
              <a:pPr/>
              <a:t>25/11/2019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9A7D9-D329-463D-94EB-62634CF2F942}" type="slidenum">
              <a:rPr lang="en-US" smtClean="0"/>
              <a:pPr/>
              <a:t>‹#›</a:t>
            </a:fld>
            <a:endParaRPr lang="en-US"/>
          </a:p>
        </p:txBody>
      </p:sp>
    </p:spTree>
    <p:extLst>
      <p:ext uri="{BB962C8B-B14F-4D97-AF65-F5344CB8AC3E}">
        <p14:creationId xmlns:p14="http://schemas.microsoft.com/office/powerpoint/2010/main" val="1800273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472676-57F0-4BBC-8D4F-96FCE1349822}" type="datetimeFigureOut">
              <a:rPr lang="en-US" smtClean="0"/>
              <a:pPr/>
              <a:t>25/11/2019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9A7D9-D329-463D-94EB-62634CF2F942}" type="slidenum">
              <a:rPr lang="en-US" smtClean="0"/>
              <a:pPr/>
              <a:t>‹#›</a:t>
            </a:fld>
            <a:endParaRPr lang="en-US"/>
          </a:p>
        </p:txBody>
      </p:sp>
    </p:spTree>
    <p:extLst>
      <p:ext uri="{BB962C8B-B14F-4D97-AF65-F5344CB8AC3E}">
        <p14:creationId xmlns:p14="http://schemas.microsoft.com/office/powerpoint/2010/main" val="259611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472676-57F0-4BBC-8D4F-96FCE1349822}" type="datetimeFigureOut">
              <a:rPr lang="en-US" smtClean="0"/>
              <a:pPr/>
              <a:t>25/11/2019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9A7D9-D329-463D-94EB-62634CF2F942}" type="slidenum">
              <a:rPr lang="en-US" smtClean="0"/>
              <a:pPr/>
              <a:t>‹#›</a:t>
            </a:fld>
            <a:endParaRPr lang="en-US"/>
          </a:p>
        </p:txBody>
      </p:sp>
    </p:spTree>
    <p:extLst>
      <p:ext uri="{BB962C8B-B14F-4D97-AF65-F5344CB8AC3E}">
        <p14:creationId xmlns:p14="http://schemas.microsoft.com/office/powerpoint/2010/main" val="3707520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472676-57F0-4BBC-8D4F-96FCE1349822}" type="datetimeFigureOut">
              <a:rPr lang="en-US" smtClean="0"/>
              <a:pPr/>
              <a:t>25/11/2019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9A7D9-D329-463D-94EB-62634CF2F942}" type="slidenum">
              <a:rPr lang="en-US" smtClean="0"/>
              <a:pPr/>
              <a:t>‹#›</a:t>
            </a:fld>
            <a:endParaRPr lang="en-US"/>
          </a:p>
        </p:txBody>
      </p:sp>
    </p:spTree>
    <p:extLst>
      <p:ext uri="{BB962C8B-B14F-4D97-AF65-F5344CB8AC3E}">
        <p14:creationId xmlns:p14="http://schemas.microsoft.com/office/powerpoint/2010/main" val="3229724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472676-57F0-4BBC-8D4F-96FCE1349822}" type="datetimeFigureOut">
              <a:rPr lang="en-US" smtClean="0"/>
              <a:pPr/>
              <a:t>25/11/2019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9A7D9-D329-463D-94EB-62634CF2F942}" type="slidenum">
              <a:rPr lang="en-US" smtClean="0"/>
              <a:pPr/>
              <a:t>‹#›</a:t>
            </a:fld>
            <a:endParaRPr lang="en-US"/>
          </a:p>
        </p:txBody>
      </p:sp>
    </p:spTree>
    <p:extLst>
      <p:ext uri="{BB962C8B-B14F-4D97-AF65-F5344CB8AC3E}">
        <p14:creationId xmlns:p14="http://schemas.microsoft.com/office/powerpoint/2010/main" val="223702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472676-57F0-4BBC-8D4F-96FCE1349822}" type="datetimeFigureOut">
              <a:rPr lang="en-US" smtClean="0"/>
              <a:pPr/>
              <a:t>25/11/2019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9A7D9-D329-463D-94EB-62634CF2F942}" type="slidenum">
              <a:rPr lang="en-US" smtClean="0"/>
              <a:pPr/>
              <a:t>‹#›</a:t>
            </a:fld>
            <a:endParaRPr lang="en-US"/>
          </a:p>
        </p:txBody>
      </p:sp>
    </p:spTree>
    <p:extLst>
      <p:ext uri="{BB962C8B-B14F-4D97-AF65-F5344CB8AC3E}">
        <p14:creationId xmlns:p14="http://schemas.microsoft.com/office/powerpoint/2010/main" val="406286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472676-57F0-4BBC-8D4F-96FCE1349822}" type="datetimeFigureOut">
              <a:rPr lang="en-US" smtClean="0"/>
              <a:pPr/>
              <a:t>25/11/2019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9A7D9-D329-463D-94EB-62634CF2F942}" type="slidenum">
              <a:rPr lang="en-US" smtClean="0"/>
              <a:pPr/>
              <a:t>‹#›</a:t>
            </a:fld>
            <a:endParaRPr lang="en-US"/>
          </a:p>
        </p:txBody>
      </p:sp>
    </p:spTree>
    <p:extLst>
      <p:ext uri="{BB962C8B-B14F-4D97-AF65-F5344CB8AC3E}">
        <p14:creationId xmlns:p14="http://schemas.microsoft.com/office/powerpoint/2010/main" val="868147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472676-57F0-4BBC-8D4F-96FCE1349822}" type="datetimeFigureOut">
              <a:rPr lang="en-US" smtClean="0"/>
              <a:pPr/>
              <a:t>25/11/2019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9A7D9-D329-463D-94EB-62634CF2F942}" type="slidenum">
              <a:rPr lang="en-US" smtClean="0"/>
              <a:pPr/>
              <a:t>‹#›</a:t>
            </a:fld>
            <a:endParaRPr lang="en-US"/>
          </a:p>
        </p:txBody>
      </p:sp>
    </p:spTree>
    <p:extLst>
      <p:ext uri="{BB962C8B-B14F-4D97-AF65-F5344CB8AC3E}">
        <p14:creationId xmlns:p14="http://schemas.microsoft.com/office/powerpoint/2010/main" val="3294259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472676-57F0-4BBC-8D4F-96FCE1349822}" type="datetimeFigureOut">
              <a:rPr lang="en-US" smtClean="0"/>
              <a:pPr/>
              <a:t>25/11/2019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9A7D9-D329-463D-94EB-62634CF2F942}" type="slidenum">
              <a:rPr lang="en-US" smtClean="0"/>
              <a:pPr/>
              <a:t>‹#›</a:t>
            </a:fld>
            <a:endParaRPr lang="en-US"/>
          </a:p>
        </p:txBody>
      </p:sp>
    </p:spTree>
    <p:extLst>
      <p:ext uri="{BB962C8B-B14F-4D97-AF65-F5344CB8AC3E}">
        <p14:creationId xmlns:p14="http://schemas.microsoft.com/office/powerpoint/2010/main" val="486689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472676-57F0-4BBC-8D4F-96FCE1349822}" type="datetimeFigureOut">
              <a:rPr lang="en-US" smtClean="0"/>
              <a:pPr/>
              <a:t>25/11/2019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9A7D9-D329-463D-94EB-62634CF2F942}" type="slidenum">
              <a:rPr lang="en-US" smtClean="0"/>
              <a:pPr/>
              <a:t>‹#›</a:t>
            </a:fld>
            <a:endParaRPr lang="en-US"/>
          </a:p>
        </p:txBody>
      </p:sp>
    </p:spTree>
    <p:extLst>
      <p:ext uri="{BB962C8B-B14F-4D97-AF65-F5344CB8AC3E}">
        <p14:creationId xmlns:p14="http://schemas.microsoft.com/office/powerpoint/2010/main" val="2200222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472676-57F0-4BBC-8D4F-96FCE1349822}" type="datetimeFigureOut">
              <a:rPr lang="en-US" smtClean="0"/>
              <a:pPr/>
              <a:t>25/11/2019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9A7D9-D329-463D-94EB-62634CF2F942}" type="slidenum">
              <a:rPr lang="en-US" smtClean="0"/>
              <a:pPr/>
              <a:t>‹#›</a:t>
            </a:fld>
            <a:endParaRPr lang="en-US"/>
          </a:p>
        </p:txBody>
      </p:sp>
    </p:spTree>
    <p:extLst>
      <p:ext uri="{BB962C8B-B14F-4D97-AF65-F5344CB8AC3E}">
        <p14:creationId xmlns:p14="http://schemas.microsoft.com/office/powerpoint/2010/main" val="519394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472676-57F0-4BBC-8D4F-96FCE1349822}" type="datetimeFigureOut">
              <a:rPr lang="en-US" smtClean="0"/>
              <a:pPr/>
              <a:t>25/11/2019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9A7D9-D329-463D-94EB-62634CF2F942}" type="slidenum">
              <a:rPr lang="en-US" smtClean="0"/>
              <a:pPr/>
              <a:t>‹#›</a:t>
            </a:fld>
            <a:endParaRPr lang="en-US"/>
          </a:p>
        </p:txBody>
      </p:sp>
    </p:spTree>
    <p:extLst>
      <p:ext uri="{BB962C8B-B14F-4D97-AF65-F5344CB8AC3E}">
        <p14:creationId xmlns:p14="http://schemas.microsoft.com/office/powerpoint/2010/main" val="4247317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09600"/>
            <a:ext cx="7543800" cy="1219199"/>
          </a:xfrm>
        </p:spPr>
        <p:style>
          <a:lnRef idx="1">
            <a:schemeClr val="accent2"/>
          </a:lnRef>
          <a:fillRef idx="2">
            <a:schemeClr val="accent2"/>
          </a:fillRef>
          <a:effectRef idx="1">
            <a:schemeClr val="accent2"/>
          </a:effectRef>
          <a:fontRef idx="minor">
            <a:schemeClr val="dk1"/>
          </a:fontRef>
        </p:style>
        <p:txBody>
          <a:bodyPr>
            <a:normAutofit/>
          </a:bodyPr>
          <a:lstStyle/>
          <a:p>
            <a:r>
              <a:rPr lang="en-US" sz="3200" dirty="0">
                <a:solidFill>
                  <a:prstClr val="black"/>
                </a:solidFill>
                <a:latin typeface="Times New Roman" panose="02020603050405020304" pitchFamily="18" charset="0"/>
                <a:ea typeface="+mj-ea"/>
                <a:cs typeface="Times New Roman" panose="02020603050405020304" pitchFamily="18" charset="0"/>
              </a:rPr>
              <a:t>SỬ DỤNG HỢP LÝ </a:t>
            </a:r>
            <a:r>
              <a:rPr lang="en-US" sz="3200" dirty="0" smtClean="0">
                <a:solidFill>
                  <a:prstClr val="black"/>
                </a:solidFill>
                <a:latin typeface="Times New Roman" panose="02020603050405020304" pitchFamily="18" charset="0"/>
                <a:ea typeface="+mj-ea"/>
                <a:cs typeface="Times New Roman" panose="02020603050405020304" pitchFamily="18" charset="0"/>
              </a:rPr>
              <a:t>THUỐC </a:t>
            </a:r>
            <a:r>
              <a:rPr lang="en-US" sz="3200" dirty="0">
                <a:solidFill>
                  <a:prstClr val="black"/>
                </a:solidFill>
                <a:latin typeface="Times New Roman" panose="02020603050405020304" pitchFamily="18" charset="0"/>
                <a:ea typeface="+mj-ea"/>
                <a:cs typeface="Times New Roman" panose="02020603050405020304" pitchFamily="18" charset="0"/>
              </a:rPr>
              <a:t>KHÁNG SINH </a:t>
            </a:r>
            <a:r>
              <a:rPr lang="en-US" sz="3200" dirty="0" smtClean="0">
                <a:solidFill>
                  <a:prstClr val="black"/>
                </a:solidFill>
                <a:latin typeface="Times New Roman" panose="02020603050405020304" pitchFamily="18" charset="0"/>
                <a:ea typeface="+mj-ea"/>
                <a:cs typeface="Times New Roman" panose="02020603050405020304" pitchFamily="18" charset="0"/>
              </a:rPr>
              <a:t>NHÓM CEPHALOSPORIN</a:t>
            </a:r>
            <a:endParaRPr lang="en-US" sz="32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838200" y="3733800"/>
            <a:ext cx="7543800" cy="2590800"/>
          </a:xfrm>
        </p:spPr>
        <p:txBody>
          <a:bodyPr>
            <a:normAutofit fontScale="47500" lnSpcReduction="20000"/>
          </a:bodyPr>
          <a:lstStyle/>
          <a:p>
            <a:pPr algn="just"/>
            <a:r>
              <a:rPr lang="vi-VN" sz="4600" b="1" dirty="0" smtClean="0">
                <a:solidFill>
                  <a:schemeClr val="tx1"/>
                </a:solidFill>
                <a:latin typeface="+mj-lt"/>
              </a:rPr>
              <a:t>Khái niệm</a:t>
            </a:r>
            <a:r>
              <a:rPr lang="en-US" sz="4600" b="1" dirty="0" smtClean="0">
                <a:solidFill>
                  <a:schemeClr val="tx1"/>
                </a:solidFill>
                <a:latin typeface="+mj-lt"/>
              </a:rPr>
              <a:t>:</a:t>
            </a:r>
            <a:endParaRPr lang="vi-VN" sz="4600" b="1" dirty="0">
              <a:solidFill>
                <a:schemeClr val="tx1"/>
              </a:solidFill>
              <a:latin typeface="+mj-lt"/>
            </a:endParaRPr>
          </a:p>
          <a:p>
            <a:pPr algn="l"/>
            <a:r>
              <a:rPr lang="vi-VN" sz="4600" b="1" dirty="0">
                <a:solidFill>
                  <a:schemeClr val="tx1"/>
                </a:solidFill>
                <a:latin typeface="+mj-lt"/>
              </a:rPr>
              <a:t>Cephalosporin</a:t>
            </a:r>
            <a:r>
              <a:rPr lang="vi-VN" sz="4600" dirty="0">
                <a:solidFill>
                  <a:schemeClr val="tx1"/>
                </a:solidFill>
                <a:latin typeface="+mj-lt"/>
              </a:rPr>
              <a:t> là kháng sinh phổ rộng nhóm</a:t>
            </a:r>
            <a:r>
              <a:rPr lang="vi-VN" sz="4600" b="1" dirty="0">
                <a:solidFill>
                  <a:schemeClr val="tx1"/>
                </a:solidFill>
                <a:latin typeface="+mj-lt"/>
              </a:rPr>
              <a:t> beta – lactam</a:t>
            </a:r>
            <a:r>
              <a:rPr lang="vi-VN" sz="4600" dirty="0">
                <a:solidFill>
                  <a:schemeClr val="tx1"/>
                </a:solidFill>
                <a:latin typeface="+mj-lt"/>
              </a:rPr>
              <a:t>, dẫn xuất của acid 7-aminocephalosporanic (viết tắt là </a:t>
            </a:r>
            <a:r>
              <a:rPr lang="vi-VN" sz="4600" dirty="0" smtClean="0">
                <a:solidFill>
                  <a:schemeClr val="tx1"/>
                </a:solidFill>
                <a:latin typeface="+mj-lt"/>
              </a:rPr>
              <a:t>A</a:t>
            </a:r>
            <a:r>
              <a:rPr lang="en-US" sz="4600" dirty="0" smtClean="0">
                <a:solidFill>
                  <a:schemeClr val="tx1"/>
                </a:solidFill>
                <a:latin typeface="+mj-lt"/>
              </a:rPr>
              <a:t>7</a:t>
            </a:r>
            <a:r>
              <a:rPr lang="vi-VN" sz="4600" dirty="0" smtClean="0">
                <a:solidFill>
                  <a:schemeClr val="tx1"/>
                </a:solidFill>
                <a:latin typeface="+mj-lt"/>
              </a:rPr>
              <a:t>AC</a:t>
            </a:r>
            <a:r>
              <a:rPr lang="vi-VN" sz="4600" dirty="0">
                <a:solidFill>
                  <a:schemeClr val="tx1"/>
                </a:solidFill>
                <a:latin typeface="+mj-lt"/>
              </a:rPr>
              <a:t>). Các cephalosporin khác nhau được hình thành bằng phương pháp bán tổng hợp. Sự thay đổi các nhóm thế sẽ dẫn đến thay đổi đặc tính và tác dụng sinh học của </a:t>
            </a:r>
            <a:r>
              <a:rPr lang="vi-VN" sz="4600" dirty="0" smtClean="0">
                <a:solidFill>
                  <a:schemeClr val="tx1"/>
                </a:solidFill>
                <a:latin typeface="+mj-lt"/>
              </a:rPr>
              <a:t>thuốc</a:t>
            </a:r>
            <a:endParaRPr lang="en-US" sz="4600" dirty="0" smtClean="0">
              <a:solidFill>
                <a:schemeClr val="tx1"/>
              </a:solidFill>
              <a:latin typeface="+mj-lt"/>
            </a:endParaRPr>
          </a:p>
          <a:p>
            <a:pPr algn="l"/>
            <a:endParaRPr lang="vi-VN" dirty="0" smtClean="0">
              <a:solidFill>
                <a:srgbClr val="333333"/>
              </a:solidFill>
              <a:latin typeface="+mj-lt"/>
            </a:endParaRPr>
          </a:p>
          <a:p>
            <a:r>
              <a:rPr lang="vi-VN" dirty="0">
                <a:latin typeface="+mj-lt"/>
              </a:rPr>
              <a:t/>
            </a:r>
            <a:br>
              <a:rPr lang="vi-VN" dirty="0">
                <a:latin typeface="+mj-lt"/>
              </a:rPr>
            </a:br>
            <a:endParaRPr lang="en-US" dirty="0">
              <a:solidFill>
                <a:schemeClr val="tx1"/>
              </a:solidFill>
              <a:latin typeface="+mj-lt"/>
              <a:cs typeface="Times New Roman" panose="02020603050405020304" pitchFamily="18" charset="0"/>
            </a:endParaRPr>
          </a:p>
        </p:txBody>
      </p:sp>
      <p:pic>
        <p:nvPicPr>
          <p:cNvPr id="1026" name="Picture 2" descr="C:\Users\Duoc-CT\Desktop\IMG_4352-300x254_f_improf_300x2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057400"/>
            <a:ext cx="27432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979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401762"/>
          </a:xfrm>
        </p:spPr>
        <p:style>
          <a:lnRef idx="1">
            <a:schemeClr val="accent2"/>
          </a:lnRef>
          <a:fillRef idx="2">
            <a:schemeClr val="accent2"/>
          </a:fillRef>
          <a:effectRef idx="1">
            <a:schemeClr val="accent2"/>
          </a:effectRef>
          <a:fontRef idx="minor">
            <a:schemeClr val="dk1"/>
          </a:fontRef>
        </p:style>
        <p:txBody>
          <a:bodyPr>
            <a:normAutofit/>
          </a:bodyPr>
          <a:lstStyle/>
          <a:p>
            <a:r>
              <a:rPr lang="en-US" sz="3200" dirty="0">
                <a:solidFill>
                  <a:prstClr val="black"/>
                </a:solidFill>
                <a:latin typeface="Times New Roman" panose="02020603050405020304" pitchFamily="18" charset="0"/>
                <a:cs typeface="Times New Roman" panose="02020603050405020304" pitchFamily="18" charset="0"/>
              </a:rPr>
              <a:t>PHÂN LOẠI KHÁNG SINH NHÓM CEPHALOSPORIN THEO THẾ HỆ</a:t>
            </a:r>
            <a:endParaRPr lang="en-US" dirty="0"/>
          </a:p>
        </p:txBody>
      </p:sp>
      <p:sp>
        <p:nvSpPr>
          <p:cNvPr id="3" name="Content Placeholder 2"/>
          <p:cNvSpPr>
            <a:spLocks noGrp="1"/>
          </p:cNvSpPr>
          <p:nvPr>
            <p:ph idx="1"/>
          </p:nvPr>
        </p:nvSpPr>
        <p:spPr>
          <a:xfrm>
            <a:off x="381000" y="1219201"/>
            <a:ext cx="4953000" cy="4800600"/>
          </a:xfrm>
        </p:spPr>
        <p:txBody>
          <a:bodyPr>
            <a:normAutofit lnSpcReduction="10000"/>
          </a:bodyPr>
          <a:lstStyle/>
          <a:p>
            <a:endParaRPr lang="en-US" sz="2500" dirty="0" smtClean="0">
              <a:solidFill>
                <a:srgbClr val="00B050"/>
              </a:solidFill>
              <a:latin typeface="Times New Roman" panose="02020603050405020304" pitchFamily="18" charset="0"/>
              <a:cs typeface="Times New Roman" panose="02020603050405020304" pitchFamily="18" charset="0"/>
            </a:endParaRPr>
          </a:p>
          <a:p>
            <a:r>
              <a:rPr lang="en-US" sz="2500" dirty="0" err="1" smtClean="0">
                <a:solidFill>
                  <a:srgbClr val="00B050"/>
                </a:solidFill>
                <a:latin typeface="Times New Roman" panose="02020603050405020304" pitchFamily="18" charset="0"/>
                <a:cs typeface="Times New Roman" panose="02020603050405020304" pitchFamily="18" charset="0"/>
              </a:rPr>
              <a:t>Thế</a:t>
            </a:r>
            <a:r>
              <a:rPr lang="en-US" sz="2500" dirty="0" smtClean="0">
                <a:solidFill>
                  <a:srgbClr val="00B050"/>
                </a:solidFill>
                <a:latin typeface="Times New Roman" panose="02020603050405020304" pitchFamily="18" charset="0"/>
                <a:cs typeface="Times New Roman" panose="02020603050405020304" pitchFamily="18" charset="0"/>
              </a:rPr>
              <a:t> </a:t>
            </a:r>
            <a:r>
              <a:rPr lang="en-US" sz="2500" dirty="0" err="1" smtClean="0">
                <a:solidFill>
                  <a:srgbClr val="00B050"/>
                </a:solidFill>
                <a:latin typeface="Times New Roman" panose="02020603050405020304" pitchFamily="18" charset="0"/>
                <a:cs typeface="Times New Roman" panose="02020603050405020304" pitchFamily="18" charset="0"/>
              </a:rPr>
              <a:t>hệ</a:t>
            </a:r>
            <a:r>
              <a:rPr lang="en-US" sz="2500" dirty="0" smtClean="0">
                <a:solidFill>
                  <a:srgbClr val="00B050"/>
                </a:solidFill>
                <a:latin typeface="Times New Roman" panose="02020603050405020304" pitchFamily="18" charset="0"/>
                <a:cs typeface="Times New Roman" panose="02020603050405020304" pitchFamily="18" charset="0"/>
              </a:rPr>
              <a:t> 4: </a:t>
            </a:r>
            <a:r>
              <a:rPr lang="en-US" sz="2500" dirty="0" err="1" smtClean="0">
                <a:solidFill>
                  <a:srgbClr val="00B050"/>
                </a:solidFill>
                <a:latin typeface="Times New Roman" panose="02020603050405020304" pitchFamily="18" charset="0"/>
                <a:cs typeface="Times New Roman" panose="02020603050405020304" pitchFamily="18" charset="0"/>
              </a:rPr>
              <a:t>cefepim</a:t>
            </a:r>
            <a:endParaRPr lang="en-US" sz="2500" dirty="0" smtClean="0">
              <a:solidFill>
                <a:srgbClr val="00B050"/>
              </a:solidFill>
              <a:latin typeface="Times New Roman" panose="02020603050405020304" pitchFamily="18" charset="0"/>
              <a:cs typeface="Times New Roman" panose="02020603050405020304" pitchFamily="18" charset="0"/>
            </a:endParaRPr>
          </a:p>
          <a:p>
            <a:r>
              <a:rPr lang="en-US" sz="2500" dirty="0" err="1" smtClean="0">
                <a:latin typeface="Times New Roman" panose="02020603050405020304" pitchFamily="18" charset="0"/>
                <a:cs typeface="Times New Roman" panose="02020603050405020304" pitchFamily="18" charset="0"/>
              </a:rPr>
              <a:t>Phổ</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tác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dụng</a:t>
            </a:r>
            <a:r>
              <a:rPr lang="en-US" sz="2500" dirty="0" smtClean="0">
                <a:latin typeface="Times New Roman" panose="02020603050405020304" pitchFamily="18" charset="0"/>
                <a:cs typeface="Times New Roman" panose="02020603050405020304" pitchFamily="18" charset="0"/>
              </a:rPr>
              <a:t>:</a:t>
            </a:r>
          </a:p>
          <a:p>
            <a:r>
              <a:rPr lang="vi-VN" sz="2500" dirty="0">
                <a:latin typeface="+mj-lt"/>
              </a:rPr>
              <a:t>Cephalosporin thế hệ 4 có phổ tác dụng rộng hơn so với thế hệ 3 và bền vững hơn với các beta-lactamase (nhưng không bền với Klebsiella pneumoniae carbapenemase (KPC) nhóm A). Thuốc có hoạt tính trên cả các chủng </a:t>
            </a:r>
            <a:r>
              <a:rPr lang="vi-VN" sz="2500" dirty="0" smtClean="0">
                <a:solidFill>
                  <a:srgbClr val="FF0000"/>
                </a:solidFill>
                <a:latin typeface="+mj-lt"/>
              </a:rPr>
              <a:t>Gram</a:t>
            </a:r>
            <a:r>
              <a:rPr lang="en-US" sz="2500" dirty="0" smtClean="0">
                <a:solidFill>
                  <a:srgbClr val="FF0000"/>
                </a:solidFill>
                <a:latin typeface="+mj-lt"/>
              </a:rPr>
              <a:t> (+)</a:t>
            </a:r>
            <a:r>
              <a:rPr lang="vi-VN" sz="2500" dirty="0" smtClean="0">
                <a:latin typeface="+mj-lt"/>
              </a:rPr>
              <a:t>, </a:t>
            </a:r>
            <a:r>
              <a:rPr lang="vi-VN" sz="2500" dirty="0" smtClean="0">
                <a:solidFill>
                  <a:srgbClr val="0070C0"/>
                </a:solidFill>
                <a:latin typeface="+mj-lt"/>
              </a:rPr>
              <a:t>Gram</a:t>
            </a:r>
            <a:r>
              <a:rPr lang="en-US" sz="2500" dirty="0" smtClean="0">
                <a:solidFill>
                  <a:srgbClr val="0070C0"/>
                </a:solidFill>
                <a:latin typeface="+mj-lt"/>
              </a:rPr>
              <a:t> (-)</a:t>
            </a:r>
            <a:r>
              <a:rPr lang="vi-VN" sz="2500" dirty="0" smtClean="0">
                <a:solidFill>
                  <a:srgbClr val="0070C0"/>
                </a:solidFill>
                <a:latin typeface="+mj-lt"/>
              </a:rPr>
              <a:t> </a:t>
            </a:r>
            <a:r>
              <a:rPr lang="vi-VN" sz="2500" dirty="0">
                <a:latin typeface="+mj-lt"/>
              </a:rPr>
              <a:t>(bao gồm Enterobacteriaceae và Pseudomonas).</a:t>
            </a:r>
            <a:endParaRPr lang="en-US" sz="2500" dirty="0" smtClean="0">
              <a:latin typeface="+mj-lt"/>
              <a:cs typeface="Times New Roman" panose="02020603050405020304" pitchFamily="18" charset="0"/>
            </a:endParaRPr>
          </a:p>
          <a:p>
            <a:pPr algn="just"/>
            <a:endParaRPr lang="en-US" sz="2500" dirty="0">
              <a:latin typeface="Times New Roman" panose="02020603050405020304" pitchFamily="18" charset="0"/>
              <a:cs typeface="Times New Roman" panose="02020603050405020304" pitchFamily="18" charset="0"/>
            </a:endParaRPr>
          </a:p>
        </p:txBody>
      </p:sp>
      <p:pic>
        <p:nvPicPr>
          <p:cNvPr id="4098" name="Picture 2" descr="C:\Users\Duoc-CT\Desktop\4-thuoc-chong-nhiem-khuan-cephalosporin-9-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8305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634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868362"/>
          </a:xfrm>
        </p:spPr>
        <p:style>
          <a:lnRef idx="1">
            <a:schemeClr val="accent2"/>
          </a:lnRef>
          <a:fillRef idx="2">
            <a:schemeClr val="accent2"/>
          </a:fillRef>
          <a:effectRef idx="1">
            <a:schemeClr val="accent2"/>
          </a:effectRef>
          <a:fontRef idx="minor">
            <a:schemeClr val="dk1"/>
          </a:fontRef>
        </p:style>
        <p:txBody>
          <a:bodyPr>
            <a:normAutofit/>
          </a:bodyPr>
          <a:lstStyle/>
          <a:p>
            <a:r>
              <a:rPr lang="en-US" sz="3200" dirty="0" smtClean="0">
                <a:latin typeface="Times New Roman" panose="02020603050405020304" pitchFamily="18" charset="0"/>
                <a:cs typeface="Times New Roman" panose="02020603050405020304" pitchFamily="18" charset="0"/>
              </a:rPr>
              <a:t>CƠ CHẾ TÁC DỤNG</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3400" y="1143000"/>
            <a:ext cx="4281054" cy="4983163"/>
          </a:xfrm>
        </p:spPr>
        <p:txBody>
          <a:bodyPr>
            <a:normAutofit fontScale="92500" lnSpcReduction="10000"/>
          </a:bodyPr>
          <a:lstStyle/>
          <a:p>
            <a:pPr marL="0" lvl="0" indent="0" algn="just">
              <a:buNone/>
            </a:pPr>
            <a:endParaRPr lang="en-US" sz="2500" dirty="0" smtClean="0">
              <a:solidFill>
                <a:srgbClr val="333333"/>
              </a:solidFill>
              <a:latin typeface="+mj-lt"/>
            </a:endParaRPr>
          </a:p>
          <a:p>
            <a:pPr marL="0" lvl="0" indent="0" algn="just">
              <a:buNone/>
            </a:pPr>
            <a:r>
              <a:rPr lang="vi-VN" sz="2400" dirty="0" smtClean="0">
                <a:latin typeface="+mj-lt"/>
              </a:rPr>
              <a:t>Tác </a:t>
            </a:r>
            <a:r>
              <a:rPr lang="vi-VN" sz="2400" dirty="0">
                <a:latin typeface="+mj-lt"/>
              </a:rPr>
              <a:t>dụng diệt khuẩn và hoạt động tương tự như</a:t>
            </a:r>
            <a:r>
              <a:rPr lang="vi-VN" sz="2400" b="1" dirty="0">
                <a:latin typeface="+mj-lt"/>
              </a:rPr>
              <a:t> penicillin</a:t>
            </a:r>
            <a:r>
              <a:rPr lang="vi-VN" sz="2400" dirty="0">
                <a:latin typeface="+mj-lt"/>
              </a:rPr>
              <a:t>. Ức chế sự tổng hợp tế bào vi khuẩn. Các cephalosporin có khả năng acyl hóa các D – alanin transpeptidase, ức chế giai đoạn cuối của quá trình tổng hợp vách tế bào vi khuẩn ( giai đoạn tạo liên kết ngang giữa các peptidoglycan). Quá trình sinh tổng hợp vách tế bào bị ngừng lại, vi khuẩn không có vách tế che chở sẽ bị tiêu diệt.</a:t>
            </a:r>
          </a:p>
          <a:p>
            <a:pPr marL="0" indent="0" algn="just">
              <a:buNone/>
            </a:pPr>
            <a:r>
              <a:rPr lang="vi-VN" sz="2500" dirty="0" smtClean="0">
                <a:latin typeface="+mj-lt"/>
              </a:rPr>
              <a:t/>
            </a:r>
            <a:br>
              <a:rPr lang="vi-VN" sz="2500" dirty="0" smtClean="0">
                <a:latin typeface="+mj-lt"/>
              </a:rPr>
            </a:br>
            <a:endParaRPr lang="en-US" sz="2500" dirty="0">
              <a:latin typeface="+mj-lt"/>
            </a:endParaRPr>
          </a:p>
        </p:txBody>
      </p:sp>
      <p:pic>
        <p:nvPicPr>
          <p:cNvPr id="5123" name="Picture 3" descr="C:\Users\Duoc-CT\Desktop\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1" y="1216608"/>
            <a:ext cx="3810000" cy="4498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262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style>
          <a:lnRef idx="1">
            <a:schemeClr val="accent2"/>
          </a:lnRef>
          <a:fillRef idx="2">
            <a:schemeClr val="accent2"/>
          </a:fillRef>
          <a:effectRef idx="1">
            <a:schemeClr val="accent2"/>
          </a:effectRef>
          <a:fontRef idx="minor">
            <a:schemeClr val="dk1"/>
          </a:fontRef>
        </p:style>
        <p:txBody>
          <a:bodyPr/>
          <a:lstStyle/>
          <a:p>
            <a:pPr marL="342900" lvl="0" indent="-342900">
              <a:spcBef>
                <a:spcPct val="20000"/>
              </a:spcBef>
            </a:pPr>
            <a:r>
              <a:rPr lang="en-US" sz="3000" dirty="0" smtClean="0">
                <a:solidFill>
                  <a:prstClr val="black"/>
                </a:solidFill>
                <a:latin typeface="Times New Roman" panose="02020603050405020304" pitchFamily="18" charset="0"/>
                <a:cs typeface="Times New Roman" panose="02020603050405020304" pitchFamily="18" charset="0"/>
              </a:rPr>
              <a:t>TÁC DỤNG KHÔNG MONG MUỐN</a:t>
            </a:r>
            <a:endParaRPr lang="en-US" sz="3000" dirty="0">
              <a:solidFill>
                <a:prstClr val="black"/>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endParaRPr lang="en-US" sz="2500" dirty="0" smtClean="0">
              <a:solidFill>
                <a:srgbClr val="333333"/>
              </a:solidFill>
              <a:latin typeface="+mj-lt"/>
            </a:endParaRPr>
          </a:p>
          <a:p>
            <a:pPr algn="just"/>
            <a:r>
              <a:rPr lang="vi-VN" sz="2500" dirty="0" smtClean="0">
                <a:latin typeface="+mj-lt"/>
              </a:rPr>
              <a:t>Phản </a:t>
            </a:r>
            <a:r>
              <a:rPr lang="vi-VN" sz="2500" dirty="0">
                <a:latin typeface="+mj-lt"/>
              </a:rPr>
              <a:t>ứng dị ứng: ngứa, ban da,… nặng hơn là sốc phản vệ nhưng ít gặp</a:t>
            </a:r>
          </a:p>
          <a:p>
            <a:pPr algn="just"/>
            <a:r>
              <a:rPr lang="vi-VN" sz="2500" dirty="0">
                <a:latin typeface="+mj-lt"/>
              </a:rPr>
              <a:t>Thuốc gây độc với thận như viêm thận kẽ</a:t>
            </a:r>
          </a:p>
          <a:p>
            <a:pPr algn="just"/>
            <a:r>
              <a:rPr lang="vi-VN" sz="2500" dirty="0">
                <a:latin typeface="+mj-lt"/>
              </a:rPr>
              <a:t>Rối loạn tiêu hóa như buồn nôn, đau bụng, tiêu chảy</a:t>
            </a:r>
          </a:p>
          <a:p>
            <a:pPr algn="just"/>
            <a:r>
              <a:rPr lang="vi-VN" sz="2500" dirty="0">
                <a:latin typeface="+mj-lt"/>
              </a:rPr>
              <a:t>Bội nhiễm nấm ở miệng, âm đạo, viêm màng ruột kết giả mạo</a:t>
            </a:r>
            <a:endParaRPr lang="vi-VN" sz="2500" b="0" i="0" dirty="0">
              <a:effectLst/>
              <a:latin typeface="+mj-lt"/>
            </a:endParaRPr>
          </a:p>
        </p:txBody>
      </p:sp>
    </p:spTree>
    <p:extLst>
      <p:ext uri="{BB962C8B-B14F-4D97-AF65-F5344CB8AC3E}">
        <p14:creationId xmlns:p14="http://schemas.microsoft.com/office/powerpoint/2010/main" val="12136868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772400" cy="1173162"/>
          </a:xfrm>
        </p:spPr>
        <p:style>
          <a:lnRef idx="1">
            <a:schemeClr val="accent2"/>
          </a:lnRef>
          <a:fillRef idx="2">
            <a:schemeClr val="accent2"/>
          </a:fillRef>
          <a:effectRef idx="1">
            <a:schemeClr val="accent2"/>
          </a:effectRef>
          <a:fontRef idx="minor">
            <a:schemeClr val="dk1"/>
          </a:fontRef>
        </p:style>
        <p:txBody>
          <a:bodyPr/>
          <a:lstStyle/>
          <a:p>
            <a:pPr marL="342900" lvl="0" indent="-342900">
              <a:spcBef>
                <a:spcPct val="20000"/>
              </a:spcBef>
            </a:pPr>
            <a:r>
              <a:rPr lang="en-US" sz="2700" dirty="0" smtClean="0">
                <a:solidFill>
                  <a:prstClr val="black"/>
                </a:solidFill>
                <a:latin typeface="Times New Roman" panose="02020603050405020304" pitchFamily="18" charset="0"/>
                <a:cs typeface="Times New Roman" panose="02020603050405020304" pitchFamily="18" charset="0"/>
              </a:rPr>
              <a:t>CHỐNG CHỈ ĐỊNH</a:t>
            </a:r>
            <a:endParaRPr lang="en-US" sz="2700" dirty="0">
              <a:solidFill>
                <a:prstClr val="black"/>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524000"/>
            <a:ext cx="8229600" cy="4602163"/>
          </a:xfrm>
        </p:spPr>
        <p:txBody>
          <a:bodyPr>
            <a:normAutofit/>
          </a:bodyPr>
          <a:lstStyle/>
          <a:p>
            <a:pPr algn="just"/>
            <a:r>
              <a:rPr lang="en-US" sz="2500" dirty="0" err="1" smtClean="0">
                <a:latin typeface="Times New Roman" panose="02020603050405020304" pitchFamily="18" charset="0"/>
                <a:cs typeface="Times New Roman" panose="02020603050405020304" pitchFamily="18" charset="0"/>
              </a:rPr>
              <a:t>Người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bệnh</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có</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tiền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sử</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mẫn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cảm</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với</a:t>
            </a:r>
            <a:r>
              <a:rPr lang="en-US" sz="2500" dirty="0" smtClean="0">
                <a:latin typeface="Times New Roman" panose="02020603050405020304" pitchFamily="18" charset="0"/>
                <a:cs typeface="Times New Roman" panose="02020603050405020304" pitchFamily="18" charset="0"/>
              </a:rPr>
              <a:t> cephalosporin</a:t>
            </a:r>
          </a:p>
          <a:p>
            <a:pPr algn="just"/>
            <a:r>
              <a:rPr lang="en-US" sz="2500" dirty="0" err="1" smtClean="0">
                <a:latin typeface="Times New Roman" panose="02020603050405020304" pitchFamily="18" charset="0"/>
                <a:cs typeface="Times New Roman" panose="02020603050405020304" pitchFamily="18" charset="0"/>
              </a:rPr>
              <a:t>Riêng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với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ceftriaxon</a:t>
            </a:r>
            <a:r>
              <a:rPr lang="en-US" sz="2500" dirty="0" smtClean="0">
                <a:latin typeface="Times New Roman" panose="02020603050405020304" pitchFamily="18" charset="0"/>
                <a:cs typeface="Times New Roman" panose="02020603050405020304" pitchFamily="18" charset="0"/>
              </a:rPr>
              <a:t>: do </a:t>
            </a:r>
            <a:r>
              <a:rPr lang="en-US" sz="2500" dirty="0" err="1" smtClean="0">
                <a:latin typeface="Times New Roman" panose="02020603050405020304" pitchFamily="18" charset="0"/>
                <a:cs typeface="Times New Roman" panose="02020603050405020304" pitchFamily="18" charset="0"/>
              </a:rPr>
              <a:t>nguy</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cơ</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ceftriaxon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đẩy</a:t>
            </a:r>
            <a:r>
              <a:rPr lang="en-US" sz="2500" dirty="0" smtClean="0">
                <a:latin typeface="Times New Roman" panose="02020603050405020304" pitchFamily="18" charset="0"/>
                <a:cs typeface="Times New Roman" panose="02020603050405020304" pitchFamily="18" charset="0"/>
              </a:rPr>
              <a:t> bilirubin </a:t>
            </a:r>
            <a:r>
              <a:rPr lang="en-US" sz="2500" dirty="0" err="1" smtClean="0">
                <a:latin typeface="Times New Roman" panose="02020603050405020304" pitchFamily="18" charset="0"/>
                <a:cs typeface="Times New Roman" panose="02020603050405020304" pitchFamily="18" charset="0"/>
              </a:rPr>
              <a:t>ra</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khỏi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liên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kết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với</a:t>
            </a:r>
            <a:r>
              <a:rPr lang="en-US" sz="2500" dirty="0" smtClean="0">
                <a:latin typeface="Times New Roman" panose="02020603050405020304" pitchFamily="18" charset="0"/>
                <a:cs typeface="Times New Roman" panose="02020603050405020304" pitchFamily="18" charset="0"/>
              </a:rPr>
              <a:t> protein </a:t>
            </a:r>
            <a:r>
              <a:rPr lang="en-US" sz="2500" dirty="0" err="1" smtClean="0">
                <a:latin typeface="Times New Roman" panose="02020603050405020304" pitchFamily="18" charset="0"/>
                <a:cs typeface="Times New Roman" panose="02020603050405020304" pitchFamily="18" charset="0"/>
              </a:rPr>
              <a:t>huyết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tương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gây</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tăng</a:t>
            </a:r>
            <a:r>
              <a:rPr lang="en-US" sz="2500" dirty="0" smtClean="0">
                <a:latin typeface="Times New Roman" panose="02020603050405020304" pitchFamily="18" charset="0"/>
                <a:cs typeface="Times New Roman" panose="02020603050405020304" pitchFamily="18" charset="0"/>
              </a:rPr>
              <a:t> bilirubin </a:t>
            </a:r>
            <a:r>
              <a:rPr lang="en-US" sz="2500" dirty="0" err="1" smtClean="0">
                <a:latin typeface="Times New Roman" panose="02020603050405020304" pitchFamily="18" charset="0"/>
                <a:cs typeface="Times New Roman" panose="02020603050405020304" pitchFamily="18" charset="0"/>
              </a:rPr>
              <a:t>huyết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dẫn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đến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hội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chứng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não</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gan</a:t>
            </a:r>
            <a:r>
              <a:rPr lang="en-US" sz="2500" dirty="0" smtClean="0">
                <a:latin typeface="Times New Roman" panose="02020603050405020304" pitchFamily="18" charset="0"/>
                <a:cs typeface="Times New Roman" panose="02020603050405020304" pitchFamily="18" charset="0"/>
              </a:rPr>
              <a:t>, do </a:t>
            </a:r>
            <a:r>
              <a:rPr lang="en-US" sz="2500" dirty="0" err="1" smtClean="0">
                <a:latin typeface="Times New Roman" panose="02020603050405020304" pitchFamily="18" charset="0"/>
                <a:cs typeface="Times New Roman" panose="02020603050405020304" pitchFamily="18" charset="0"/>
              </a:rPr>
              <a:t>đó</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không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được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dùng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cho</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trẻ</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sơ</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sinh</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đặc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biệt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là</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trẻ</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sơ</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sinh</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thiếu</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tháng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và</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trẻ</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sơ</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sinh</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có</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vàng</a:t>
            </a:r>
            <a:r>
              <a:rPr lang="en-US" sz="2500" dirty="0" smtClean="0">
                <a:latin typeface="Times New Roman" panose="02020603050405020304" pitchFamily="18" charset="0"/>
                <a:cs typeface="Times New Roman" panose="02020603050405020304" pitchFamily="18" charset="0"/>
              </a:rPr>
              <a:t> da do tan </a:t>
            </a:r>
            <a:r>
              <a:rPr lang="en-US" sz="2500" dirty="0" err="1" smtClean="0">
                <a:latin typeface="Times New Roman" panose="02020603050405020304" pitchFamily="18" charset="0"/>
                <a:cs typeface="Times New Roman" panose="02020603050405020304" pitchFamily="18" charset="0"/>
              </a:rPr>
              <a:t>máu</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giảm</a:t>
            </a:r>
            <a:r>
              <a:rPr lang="en-US" sz="2500" dirty="0" smtClean="0">
                <a:latin typeface="Times New Roman" panose="02020603050405020304" pitchFamily="18" charset="0"/>
                <a:cs typeface="Times New Roman" panose="02020603050405020304" pitchFamily="18" charset="0"/>
              </a:rPr>
              <a:t> albumin </a:t>
            </a:r>
            <a:r>
              <a:rPr lang="en-US" sz="2500" dirty="0" err="1" smtClean="0">
                <a:latin typeface="Times New Roman" panose="02020603050405020304" pitchFamily="18" charset="0"/>
                <a:cs typeface="Times New Roman" panose="02020603050405020304" pitchFamily="18" charset="0"/>
              </a:rPr>
              <a:t>huyết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Không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được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trộn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lẫn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ceftriaxon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với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các</a:t>
            </a:r>
            <a:r>
              <a:rPr lang="en-US" sz="2500" dirty="0" smtClean="0">
                <a:latin typeface="Times New Roman" panose="02020603050405020304" pitchFamily="18" charset="0"/>
                <a:cs typeface="Times New Roman" panose="02020603050405020304" pitchFamily="18" charset="0"/>
              </a:rPr>
              <a:t> dung </a:t>
            </a:r>
            <a:r>
              <a:rPr lang="en-US" sz="2500" dirty="0" err="1" smtClean="0">
                <a:latin typeface="Times New Roman" panose="02020603050405020304" pitchFamily="18" charset="0"/>
                <a:cs typeface="Times New Roman" panose="02020603050405020304" pitchFamily="18" charset="0"/>
              </a:rPr>
              <a:t>dịch</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tiêm</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tĩnh</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mạch</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có</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calci</a:t>
            </a:r>
            <a:r>
              <a:rPr lang="en-US" sz="2500" dirty="0" smtClean="0">
                <a:latin typeface="Times New Roman" panose="02020603050405020304" pitchFamily="18" charset="0"/>
                <a:cs typeface="Times New Roman" panose="02020603050405020304" pitchFamily="18" charset="0"/>
              </a:rPr>
              <a:t>(</a:t>
            </a:r>
            <a:r>
              <a:rPr lang="en-US" sz="2500" dirty="0" err="1" smtClean="0">
                <a:latin typeface="Times New Roman" panose="02020603050405020304" pitchFamily="18" charset="0"/>
                <a:cs typeface="Times New Roman" panose="02020603050405020304" pitchFamily="18" charset="0"/>
              </a:rPr>
              <a:t>bao</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gồm</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cả</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dịch</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truyền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nuôi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dưỡng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nhân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tạo</a:t>
            </a:r>
            <a:r>
              <a:rPr lang="en-US" sz="2500" dirty="0" smtClean="0">
                <a:latin typeface="Times New Roman" panose="02020603050405020304" pitchFamily="18" charset="0"/>
                <a:cs typeface="Times New Roman" panose="02020603050405020304" pitchFamily="18" charset="0"/>
              </a:rPr>
              <a:t> qua </a:t>
            </a:r>
            <a:r>
              <a:rPr lang="en-US" sz="2500" dirty="0" err="1" smtClean="0">
                <a:latin typeface="Times New Roman" panose="02020603050405020304" pitchFamily="18" charset="0"/>
                <a:cs typeface="Times New Roman" panose="02020603050405020304" pitchFamily="18" charset="0"/>
              </a:rPr>
              <a:t>đường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tĩnh</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mạch</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có</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chứa</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calci</a:t>
            </a:r>
            <a:r>
              <a:rPr lang="en-US" sz="2500" dirty="0" smtClean="0">
                <a:latin typeface="Times New Roman" panose="02020603050405020304" pitchFamily="18" charset="0"/>
                <a:cs typeface="Times New Roman" panose="02020603050405020304" pitchFamily="18" charset="0"/>
              </a:rPr>
              <a:t>) do </a:t>
            </a:r>
            <a:r>
              <a:rPr lang="en-US" sz="2500" dirty="0" err="1" smtClean="0">
                <a:latin typeface="Times New Roman" panose="02020603050405020304" pitchFamily="18" charset="0"/>
                <a:cs typeface="Times New Roman" panose="02020603050405020304" pitchFamily="18" charset="0"/>
              </a:rPr>
              <a:t>nguy</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cơ</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gặp</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tủa</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muối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calci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gây</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tắc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mạch</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Đặc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biệt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dễ</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xảy</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ra</a:t>
            </a:r>
            <a:r>
              <a:rPr lang="en-US" sz="2500" dirty="0" smtClean="0">
                <a:latin typeface="Times New Roman" panose="02020603050405020304" pitchFamily="18" charset="0"/>
                <a:cs typeface="Times New Roman" panose="02020603050405020304" pitchFamily="18" charset="0"/>
              </a:rPr>
              <a:t> ở </a:t>
            </a:r>
            <a:r>
              <a:rPr lang="en-US" sz="2500" dirty="0" err="1" smtClean="0">
                <a:latin typeface="Times New Roman" panose="02020603050405020304" pitchFamily="18" charset="0"/>
                <a:cs typeface="Times New Roman" panose="02020603050405020304" pitchFamily="18" charset="0"/>
              </a:rPr>
              <a:t>trẻ</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ss</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và</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trẻ</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sinh</a:t>
            </a:r>
            <a:r>
              <a:rPr lang="en-US" sz="2500" dirty="0" smtClean="0">
                <a:latin typeface="Times New Roman" panose="02020603050405020304" pitchFamily="18" charset="0"/>
                <a:cs typeface="Times New Roman" panose="02020603050405020304" pitchFamily="18" charset="0"/>
              </a:rPr>
              <a:t> non</a:t>
            </a: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54253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7391400" cy="1036638"/>
          </a:xfrm>
        </p:spPr>
        <p:style>
          <a:lnRef idx="1">
            <a:schemeClr val="accent2"/>
          </a:lnRef>
          <a:fillRef idx="2">
            <a:schemeClr val="accent2"/>
          </a:fillRef>
          <a:effectRef idx="1">
            <a:schemeClr val="accent2"/>
          </a:effectRef>
          <a:fontRef idx="minor">
            <a:schemeClr val="dk1"/>
          </a:fontRef>
        </p:style>
        <p:txBody>
          <a:bodyPr/>
          <a:lstStyle/>
          <a:p>
            <a:pPr marL="342900" lvl="0" indent="-342900">
              <a:spcBef>
                <a:spcPct val="20000"/>
              </a:spcBef>
            </a:pPr>
            <a:r>
              <a:rPr lang="en-US" sz="2700" dirty="0" smtClean="0">
                <a:solidFill>
                  <a:prstClr val="black"/>
                </a:solidFill>
                <a:latin typeface="Times New Roman" panose="02020603050405020304" pitchFamily="18" charset="0"/>
                <a:cs typeface="Times New Roman" panose="02020603050405020304" pitchFamily="18" charset="0"/>
              </a:rPr>
              <a:t>TƯƠNG TÁC CẦN LƯU Ý</a:t>
            </a:r>
            <a:endParaRPr lang="en-US" sz="2700" dirty="0">
              <a:solidFill>
                <a:prstClr val="black"/>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2438400"/>
            <a:ext cx="7848600" cy="3687763"/>
          </a:xfrm>
        </p:spPr>
        <p:txBody>
          <a:bodyPr>
            <a:normAutofit/>
          </a:bodyPr>
          <a:lstStyle/>
          <a:p>
            <a:endParaRPr lang="en-US" sz="2500" dirty="0" smtClean="0">
              <a:latin typeface="Times New Roman" panose="02020603050405020304" pitchFamily="18" charset="0"/>
              <a:cs typeface="Times New Roman" panose="02020603050405020304" pitchFamily="18" charset="0"/>
            </a:endParaRPr>
          </a:p>
          <a:p>
            <a:pPr algn="just"/>
            <a:r>
              <a:rPr lang="en-US" sz="2500" dirty="0" err="1" smtClean="0">
                <a:latin typeface="Times New Roman" panose="02020603050405020304" pitchFamily="18" charset="0"/>
                <a:cs typeface="Times New Roman" panose="02020603050405020304" pitchFamily="18" charset="0"/>
              </a:rPr>
              <a:t>Cần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theo</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dõi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chức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năng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thận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khi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phối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hợp</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các</a:t>
            </a:r>
            <a:r>
              <a:rPr lang="en-US" sz="2500" dirty="0" smtClean="0">
                <a:latin typeface="Times New Roman" panose="02020603050405020304" pitchFamily="18" charset="0"/>
                <a:cs typeface="Times New Roman" panose="02020603050405020304" pitchFamily="18" charset="0"/>
              </a:rPr>
              <a:t> cephalosporin </a:t>
            </a:r>
            <a:r>
              <a:rPr lang="en-US" sz="2500" dirty="0" err="1" smtClean="0">
                <a:latin typeface="Times New Roman" panose="02020603050405020304" pitchFamily="18" charset="0"/>
                <a:cs typeface="Times New Roman" panose="02020603050405020304" pitchFamily="18" charset="0"/>
              </a:rPr>
              <a:t>với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ks</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nhóm</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aminoglycosid</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nhóm</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polypeptid</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nhóm</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lợi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tiểu</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quai</a:t>
            </a:r>
            <a:r>
              <a:rPr lang="en-US" sz="2500" dirty="0" smtClean="0">
                <a:latin typeface="Times New Roman" panose="02020603050405020304" pitchFamily="18" charset="0"/>
                <a:cs typeface="Times New Roman" panose="02020603050405020304" pitchFamily="18" charset="0"/>
              </a:rPr>
              <a:t>.</a:t>
            </a:r>
          </a:p>
          <a:p>
            <a:endParaRPr lang="en-US" sz="2500" dirty="0" smtClean="0">
              <a:latin typeface="Times New Roman" panose="02020603050405020304" pitchFamily="18" charset="0"/>
              <a:cs typeface="Times New Roman" panose="02020603050405020304" pitchFamily="18" charset="0"/>
            </a:endParaRPr>
          </a:p>
          <a:p>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74385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620000" cy="1066800"/>
          </a:xfrm>
        </p:spPr>
        <p:style>
          <a:lnRef idx="1">
            <a:schemeClr val="accent2"/>
          </a:lnRef>
          <a:fillRef idx="2">
            <a:schemeClr val="accent2"/>
          </a:fillRef>
          <a:effectRef idx="1">
            <a:schemeClr val="accent2"/>
          </a:effectRef>
          <a:fontRef idx="minor">
            <a:schemeClr val="dk1"/>
          </a:fontRef>
        </p:style>
        <p:txBody>
          <a:bodyPr>
            <a:normAutofit fontScale="90000"/>
          </a:bodyPr>
          <a:lstStyle/>
          <a:p>
            <a:pPr marL="342900" lvl="0" indent="-342900">
              <a:spcBef>
                <a:spcPct val="20000"/>
              </a:spcBef>
            </a:pPr>
            <a:r>
              <a:rPr lang="en-US" sz="3200" dirty="0" smtClean="0">
                <a:solidFill>
                  <a:prstClr val="black"/>
                </a:solidFill>
                <a:latin typeface="Times New Roman" panose="02020603050405020304" pitchFamily="18" charset="0"/>
                <a:ea typeface="+mn-ea"/>
                <a:cs typeface="Times New Roman" panose="02020603050405020304" pitchFamily="18" charset="0"/>
              </a:rPr>
              <a:t/>
            </a:r>
            <a:br>
              <a:rPr lang="en-US" sz="3200" dirty="0" smtClean="0">
                <a:solidFill>
                  <a:prstClr val="black"/>
                </a:solidFill>
                <a:latin typeface="Times New Roman" panose="02020603050405020304" pitchFamily="18" charset="0"/>
                <a:ea typeface="+mn-ea"/>
                <a:cs typeface="Times New Roman" panose="02020603050405020304" pitchFamily="18" charset="0"/>
              </a:rPr>
            </a:br>
            <a:r>
              <a:rPr lang="en-US" sz="3200" dirty="0" smtClean="0">
                <a:solidFill>
                  <a:prstClr val="black"/>
                </a:solidFill>
                <a:latin typeface="Times New Roman" panose="02020603050405020304" pitchFamily="18" charset="0"/>
                <a:ea typeface="+mn-ea"/>
                <a:cs typeface="Times New Roman" panose="02020603050405020304" pitchFamily="18" charset="0"/>
              </a:rPr>
              <a:t>LỰA CHỌN CEPHALOSPORIN</a:t>
            </a:r>
            <a:br>
              <a:rPr lang="en-US" sz="3200" dirty="0" smtClean="0">
                <a:solidFill>
                  <a:prstClr val="black"/>
                </a:solidFill>
                <a:latin typeface="Times New Roman" panose="02020603050405020304" pitchFamily="18" charset="0"/>
                <a:ea typeface="+mn-ea"/>
                <a:cs typeface="Times New Roman" panose="02020603050405020304" pitchFamily="18" charset="0"/>
              </a:rPr>
            </a:br>
            <a:endParaRPr lang="en-US" dirty="0"/>
          </a:p>
        </p:txBody>
      </p:sp>
      <p:sp>
        <p:nvSpPr>
          <p:cNvPr id="3" name="Content Placeholder 2"/>
          <p:cNvSpPr>
            <a:spLocks noGrp="1"/>
          </p:cNvSpPr>
          <p:nvPr>
            <p:ph idx="1"/>
          </p:nvPr>
        </p:nvSpPr>
        <p:spPr>
          <a:xfrm>
            <a:off x="762000" y="1524001"/>
            <a:ext cx="7467600" cy="4267199"/>
          </a:xfrm>
        </p:spPr>
        <p:txBody>
          <a:bodyPr>
            <a:normAutofit/>
          </a:bodyPr>
          <a:lstStyle/>
          <a:p>
            <a:pPr lvl="0" algn="just"/>
            <a:endParaRPr lang="en-US" sz="2500" dirty="0" smtClean="0">
              <a:solidFill>
                <a:prstClr val="black"/>
              </a:solidFill>
              <a:latin typeface="Times New Roman" panose="02020603050405020304" pitchFamily="18" charset="0"/>
              <a:cs typeface="Times New Roman" panose="02020603050405020304" pitchFamily="18" charset="0"/>
            </a:endParaRPr>
          </a:p>
          <a:p>
            <a:pPr lvl="0" algn="just"/>
            <a:r>
              <a:rPr lang="en-US" sz="2500" dirty="0" err="1" smtClean="0">
                <a:solidFill>
                  <a:prstClr val="black"/>
                </a:solidFill>
                <a:latin typeface="Times New Roman" panose="02020603050405020304" pitchFamily="18" charset="0"/>
                <a:cs typeface="Times New Roman" panose="02020603050405020304" pitchFamily="18" charset="0"/>
              </a:rPr>
              <a:t>Các</a:t>
            </a:r>
            <a:r>
              <a:rPr lang="en-US" sz="2500" dirty="0" smtClean="0">
                <a:solidFill>
                  <a:prstClr val="black"/>
                </a:solidFill>
                <a:latin typeface="Times New Roman" panose="02020603050405020304" pitchFamily="18" charset="0"/>
                <a:cs typeface="Times New Roman" panose="02020603050405020304" pitchFamily="18" charset="0"/>
              </a:rPr>
              <a:t> </a:t>
            </a:r>
            <a:r>
              <a:rPr lang="en-US" sz="2500" dirty="0">
                <a:solidFill>
                  <a:prstClr val="black"/>
                </a:solidFill>
                <a:latin typeface="Times New Roman" panose="02020603050405020304" pitchFamily="18" charset="0"/>
                <a:cs typeface="Times New Roman" panose="02020603050405020304" pitchFamily="18" charset="0"/>
              </a:rPr>
              <a:t>cephalosporin </a:t>
            </a:r>
            <a:r>
              <a:rPr lang="en-US" sz="2500" dirty="0" err="1">
                <a:solidFill>
                  <a:prstClr val="black"/>
                </a:solidFill>
                <a:latin typeface="Times New Roman" panose="02020603050405020304" pitchFamily="18" charset="0"/>
                <a:cs typeface="Times New Roman" panose="02020603050405020304" pitchFamily="18" charset="0"/>
              </a:rPr>
              <a:t>thế</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hệ</a:t>
            </a:r>
            <a:r>
              <a:rPr lang="en-US" sz="2500" dirty="0">
                <a:solidFill>
                  <a:prstClr val="black"/>
                </a:solidFill>
                <a:latin typeface="Times New Roman" panose="02020603050405020304" pitchFamily="18" charset="0"/>
                <a:cs typeface="Times New Roman" panose="02020603050405020304" pitchFamily="18" charset="0"/>
              </a:rPr>
              <a:t> 1 </a:t>
            </a:r>
            <a:r>
              <a:rPr lang="en-US" sz="2500" dirty="0" err="1">
                <a:solidFill>
                  <a:prstClr val="black"/>
                </a:solidFill>
                <a:latin typeface="Times New Roman" panose="02020603050405020304" pitchFamily="18" charset="0"/>
                <a:cs typeface="Times New Roman" panose="02020603050405020304" pitchFamily="18" charset="0"/>
              </a:rPr>
              <a:t>đường</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uống</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được</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dùng</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để</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điều</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trị</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nhiễm</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khuẩn</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đường</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tiết</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niệu</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không</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biến</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chứng</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nhiễm</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khuẩn</a:t>
            </a:r>
            <a:r>
              <a:rPr lang="en-US" sz="2500" dirty="0">
                <a:solidFill>
                  <a:prstClr val="black"/>
                </a:solidFill>
                <a:latin typeface="Times New Roman" panose="02020603050405020304" pitchFamily="18" charset="0"/>
                <a:cs typeface="Times New Roman" panose="02020603050405020304" pitchFamily="18" charset="0"/>
              </a:rPr>
              <a:t> da </a:t>
            </a:r>
            <a:r>
              <a:rPr lang="en-US" sz="2500" dirty="0" err="1">
                <a:solidFill>
                  <a:prstClr val="black"/>
                </a:solidFill>
                <a:latin typeface="Times New Roman" panose="02020603050405020304" pitchFamily="18" charset="0"/>
                <a:cs typeface="Times New Roman" panose="02020603050405020304" pitchFamily="18" charset="0"/>
              </a:rPr>
              <a:t>và</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các</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mô</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mềm</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thể</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nhẹ</a:t>
            </a:r>
            <a:r>
              <a:rPr lang="en-US" sz="2500" dirty="0">
                <a:solidFill>
                  <a:prstClr val="black"/>
                </a:solidFill>
                <a:latin typeface="Times New Roman" panose="02020603050405020304" pitchFamily="18" charset="0"/>
                <a:cs typeface="Times New Roman" panose="02020603050405020304" pitchFamily="18" charset="0"/>
              </a:rPr>
              <a:t> ở </a:t>
            </a:r>
            <a:r>
              <a:rPr lang="en-US" sz="2500" dirty="0" err="1">
                <a:solidFill>
                  <a:prstClr val="black"/>
                </a:solidFill>
                <a:latin typeface="Times New Roman" panose="02020603050405020304" pitchFamily="18" charset="0"/>
                <a:cs typeface="Times New Roman" panose="02020603050405020304" pitchFamily="18" charset="0"/>
              </a:rPr>
              <a:t>cộng</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đồng</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Thuốc</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thế</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hệ</a:t>
            </a:r>
            <a:r>
              <a:rPr lang="en-US" sz="2500" dirty="0">
                <a:solidFill>
                  <a:prstClr val="black"/>
                </a:solidFill>
                <a:latin typeface="Times New Roman" panose="02020603050405020304" pitchFamily="18" charset="0"/>
                <a:cs typeface="Times New Roman" panose="02020603050405020304" pitchFamily="18" charset="0"/>
              </a:rPr>
              <a:t> 1 </a:t>
            </a:r>
            <a:r>
              <a:rPr lang="en-US" sz="2500" dirty="0" err="1">
                <a:solidFill>
                  <a:prstClr val="black"/>
                </a:solidFill>
                <a:latin typeface="Times New Roman" panose="02020603050405020304" pitchFamily="18" charset="0"/>
                <a:cs typeface="Times New Roman" panose="02020603050405020304" pitchFamily="18" charset="0"/>
              </a:rPr>
              <a:t>dùng</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đường</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tiêm</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là</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thuốc</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thường</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được</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chọn</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để</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dự</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phòng</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trong</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đa</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số</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phẫu</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thuật</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sạch</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tuy</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nhiên</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nếu</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tỷ</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lệ</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nhiễm</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tụ</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cầu</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kháng</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meticilin</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cao</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sau</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phẫu</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thuật</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thì</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phải</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dùng</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thuốc</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khác</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như</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vacomycin</a:t>
            </a:r>
            <a:r>
              <a:rPr lang="en-US" sz="2700" dirty="0" smtClean="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804180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style>
          <a:lnRef idx="1">
            <a:schemeClr val="accent2"/>
          </a:lnRef>
          <a:fillRef idx="2">
            <a:schemeClr val="accent2"/>
          </a:fillRef>
          <a:effectRef idx="1">
            <a:schemeClr val="accent2"/>
          </a:effectRef>
          <a:fontRef idx="minor">
            <a:schemeClr val="dk1"/>
          </a:fontRef>
        </p:style>
        <p:txBody>
          <a:bodyPr/>
          <a:lstStyle/>
          <a:p>
            <a:pPr marL="342900" lvl="0" indent="-342900">
              <a:spcBef>
                <a:spcPct val="20000"/>
              </a:spcBef>
            </a:pPr>
            <a:r>
              <a:rPr lang="en-US" sz="2700" dirty="0" smtClean="0">
                <a:solidFill>
                  <a:prstClr val="black"/>
                </a:solidFill>
                <a:latin typeface="Times New Roman" panose="02020603050405020304" pitchFamily="18" charset="0"/>
                <a:cs typeface="Times New Roman" panose="02020603050405020304" pitchFamily="18" charset="0"/>
              </a:rPr>
              <a:t>LỰA CHỌN CEPHALOSPORIN</a:t>
            </a:r>
            <a:endParaRPr lang="en-US" sz="2700" dirty="0">
              <a:solidFill>
                <a:prstClr val="black"/>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endParaRPr lang="en-US" sz="2500" dirty="0" smtClean="0">
              <a:latin typeface="Times New Roman" panose="02020603050405020304" pitchFamily="18" charset="0"/>
              <a:cs typeface="Times New Roman" panose="02020603050405020304" pitchFamily="18" charset="0"/>
            </a:endParaRPr>
          </a:p>
          <a:p>
            <a:pPr algn="just"/>
            <a:r>
              <a:rPr lang="en-US" sz="2500" dirty="0" smtClean="0">
                <a:latin typeface="Times New Roman" panose="02020603050405020304" pitchFamily="18" charset="0"/>
                <a:cs typeface="Times New Roman" panose="02020603050405020304" pitchFamily="18" charset="0"/>
              </a:rPr>
              <a:t>Cephalosporin </a:t>
            </a:r>
            <a:r>
              <a:rPr lang="en-US" sz="2500" dirty="0" err="1" smtClean="0">
                <a:latin typeface="Times New Roman" panose="02020603050405020304" pitchFamily="18" charset="0"/>
                <a:cs typeface="Times New Roman" panose="02020603050405020304" pitchFamily="18" charset="0"/>
              </a:rPr>
              <a:t>thế</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hệ</a:t>
            </a:r>
            <a:r>
              <a:rPr lang="en-US" sz="2500" dirty="0" smtClean="0">
                <a:latin typeface="Times New Roman" panose="02020603050405020304" pitchFamily="18" charset="0"/>
                <a:cs typeface="Times New Roman" panose="02020603050405020304" pitchFamily="18" charset="0"/>
              </a:rPr>
              <a:t> 2: </a:t>
            </a:r>
            <a:r>
              <a:rPr lang="en-US" sz="2500" dirty="0" err="1" smtClean="0">
                <a:latin typeface="Times New Roman" panose="02020603050405020304" pitchFamily="18" charset="0"/>
                <a:cs typeface="Times New Roman" panose="02020603050405020304" pitchFamily="18" charset="0"/>
              </a:rPr>
              <a:t>có</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tác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dụng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chống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vk</a:t>
            </a:r>
            <a:r>
              <a:rPr lang="en-US" sz="2500" dirty="0" smtClean="0">
                <a:latin typeface="Times New Roman" panose="02020603050405020304" pitchFamily="18" charset="0"/>
                <a:cs typeface="Times New Roman" panose="02020603050405020304" pitchFamily="18" charset="0"/>
              </a:rPr>
              <a:t> gram (-) </a:t>
            </a:r>
            <a:r>
              <a:rPr lang="en-US" sz="2500" dirty="0" err="1" smtClean="0">
                <a:latin typeface="Times New Roman" panose="02020603050405020304" pitchFamily="18" charset="0"/>
                <a:cs typeface="Times New Roman" panose="02020603050405020304" pitchFamily="18" charset="0"/>
              </a:rPr>
              <a:t>tốt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hơn</a:t>
            </a:r>
            <a:r>
              <a:rPr lang="en-US" sz="2500" dirty="0" smtClean="0">
                <a:latin typeface="Times New Roman" panose="02020603050405020304" pitchFamily="18" charset="0"/>
                <a:cs typeface="Times New Roman" panose="02020603050405020304" pitchFamily="18" charset="0"/>
              </a:rPr>
              <a:t> so </a:t>
            </a:r>
            <a:r>
              <a:rPr lang="en-US" sz="2500" dirty="0" err="1" smtClean="0">
                <a:latin typeface="Times New Roman" panose="02020603050405020304" pitchFamily="18" charset="0"/>
                <a:cs typeface="Times New Roman" panose="02020603050405020304" pitchFamily="18" charset="0"/>
              </a:rPr>
              <a:t>với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thế</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hệ</a:t>
            </a:r>
            <a:r>
              <a:rPr lang="en-US" sz="2500" dirty="0" smtClean="0">
                <a:latin typeface="Times New Roman" panose="02020603050405020304" pitchFamily="18" charset="0"/>
                <a:cs typeface="Times New Roman" panose="02020603050405020304" pitchFamily="18" charset="0"/>
              </a:rPr>
              <a:t> 1 </a:t>
            </a:r>
            <a:r>
              <a:rPr lang="en-US" sz="2500" dirty="0" err="1" smtClean="0">
                <a:latin typeface="Times New Roman" panose="02020603050405020304" pitchFamily="18" charset="0"/>
                <a:cs typeface="Times New Roman" panose="02020603050405020304" pitchFamily="18" charset="0"/>
              </a:rPr>
              <a:t>nhưng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kém</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hơn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nhiều</a:t>
            </a:r>
            <a:r>
              <a:rPr lang="en-US" sz="2500" dirty="0" smtClean="0">
                <a:latin typeface="Times New Roman" panose="02020603050405020304" pitchFamily="18" charset="0"/>
                <a:cs typeface="Times New Roman" panose="02020603050405020304" pitchFamily="18" charset="0"/>
              </a:rPr>
              <a:t> so </a:t>
            </a:r>
            <a:r>
              <a:rPr lang="en-US" sz="2500" dirty="0" err="1" smtClean="0">
                <a:latin typeface="Times New Roman" panose="02020603050405020304" pitchFamily="18" charset="0"/>
                <a:cs typeface="Times New Roman" panose="02020603050405020304" pitchFamily="18" charset="0"/>
              </a:rPr>
              <a:t>với</a:t>
            </a:r>
            <a:r>
              <a:rPr lang="en-US" sz="2500" dirty="0" smtClean="0">
                <a:latin typeface="Times New Roman" panose="02020603050405020304" pitchFamily="18" charset="0"/>
                <a:cs typeface="Times New Roman" panose="02020603050405020304" pitchFamily="18" charset="0"/>
              </a:rPr>
              <a:t> cephalosporin </a:t>
            </a:r>
            <a:r>
              <a:rPr lang="en-US" sz="2500" dirty="0" err="1" smtClean="0">
                <a:latin typeface="Times New Roman" panose="02020603050405020304" pitchFamily="18" charset="0"/>
                <a:cs typeface="Times New Roman" panose="02020603050405020304" pitchFamily="18" charset="0"/>
              </a:rPr>
              <a:t>thế</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hệ</a:t>
            </a:r>
            <a:r>
              <a:rPr lang="en-US" sz="2500" dirty="0" smtClean="0">
                <a:latin typeface="Times New Roman" panose="02020603050405020304" pitchFamily="18" charset="0"/>
                <a:cs typeface="Times New Roman" panose="02020603050405020304" pitchFamily="18" charset="0"/>
              </a:rPr>
              <a:t> 3. </a:t>
            </a:r>
            <a:r>
              <a:rPr lang="en-US" sz="2500" dirty="0" err="1" smtClean="0">
                <a:latin typeface="Times New Roman" panose="02020603050405020304" pitchFamily="18" charset="0"/>
                <a:cs typeface="Times New Roman" panose="02020603050405020304" pitchFamily="18" charset="0"/>
              </a:rPr>
              <a:t>một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nhóm</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phụ</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thế</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hệ</a:t>
            </a:r>
            <a:r>
              <a:rPr lang="en-US" sz="2500" dirty="0" smtClean="0">
                <a:latin typeface="Times New Roman" panose="02020603050405020304" pitchFamily="18" charset="0"/>
                <a:cs typeface="Times New Roman" panose="02020603050405020304" pitchFamily="18" charset="0"/>
              </a:rPr>
              <a:t> 2 ( </a:t>
            </a:r>
            <a:r>
              <a:rPr lang="en-US" sz="2500" dirty="0" err="1" smtClean="0">
                <a:latin typeface="Times New Roman" panose="02020603050405020304" pitchFamily="18" charset="0"/>
                <a:cs typeface="Times New Roman" panose="02020603050405020304" pitchFamily="18" charset="0"/>
              </a:rPr>
              <a:t>cefoxitin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cefotetan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cefmetazon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có</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tác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dụng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chống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vk</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kỵ</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khí</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trong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đó</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có</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Bacteroides</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fragilis</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và</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được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dùng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điều</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trị</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nhiễm</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khuẩn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vùng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bụng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viêm</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ruột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thừa</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nhiễm</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khuẩn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trong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sản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khoa</a:t>
            </a:r>
            <a:r>
              <a:rPr lang="en-US" sz="2500" dirty="0" smtClean="0">
                <a:latin typeface="Times New Roman" panose="02020603050405020304" pitchFamily="18" charset="0"/>
                <a:cs typeface="Times New Roman" panose="02020603050405020304" pitchFamily="18" charset="0"/>
              </a:rPr>
              <a:t> do </a:t>
            </a:r>
            <a:r>
              <a:rPr lang="en-US" sz="2500" dirty="0" err="1" smtClean="0">
                <a:latin typeface="Times New Roman" panose="02020603050405020304" pitchFamily="18" charset="0"/>
                <a:cs typeface="Times New Roman" panose="02020603050405020304" pitchFamily="18" charset="0"/>
              </a:rPr>
              <a:t>vk</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kỵ</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khí</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đồng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thời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dùng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trong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dự</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phòng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phẫu</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thuật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với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các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phẫu</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thuật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đại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trực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tràng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hoặc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cắt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bỏ</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tử</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cung</a:t>
            </a:r>
            <a:endParaRPr lang="en-US" sz="2500" dirty="0" smtClean="0">
              <a:latin typeface="Times New Roman" panose="02020603050405020304" pitchFamily="18" charset="0"/>
              <a:cs typeface="Times New Roman" panose="02020603050405020304" pitchFamily="18" charset="0"/>
            </a:endParaRPr>
          </a:p>
          <a:p>
            <a:pPr algn="just"/>
            <a:endParaRPr lang="en-US" dirty="0"/>
          </a:p>
        </p:txBody>
      </p:sp>
    </p:spTree>
    <p:extLst>
      <p:ext uri="{BB962C8B-B14F-4D97-AF65-F5344CB8AC3E}">
        <p14:creationId xmlns:p14="http://schemas.microsoft.com/office/powerpoint/2010/main" val="25311713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style>
          <a:lnRef idx="1">
            <a:schemeClr val="accent2"/>
          </a:lnRef>
          <a:fillRef idx="2">
            <a:schemeClr val="accent2"/>
          </a:fillRef>
          <a:effectRef idx="1">
            <a:schemeClr val="accent2"/>
          </a:effectRef>
          <a:fontRef idx="minor">
            <a:schemeClr val="dk1"/>
          </a:fontRef>
        </p:style>
        <p:txBody>
          <a:bodyPr/>
          <a:lstStyle/>
          <a:p>
            <a:r>
              <a:rPr lang="en-US" sz="2700" dirty="0">
                <a:solidFill>
                  <a:prstClr val="black"/>
                </a:solidFill>
                <a:latin typeface="Times New Roman" panose="02020603050405020304" pitchFamily="18" charset="0"/>
                <a:cs typeface="Times New Roman" panose="02020603050405020304" pitchFamily="18" charset="0"/>
              </a:rPr>
              <a:t>LỰA CHỌN CEPHALOSPORIN</a:t>
            </a:r>
            <a:endParaRPr lang="en-US" dirty="0"/>
          </a:p>
        </p:txBody>
      </p:sp>
      <p:sp>
        <p:nvSpPr>
          <p:cNvPr id="3" name="Content Placeholder 2"/>
          <p:cNvSpPr>
            <a:spLocks noGrp="1"/>
          </p:cNvSpPr>
          <p:nvPr>
            <p:ph idx="1"/>
          </p:nvPr>
        </p:nvSpPr>
        <p:spPr/>
        <p:txBody>
          <a:bodyPr>
            <a:normAutofit/>
          </a:bodyPr>
          <a:lstStyle/>
          <a:p>
            <a:pPr algn="just"/>
            <a:endParaRPr lang="en-US" sz="2500" dirty="0" smtClean="0">
              <a:latin typeface="Times New Roman" panose="02020603050405020304" pitchFamily="18" charset="0"/>
              <a:cs typeface="Times New Roman" panose="02020603050405020304" pitchFamily="18" charset="0"/>
            </a:endParaRPr>
          </a:p>
          <a:p>
            <a:r>
              <a:rPr lang="en-US" sz="2500" dirty="0" smtClean="0">
                <a:latin typeface="Times New Roman" panose="02020603050405020304" pitchFamily="18" charset="0"/>
                <a:cs typeface="Times New Roman" panose="02020603050405020304" pitchFamily="18" charset="0"/>
              </a:rPr>
              <a:t>Cephalosporin </a:t>
            </a:r>
            <a:r>
              <a:rPr lang="en-US" sz="2500" dirty="0" err="1" smtClean="0">
                <a:latin typeface="Times New Roman" panose="02020603050405020304" pitchFamily="18" charset="0"/>
                <a:cs typeface="Times New Roman" panose="02020603050405020304" pitchFamily="18" charset="0"/>
              </a:rPr>
              <a:t>thế</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hệ</a:t>
            </a:r>
            <a:r>
              <a:rPr lang="en-US" sz="2500" dirty="0" smtClean="0">
                <a:latin typeface="Times New Roman" panose="02020603050405020304" pitchFamily="18" charset="0"/>
                <a:cs typeface="Times New Roman" panose="02020603050405020304" pitchFamily="18" charset="0"/>
              </a:rPr>
              <a:t> 3: </a:t>
            </a:r>
            <a:r>
              <a:rPr lang="en-US" sz="2500" dirty="0" err="1" smtClean="0">
                <a:latin typeface="Times New Roman" panose="02020603050405020304" pitchFamily="18" charset="0"/>
                <a:cs typeface="Times New Roman" panose="02020603050405020304" pitchFamily="18" charset="0"/>
              </a:rPr>
              <a:t>ít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có</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tác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dụng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chống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cầu</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khuẩn</a:t>
            </a:r>
            <a:r>
              <a:rPr lang="en-US" sz="2500" dirty="0" smtClean="0">
                <a:latin typeface="Times New Roman" panose="02020603050405020304" pitchFamily="18" charset="0"/>
                <a:cs typeface="Times New Roman" panose="02020603050405020304" pitchFamily="18" charset="0"/>
              </a:rPr>
              <a:t> gram (+) </a:t>
            </a:r>
            <a:r>
              <a:rPr lang="en-US" sz="2500" dirty="0" err="1" smtClean="0">
                <a:latin typeface="Times New Roman" panose="02020603050405020304" pitchFamily="18" charset="0"/>
                <a:cs typeface="Times New Roman" panose="02020603050405020304" pitchFamily="18" charset="0"/>
              </a:rPr>
              <a:t>hơn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thế</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hệ</a:t>
            </a:r>
            <a:r>
              <a:rPr lang="en-US" sz="2500" dirty="0" smtClean="0">
                <a:latin typeface="Times New Roman" panose="02020603050405020304" pitchFamily="18" charset="0"/>
                <a:cs typeface="Times New Roman" panose="02020603050405020304" pitchFamily="18" charset="0"/>
              </a:rPr>
              <a:t> 1, </a:t>
            </a:r>
            <a:r>
              <a:rPr lang="en-US" sz="2500" dirty="0" err="1" smtClean="0">
                <a:latin typeface="Times New Roman" panose="02020603050405020304" pitchFamily="18" charset="0"/>
                <a:cs typeface="Times New Roman" panose="02020603050405020304" pitchFamily="18" charset="0"/>
              </a:rPr>
              <a:t>nhưng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có</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tác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dụng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tốt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hơn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nhiều</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đối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với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họ</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enterobacteriaceae</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Kể</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cả</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các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chủng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tiết</a:t>
            </a:r>
            <a:r>
              <a:rPr lang="en-US" sz="2500" dirty="0" smtClean="0">
                <a:latin typeface="Times New Roman" panose="02020603050405020304" pitchFamily="18" charset="0"/>
                <a:cs typeface="Times New Roman" panose="02020603050405020304" pitchFamily="18" charset="0"/>
              </a:rPr>
              <a:t> beta-lactamase. </a:t>
            </a:r>
          </a:p>
          <a:p>
            <a:r>
              <a:rPr lang="en-US" sz="2500" dirty="0" err="1" smtClean="0">
                <a:latin typeface="Times New Roman" panose="02020603050405020304" pitchFamily="18" charset="0"/>
                <a:cs typeface="Times New Roman" panose="02020603050405020304" pitchFamily="18" charset="0"/>
              </a:rPr>
              <a:t>Một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nhóm</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phụ</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thế</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hệ</a:t>
            </a:r>
            <a:r>
              <a:rPr lang="en-US" sz="2500" dirty="0" smtClean="0">
                <a:latin typeface="Times New Roman" panose="02020603050405020304" pitchFamily="18" charset="0"/>
                <a:cs typeface="Times New Roman" panose="02020603050405020304" pitchFamily="18" charset="0"/>
              </a:rPr>
              <a:t> 3 </a:t>
            </a:r>
            <a:r>
              <a:rPr lang="en-US" sz="2500" dirty="0" err="1" smtClean="0">
                <a:latin typeface="Times New Roman" panose="02020603050405020304" pitchFamily="18" charset="0"/>
                <a:cs typeface="Times New Roman" panose="02020603050405020304" pitchFamily="18" charset="0"/>
              </a:rPr>
              <a:t>gồm</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ceftazidin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cefoperazon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có</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tác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dụng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chống</a:t>
            </a:r>
            <a:r>
              <a:rPr lang="en-US" sz="2500" dirty="0" smtClean="0">
                <a:latin typeface="Times New Roman" panose="02020603050405020304" pitchFamily="18" charset="0"/>
                <a:cs typeface="Times New Roman" panose="02020603050405020304" pitchFamily="18" charset="0"/>
              </a:rPr>
              <a:t> pseudomonas aeruginosa, </a:t>
            </a:r>
            <a:r>
              <a:rPr lang="en-US" sz="2500" dirty="0" err="1" smtClean="0">
                <a:latin typeface="Times New Roman" panose="02020603050405020304" pitchFamily="18" charset="0"/>
                <a:cs typeface="Times New Roman" panose="02020603050405020304" pitchFamily="18" charset="0"/>
              </a:rPr>
              <a:t>nhưng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ít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coa</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tác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dụng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chống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cầu</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khuẩn</a:t>
            </a:r>
            <a:r>
              <a:rPr lang="en-US" sz="2500" dirty="0" smtClean="0">
                <a:latin typeface="Times New Roman" panose="02020603050405020304" pitchFamily="18" charset="0"/>
                <a:cs typeface="Times New Roman" panose="02020603050405020304" pitchFamily="18" charset="0"/>
              </a:rPr>
              <a:t> gram(+) </a:t>
            </a:r>
            <a:r>
              <a:rPr lang="en-US" sz="2500" dirty="0" err="1" smtClean="0">
                <a:latin typeface="Times New Roman" panose="02020603050405020304" pitchFamily="18" charset="0"/>
                <a:cs typeface="Times New Roman" panose="02020603050405020304" pitchFamily="18" charset="0"/>
              </a:rPr>
              <a:t>hơn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các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thuốc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thế</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hệ</a:t>
            </a:r>
            <a:r>
              <a:rPr lang="en-US" sz="2500" dirty="0" smtClean="0">
                <a:latin typeface="Times New Roman" panose="02020603050405020304" pitchFamily="18" charset="0"/>
                <a:cs typeface="Times New Roman" panose="02020603050405020304" pitchFamily="18" charset="0"/>
              </a:rPr>
              <a:t> 3 </a:t>
            </a:r>
            <a:r>
              <a:rPr lang="en-US" sz="2500" dirty="0" err="1" smtClean="0">
                <a:latin typeface="Times New Roman" panose="02020603050405020304" pitchFamily="18" charset="0"/>
                <a:cs typeface="Times New Roman" panose="02020603050405020304" pitchFamily="18" charset="0"/>
              </a:rPr>
              <a:t>khác</a:t>
            </a:r>
            <a:endParaRPr lang="en-US" sz="2500" dirty="0" smtClean="0">
              <a:latin typeface="Times New Roman" panose="02020603050405020304" pitchFamily="18" charset="0"/>
              <a:cs typeface="Times New Roman" panose="02020603050405020304" pitchFamily="18" charset="0"/>
            </a:endParaRPr>
          </a:p>
          <a:p>
            <a:pPr marL="0" indent="0">
              <a:buNone/>
            </a:pP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91629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style>
          <a:lnRef idx="1">
            <a:schemeClr val="accent2"/>
          </a:lnRef>
          <a:fillRef idx="2">
            <a:schemeClr val="accent2"/>
          </a:fillRef>
          <a:effectRef idx="1">
            <a:schemeClr val="accent2"/>
          </a:effectRef>
          <a:fontRef idx="minor">
            <a:schemeClr val="dk1"/>
          </a:fontRef>
        </p:style>
        <p:txBody>
          <a:bodyPr/>
          <a:lstStyle/>
          <a:p>
            <a:r>
              <a:rPr lang="en-US" sz="2700" dirty="0">
                <a:solidFill>
                  <a:prstClr val="black"/>
                </a:solidFill>
                <a:latin typeface="Times New Roman" panose="02020603050405020304" pitchFamily="18" charset="0"/>
                <a:cs typeface="Times New Roman" panose="02020603050405020304" pitchFamily="18" charset="0"/>
              </a:rPr>
              <a:t>LỰA CHỌN CEPHALOSPORIN</a:t>
            </a:r>
            <a:endParaRPr lang="en-US" dirty="0"/>
          </a:p>
        </p:txBody>
      </p:sp>
      <p:sp>
        <p:nvSpPr>
          <p:cNvPr id="3" name="Content Placeholder 2"/>
          <p:cNvSpPr>
            <a:spLocks noGrp="1"/>
          </p:cNvSpPr>
          <p:nvPr>
            <p:ph idx="1"/>
          </p:nvPr>
        </p:nvSpPr>
        <p:spPr>
          <a:xfrm>
            <a:off x="533400" y="1600200"/>
            <a:ext cx="8001000" cy="4525963"/>
          </a:xfrm>
        </p:spPr>
        <p:txBody>
          <a:bodyPr>
            <a:normAutofit/>
          </a:bodyPr>
          <a:lstStyle/>
          <a:p>
            <a:r>
              <a:rPr lang="en-US" sz="2500" dirty="0" err="1" smtClean="0">
                <a:latin typeface="Times New Roman" panose="02020603050405020304" pitchFamily="18" charset="0"/>
                <a:cs typeface="Times New Roman" panose="02020603050405020304" pitchFamily="18" charset="0"/>
              </a:rPr>
              <a:t>Các</a:t>
            </a:r>
            <a:r>
              <a:rPr lang="en-US" sz="2500" dirty="0" smtClean="0">
                <a:latin typeface="Times New Roman" panose="02020603050405020304" pitchFamily="18" charset="0"/>
                <a:cs typeface="Times New Roman" panose="02020603050405020304" pitchFamily="18" charset="0"/>
              </a:rPr>
              <a:t> cephalosporin </a:t>
            </a:r>
            <a:r>
              <a:rPr lang="en-US" sz="2500" dirty="0" err="1" smtClean="0">
                <a:latin typeface="Times New Roman" panose="02020603050405020304" pitchFamily="18" charset="0"/>
                <a:cs typeface="Times New Roman" panose="02020603050405020304" pitchFamily="18" charset="0"/>
              </a:rPr>
              <a:t>thế</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hệ</a:t>
            </a:r>
            <a:r>
              <a:rPr lang="en-US" sz="2500" dirty="0" smtClean="0">
                <a:latin typeface="Times New Roman" panose="02020603050405020304" pitchFamily="18" charset="0"/>
                <a:cs typeface="Times New Roman" panose="02020603050405020304" pitchFamily="18" charset="0"/>
              </a:rPr>
              <a:t> 3 </a:t>
            </a:r>
            <a:r>
              <a:rPr lang="en-US" sz="2500" dirty="0" err="1" smtClean="0">
                <a:latin typeface="Times New Roman" panose="02020603050405020304" pitchFamily="18" charset="0"/>
                <a:cs typeface="Times New Roman" panose="02020603050405020304" pitchFamily="18" charset="0"/>
              </a:rPr>
              <a:t>đường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uống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được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chỉ</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định</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trong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nhiễm</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khuẩn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hô</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hấp</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và</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tiết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niệu</a:t>
            </a:r>
            <a:endParaRPr lang="en-US" sz="2500" dirty="0" smtClean="0">
              <a:latin typeface="Times New Roman" panose="02020603050405020304" pitchFamily="18" charset="0"/>
              <a:cs typeface="Times New Roman" panose="02020603050405020304" pitchFamily="18" charset="0"/>
            </a:endParaRPr>
          </a:p>
          <a:p>
            <a:r>
              <a:rPr lang="en-US" sz="2500" dirty="0" err="1" smtClean="0">
                <a:latin typeface="Times New Roman" panose="02020603050405020304" pitchFamily="18" charset="0"/>
                <a:cs typeface="Times New Roman" panose="02020603050405020304" pitchFamily="18" charset="0"/>
              </a:rPr>
              <a:t>Ceftriaxon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được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chỉ</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định</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để</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điều</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trị</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bệnh</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lậu</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hạ</a:t>
            </a:r>
            <a:r>
              <a:rPr lang="en-US" sz="2500" dirty="0" smtClean="0">
                <a:latin typeface="Times New Roman" panose="02020603050405020304" pitchFamily="18" charset="0"/>
                <a:cs typeface="Times New Roman" panose="02020603050405020304" pitchFamily="18" charset="0"/>
              </a:rPr>
              <a:t> cam </a:t>
            </a:r>
            <a:r>
              <a:rPr lang="en-US" sz="2500" dirty="0" err="1" smtClean="0">
                <a:latin typeface="Times New Roman" panose="02020603050405020304" pitchFamily="18" charset="0"/>
                <a:cs typeface="Times New Roman" panose="02020603050405020304" pitchFamily="18" charset="0"/>
              </a:rPr>
              <a:t>và</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bệnh</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lyme</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nặng</a:t>
            </a:r>
            <a:r>
              <a:rPr lang="en-US" sz="2500" dirty="0" smtClean="0">
                <a:latin typeface="Times New Roman" panose="02020603050405020304" pitchFamily="18" charset="0"/>
                <a:cs typeface="Times New Roman" panose="02020603050405020304" pitchFamily="18" charset="0"/>
              </a:rPr>
              <a:t>. Do </a:t>
            </a:r>
            <a:r>
              <a:rPr lang="en-US" sz="2500" dirty="0" err="1" smtClean="0">
                <a:latin typeface="Times New Roman" panose="02020603050405020304" pitchFamily="18" charset="0"/>
                <a:cs typeface="Times New Roman" panose="02020603050405020304" pitchFamily="18" charset="0"/>
              </a:rPr>
              <a:t>thuốc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vào</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được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dịch</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não</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tủy</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nên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được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dùng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để</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điều</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trị</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viêm</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màng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não</a:t>
            </a:r>
            <a:r>
              <a:rPr lang="en-US" sz="2500" dirty="0" smtClean="0">
                <a:latin typeface="Times New Roman" panose="02020603050405020304" pitchFamily="18" charset="0"/>
                <a:cs typeface="Times New Roman" panose="02020603050405020304" pitchFamily="18" charset="0"/>
              </a:rPr>
              <a:t> do </a:t>
            </a:r>
            <a:r>
              <a:rPr lang="en-US" sz="2500" dirty="0" err="1" smtClean="0">
                <a:latin typeface="Times New Roman" panose="02020603050405020304" pitchFamily="18" charset="0"/>
                <a:cs typeface="Times New Roman" panose="02020603050405020304" pitchFamily="18" charset="0"/>
              </a:rPr>
              <a:t>S.pneumonia</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H.influenza</a:t>
            </a:r>
            <a:r>
              <a:rPr lang="en-US" sz="2500" dirty="0" smtClean="0">
                <a:latin typeface="Times New Roman" panose="02020603050405020304" pitchFamily="18" charset="0"/>
                <a:cs typeface="Times New Roman" panose="02020603050405020304" pitchFamily="18" charset="0"/>
              </a:rPr>
              <a:t>. </a:t>
            </a:r>
            <a:endParaRPr lang="en-US" sz="2500" dirty="0">
              <a:latin typeface="Times New Roman" panose="02020603050405020304" pitchFamily="18" charset="0"/>
              <a:cs typeface="Times New Roman" panose="02020603050405020304" pitchFamily="18" charset="0"/>
            </a:endParaRPr>
          </a:p>
          <a:p>
            <a:r>
              <a:rPr lang="en-US" sz="2500" dirty="0" err="1" smtClean="0">
                <a:latin typeface="Times New Roman" panose="02020603050405020304" pitchFamily="18" charset="0"/>
                <a:cs typeface="Times New Roman" panose="02020603050405020304" pitchFamily="18" charset="0"/>
              </a:rPr>
              <a:t>Ceftazidin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được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dùng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để</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điều</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trị</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viêm</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màng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não</a:t>
            </a:r>
            <a:r>
              <a:rPr lang="en-US" sz="2500" dirty="0" smtClean="0">
                <a:latin typeface="Times New Roman" panose="02020603050405020304" pitchFamily="18" charset="0"/>
                <a:cs typeface="Times New Roman" panose="02020603050405020304" pitchFamily="18" charset="0"/>
              </a:rPr>
              <a:t> do pseudomonas, </a:t>
            </a:r>
            <a:r>
              <a:rPr lang="en-US" sz="2500" dirty="0" err="1" smtClean="0">
                <a:latin typeface="Times New Roman" panose="02020603050405020304" pitchFamily="18" charset="0"/>
                <a:cs typeface="Times New Roman" panose="02020603050405020304" pitchFamily="18" charset="0"/>
              </a:rPr>
              <a:t>liều</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lượng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dùng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để</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điều</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trị</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viêm</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màng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não</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phải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cao</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hơn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liều</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khuyến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cáo</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vì</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nồng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độ</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thuốc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trong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dịch</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não</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tủy</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chỉ</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bằng</a:t>
            </a:r>
            <a:r>
              <a:rPr lang="en-US" sz="2500" dirty="0" smtClean="0">
                <a:latin typeface="Times New Roman" panose="02020603050405020304" pitchFamily="18" charset="0"/>
                <a:cs typeface="Times New Roman" panose="02020603050405020304" pitchFamily="18" charset="0"/>
              </a:rPr>
              <a:t> 10-20% </a:t>
            </a:r>
            <a:r>
              <a:rPr lang="en-US" sz="2500" dirty="0" err="1" smtClean="0">
                <a:latin typeface="Times New Roman" panose="02020603050405020304" pitchFamily="18" charset="0"/>
                <a:cs typeface="Times New Roman" panose="02020603050405020304" pitchFamily="18" charset="0"/>
              </a:rPr>
              <a:t>nồng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độ</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thuốc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trong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huyết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thanh</a:t>
            </a:r>
            <a:r>
              <a:rPr lang="en-US" sz="25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97660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95400"/>
          </a:xfrm>
        </p:spPr>
        <p:style>
          <a:lnRef idx="1">
            <a:schemeClr val="accent2"/>
          </a:lnRef>
          <a:fillRef idx="2">
            <a:schemeClr val="accent2"/>
          </a:fillRef>
          <a:effectRef idx="1">
            <a:schemeClr val="accent2"/>
          </a:effectRef>
          <a:fontRef idx="minor">
            <a:schemeClr val="dk1"/>
          </a:fontRef>
        </p:style>
        <p:txBody>
          <a:bodyPr/>
          <a:lstStyle/>
          <a:p>
            <a:r>
              <a:rPr lang="en-US" sz="2700" dirty="0">
                <a:solidFill>
                  <a:prstClr val="black"/>
                </a:solidFill>
                <a:latin typeface="Times New Roman" panose="02020603050405020304" pitchFamily="18" charset="0"/>
                <a:cs typeface="Times New Roman" panose="02020603050405020304" pitchFamily="18" charset="0"/>
              </a:rPr>
              <a:t>LỰA CHỌN CEPHALOSPORIN</a:t>
            </a:r>
            <a:endParaRPr lang="en-US" dirty="0"/>
          </a:p>
        </p:txBody>
      </p:sp>
      <p:sp>
        <p:nvSpPr>
          <p:cNvPr id="3" name="Content Placeholder 2"/>
          <p:cNvSpPr>
            <a:spLocks noGrp="1"/>
          </p:cNvSpPr>
          <p:nvPr>
            <p:ph idx="1"/>
          </p:nvPr>
        </p:nvSpPr>
        <p:spPr>
          <a:xfrm>
            <a:off x="457200" y="1905000"/>
            <a:ext cx="8077200" cy="4221163"/>
          </a:xfrm>
        </p:spPr>
        <p:txBody>
          <a:bodyPr>
            <a:normAutofit fontScale="85000" lnSpcReduction="20000"/>
          </a:bodyPr>
          <a:lstStyle/>
          <a:p>
            <a:pPr algn="just"/>
            <a:r>
              <a:rPr lang="en-US" dirty="0" err="1" smtClean="0">
                <a:latin typeface="Times New Roman" panose="02020603050405020304" pitchFamily="18" charset="0"/>
                <a:cs typeface="Times New Roman" panose="02020603050405020304" pitchFamily="18" charset="0"/>
              </a:rPr>
              <a:t>Cefdinir</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cefpodoxim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thuốc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uống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dụng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tốt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trường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hợp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nhiễm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S.pneumonia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S. aureus</a:t>
            </a:r>
          </a:p>
          <a:p>
            <a:pPr algn="just"/>
            <a:r>
              <a:rPr lang="en-US" dirty="0" smtClean="0">
                <a:latin typeface="Times New Roman" panose="02020603050405020304" pitchFamily="18" charset="0"/>
                <a:cs typeface="Times New Roman" panose="02020603050405020304" pitchFamily="18" charset="0"/>
              </a:rPr>
              <a:t>Cephalosporin </a:t>
            </a:r>
            <a:r>
              <a:rPr lang="en-US" dirty="0" err="1" smtClean="0">
                <a:latin typeface="Times New Roman" panose="02020603050405020304" pitchFamily="18" charset="0"/>
                <a:cs typeface="Times New Roman" panose="02020603050405020304" pitchFamily="18" charset="0"/>
              </a:rPr>
              <a:t>thế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hệ</a:t>
            </a:r>
            <a:r>
              <a:rPr lang="en-US" dirty="0" smtClean="0">
                <a:latin typeface="Times New Roman" panose="02020603050405020304" pitchFamily="18" charset="0"/>
                <a:cs typeface="Times New Roman" panose="02020603050405020304" pitchFamily="18" charset="0"/>
              </a:rPr>
              <a:t> 4: </a:t>
            </a:r>
            <a:r>
              <a:rPr lang="en-US" dirty="0" err="1" smtClean="0">
                <a:latin typeface="Times New Roman" panose="02020603050405020304" pitchFamily="18" charset="0"/>
                <a:cs typeface="Times New Roman" panose="02020603050405020304" pitchFamily="18" charset="0"/>
              </a:rPr>
              <a:t>cefepim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phổ</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khuẩn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rộng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hệ</a:t>
            </a:r>
            <a:r>
              <a:rPr lang="en-US" dirty="0" smtClean="0">
                <a:latin typeface="Times New Roman" panose="02020603050405020304" pitchFamily="18" charset="0"/>
                <a:cs typeface="Times New Roman" panose="02020603050405020304" pitchFamily="18" charset="0"/>
              </a:rPr>
              <a:t> 3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bền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vững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cao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sự</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thủy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bởi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beta-lactamase qua </a:t>
            </a:r>
            <a:r>
              <a:rPr lang="en-US" dirty="0" err="1" smtClean="0">
                <a:latin typeface="Times New Roman" panose="02020603050405020304" pitchFamily="18" charset="0"/>
                <a:cs typeface="Times New Roman" panose="02020603050405020304" pitchFamily="18" charset="0"/>
              </a:rPr>
              <a:t>trung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gian</a:t>
            </a:r>
            <a:r>
              <a:rPr lang="en-US" dirty="0" smtClean="0">
                <a:latin typeface="Times New Roman" panose="02020603050405020304" pitchFamily="18" charset="0"/>
                <a:cs typeface="Times New Roman" panose="02020603050405020304" pitchFamily="18" charset="0"/>
              </a:rPr>
              <a:t> NST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plasmid </a:t>
            </a:r>
            <a:r>
              <a:rPr lang="en-US" dirty="0" err="1" smtClean="0">
                <a:latin typeface="Times New Roman" panose="02020603050405020304" pitchFamily="18" charset="0"/>
                <a:cs typeface="Times New Roman" panose="02020603050405020304" pitchFamily="18" charset="0"/>
              </a:rPr>
              <a:t>nên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dụng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trên</a:t>
            </a:r>
            <a:r>
              <a:rPr lang="en-US" dirty="0" smtClean="0">
                <a:latin typeface="Times New Roman" panose="02020603050405020304" pitchFamily="18" charset="0"/>
                <a:cs typeface="Times New Roman" panose="02020603050405020304" pitchFamily="18" charset="0"/>
              </a:rPr>
              <a:t> 1 </a:t>
            </a:r>
            <a:r>
              <a:rPr lang="en-US" dirty="0" err="1" smtClean="0">
                <a:latin typeface="Times New Roman" panose="02020603050405020304" pitchFamily="18" charset="0"/>
                <a:cs typeface="Times New Roman" panose="02020603050405020304" pitchFamily="18" charset="0"/>
              </a:rPr>
              <a:t>số</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vk</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họ</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Enterobacteriaceae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kháng</a:t>
            </a:r>
            <a:r>
              <a:rPr lang="en-US" dirty="0" smtClean="0">
                <a:latin typeface="Times New Roman" panose="02020603050405020304" pitchFamily="18" charset="0"/>
                <a:cs typeface="Times New Roman" panose="02020603050405020304" pitchFamily="18" charset="0"/>
              </a:rPr>
              <a:t> cephalosporin </a:t>
            </a:r>
            <a:r>
              <a:rPr lang="en-US" dirty="0" err="1" smtClean="0">
                <a:latin typeface="Times New Roman" panose="02020603050405020304" pitchFamily="18" charset="0"/>
                <a:cs typeface="Times New Roman" panose="02020603050405020304" pitchFamily="18" charset="0"/>
              </a:rPr>
              <a:t>khác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dụng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mạnh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ceftazidin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ngang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cefotaxim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streptococus</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chủng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S.aureus</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nhạy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cảm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meticilin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hệ</a:t>
            </a:r>
            <a:r>
              <a:rPr lang="en-US" dirty="0" smtClean="0">
                <a:latin typeface="Times New Roman" panose="02020603050405020304" pitchFamily="18" charset="0"/>
                <a:cs typeface="Times New Roman" panose="02020603050405020304" pitchFamily="18" charset="0"/>
              </a:rPr>
              <a:t> 4 </a:t>
            </a:r>
            <a:r>
              <a:rPr lang="en-US" dirty="0" err="1" smtClean="0">
                <a:latin typeface="Times New Roman" panose="02020603050405020304" pitchFamily="18" charset="0"/>
                <a:cs typeface="Times New Roman" panose="02020603050405020304" pitchFamily="18" charset="0"/>
              </a:rPr>
              <a:t>được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dùng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nhiễm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trưc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khuẩn</a:t>
            </a:r>
            <a:r>
              <a:rPr lang="en-US" dirty="0" smtClean="0">
                <a:latin typeface="Times New Roman" panose="02020603050405020304" pitchFamily="18" charset="0"/>
                <a:cs typeface="Times New Roman" panose="02020603050405020304" pitchFamily="18" charset="0"/>
              </a:rPr>
              <a:t> gram (-) </a:t>
            </a:r>
            <a:r>
              <a:rPr lang="en-US" dirty="0" err="1" smtClean="0">
                <a:latin typeface="Times New Roman" panose="02020603050405020304" pitchFamily="18" charset="0"/>
                <a:cs typeface="Times New Roman" panose="02020603050405020304" pitchFamily="18" charset="0"/>
              </a:rPr>
              <a:t>ưa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với</a:t>
            </a:r>
            <a:r>
              <a:rPr lang="en-US" dirty="0" smtClean="0">
                <a:latin typeface="Times New Roman" panose="02020603050405020304" pitchFamily="18" charset="0"/>
                <a:cs typeface="Times New Roman" panose="02020603050405020304" pitchFamily="18" charset="0"/>
              </a:rPr>
              <a:t> cephalosporin </a:t>
            </a:r>
            <a:r>
              <a:rPr lang="en-US" dirty="0" err="1" smtClean="0">
                <a:latin typeface="Times New Roman" panose="02020603050405020304" pitchFamily="18" charset="0"/>
                <a:cs typeface="Times New Roman" panose="02020603050405020304" pitchFamily="18" charset="0"/>
              </a:rPr>
              <a:t>thế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hệ</a:t>
            </a:r>
            <a:r>
              <a:rPr lang="en-US" dirty="0" smtClean="0">
                <a:latin typeface="Times New Roman" panose="02020603050405020304" pitchFamily="18" charset="0"/>
                <a:cs typeface="Times New Roman" panose="02020603050405020304" pitchFamily="18" charset="0"/>
              </a:rPr>
              <a:t> 3.</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9736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style>
          <a:lnRef idx="1">
            <a:schemeClr val="accent2"/>
          </a:lnRef>
          <a:fillRef idx="2">
            <a:schemeClr val="accent2"/>
          </a:fillRef>
          <a:effectRef idx="1">
            <a:schemeClr val="accent2"/>
          </a:effectRef>
          <a:fontRef idx="minor">
            <a:schemeClr val="dk1"/>
          </a:fontRef>
        </p:style>
        <p:txBody>
          <a:bodyPr/>
          <a:lstStyle/>
          <a:p>
            <a:r>
              <a:rPr lang="en-US" sz="3200" dirty="0">
                <a:solidFill>
                  <a:prstClr val="black"/>
                </a:solidFill>
                <a:latin typeface="Times New Roman" panose="02020603050405020304" pitchFamily="18" charset="0"/>
                <a:ea typeface="+mn-ea"/>
                <a:cs typeface="Times New Roman" panose="02020603050405020304" pitchFamily="18" charset="0"/>
              </a:rPr>
              <a:t>SỬ DỤNG HỢP LÝ THUỐC KHÁNG SINH CEPHALOSPORIN</a:t>
            </a:r>
            <a:endParaRPr lang="en-US" dirty="0"/>
          </a:p>
        </p:txBody>
      </p:sp>
      <p:sp>
        <p:nvSpPr>
          <p:cNvPr id="3" name="Content Placeholder 2"/>
          <p:cNvSpPr>
            <a:spLocks noGrp="1"/>
          </p:cNvSpPr>
          <p:nvPr>
            <p:ph idx="1"/>
          </p:nvPr>
        </p:nvSpPr>
        <p:spPr>
          <a:xfrm>
            <a:off x="533400" y="1676400"/>
            <a:ext cx="8001000" cy="4449763"/>
          </a:xfrm>
        </p:spPr>
        <p:txBody>
          <a:bodyPr/>
          <a:lstStyle/>
          <a:p>
            <a:pPr marL="0" lvl="0" indent="0" algn="just">
              <a:buNone/>
            </a:pPr>
            <a:endParaRPr lang="en-US" sz="2500" dirty="0" smtClean="0">
              <a:solidFill>
                <a:prstClr val="black"/>
              </a:solidFill>
              <a:latin typeface="Times New Roman" panose="02020603050405020304" pitchFamily="18" charset="0"/>
              <a:cs typeface="Times New Roman" panose="02020603050405020304" pitchFamily="18" charset="0"/>
            </a:endParaRPr>
          </a:p>
          <a:p>
            <a:pPr marL="0" lvl="0" indent="0">
              <a:buNone/>
            </a:pPr>
            <a:r>
              <a:rPr lang="en-US" sz="2500" dirty="0" err="1" smtClean="0">
                <a:solidFill>
                  <a:prstClr val="black"/>
                </a:solidFill>
                <a:latin typeface="Times New Roman" panose="02020603050405020304" pitchFamily="18" charset="0"/>
                <a:cs typeface="Times New Roman" panose="02020603050405020304" pitchFamily="18" charset="0"/>
              </a:rPr>
              <a:t>Kháng</a:t>
            </a:r>
            <a:r>
              <a:rPr lang="en-US" sz="2500" dirty="0" smtClean="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sinh</a:t>
            </a:r>
            <a:r>
              <a:rPr lang="en-US" sz="2500" dirty="0">
                <a:solidFill>
                  <a:prstClr val="black"/>
                </a:solidFill>
                <a:latin typeface="Times New Roman" panose="02020603050405020304" pitchFamily="18" charset="0"/>
                <a:cs typeface="Times New Roman" panose="02020603050405020304" pitchFamily="18" charset="0"/>
              </a:rPr>
              <a:t> cephalosporin </a:t>
            </a:r>
            <a:r>
              <a:rPr lang="en-US" sz="2500" dirty="0" err="1">
                <a:solidFill>
                  <a:prstClr val="black"/>
                </a:solidFill>
                <a:latin typeface="Times New Roman" panose="02020603050405020304" pitchFamily="18" charset="0"/>
                <a:cs typeface="Times New Roman" panose="02020603050405020304" pitchFamily="18" charset="0"/>
              </a:rPr>
              <a:t>thuộc</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nhóm</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kháng</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sinh</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phổ</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rộng</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nên</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được</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sử</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dụng</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rộng</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rãi</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cả</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với</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mục</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đích</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điều</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trị</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và</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dự</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phòng</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Đây</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là</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những</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kháng</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sinh</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có</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nhiều</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ưu</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điểm</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như</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có</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tác</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dụng</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diệt</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khuẩn</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mạnh</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ít</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tác</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dụng</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phụ</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nghiêm</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trọng</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dùng</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được</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cho</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mọi</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đối</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tượng</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kể</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cả</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phụ</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nữ</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mang</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thai</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và</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trẻ</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sơ</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sinh</a:t>
            </a:r>
            <a:r>
              <a:rPr lang="en-US" sz="2500" dirty="0">
                <a:solidFill>
                  <a:prstClr val="black"/>
                </a:solidFill>
                <a:latin typeface="Times New Roman" panose="02020603050405020304" pitchFamily="18" charset="0"/>
                <a:cs typeface="Times New Roman" panose="02020603050405020304" pitchFamily="18" charset="0"/>
              </a:rPr>
              <a:t>, do </a:t>
            </a:r>
            <a:r>
              <a:rPr lang="en-US" sz="2500" dirty="0" err="1">
                <a:solidFill>
                  <a:prstClr val="black"/>
                </a:solidFill>
                <a:latin typeface="Times New Roman" panose="02020603050405020304" pitchFamily="18" charset="0"/>
                <a:cs typeface="Times New Roman" panose="02020603050405020304" pitchFamily="18" charset="0"/>
              </a:rPr>
              <a:t>đó</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việc</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định</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hướng</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sử</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dụng</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nhóm</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thuốc</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này</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là</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cần</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thiết</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nhằm</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tránh</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kháng</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thuốc</a:t>
            </a:r>
            <a:r>
              <a:rPr lang="en-US" sz="2500" dirty="0">
                <a:solidFill>
                  <a:prstClr val="black"/>
                </a:solidFill>
                <a:latin typeface="Times New Roman" panose="02020603050405020304" pitchFamily="18" charset="0"/>
                <a:cs typeface="Times New Roman" panose="02020603050405020304" pitchFamily="18" charset="0"/>
              </a:rPr>
              <a:t>. Do </a:t>
            </a:r>
            <a:r>
              <a:rPr lang="en-US" sz="2500" dirty="0" err="1" smtClean="0">
                <a:solidFill>
                  <a:prstClr val="black"/>
                </a:solidFill>
                <a:latin typeface="Times New Roman" panose="02020603050405020304" pitchFamily="18" charset="0"/>
                <a:cs typeface="Times New Roman" panose="02020603050405020304" pitchFamily="18" charset="0"/>
              </a:rPr>
              <a:t>đó</a:t>
            </a:r>
            <a:r>
              <a:rPr lang="en-US" sz="2500" dirty="0" smtClean="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để</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sử</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dụng</a:t>
            </a:r>
            <a:r>
              <a:rPr lang="en-US" sz="2500" dirty="0">
                <a:solidFill>
                  <a:prstClr val="black"/>
                </a:solidFill>
                <a:latin typeface="Times New Roman" panose="02020603050405020304" pitchFamily="18" charset="0"/>
                <a:cs typeface="Times New Roman" panose="02020603050405020304" pitchFamily="18" charset="0"/>
              </a:rPr>
              <a:t> cephalosporin </a:t>
            </a:r>
            <a:r>
              <a:rPr lang="en-US" sz="2500" dirty="0" err="1">
                <a:solidFill>
                  <a:prstClr val="black"/>
                </a:solidFill>
                <a:latin typeface="Times New Roman" panose="02020603050405020304" pitchFamily="18" charset="0"/>
                <a:cs typeface="Times New Roman" panose="02020603050405020304" pitchFamily="18" charset="0"/>
              </a:rPr>
              <a:t>tốt</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cần</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nắm</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vững</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những</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đặc</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tính</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dược</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lý</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và</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có</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cách</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sử</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dụng</a:t>
            </a:r>
            <a:r>
              <a:rPr lang="en-US" sz="2500" dirty="0">
                <a:solidFill>
                  <a:prstClr val="black"/>
                </a:solidFill>
                <a:latin typeface="Times New Roman" panose="02020603050405020304" pitchFamily="18" charset="0"/>
                <a:cs typeface="Times New Roman" panose="02020603050405020304" pitchFamily="18" charset="0"/>
              </a:rPr>
              <a:t> </a:t>
            </a:r>
            <a:r>
              <a:rPr lang="en-US" sz="2500" dirty="0" err="1">
                <a:solidFill>
                  <a:prstClr val="black"/>
                </a:solidFill>
                <a:latin typeface="Times New Roman" panose="02020603050405020304" pitchFamily="18" charset="0"/>
                <a:cs typeface="Times New Roman" panose="02020603050405020304" pitchFamily="18" charset="0"/>
              </a:rPr>
              <a:t>đúng</a:t>
            </a:r>
            <a:endParaRPr lang="en-US" sz="2500" dirty="0">
              <a:solidFill>
                <a:prstClr val="black"/>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1217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884238"/>
          </a:xfrm>
        </p:spPr>
        <p:style>
          <a:lnRef idx="1">
            <a:schemeClr val="accent2"/>
          </a:lnRef>
          <a:fillRef idx="2">
            <a:schemeClr val="accent2"/>
          </a:fillRef>
          <a:effectRef idx="1">
            <a:schemeClr val="accent2"/>
          </a:effectRef>
          <a:fontRef idx="minor">
            <a:schemeClr val="dk1"/>
          </a:fontRef>
        </p:style>
        <p:txBody>
          <a:bodyPr/>
          <a:lstStyle/>
          <a:p>
            <a:pPr marL="342900" lvl="0" indent="-342900">
              <a:spcBef>
                <a:spcPct val="20000"/>
              </a:spcBef>
            </a:pPr>
            <a:r>
              <a:rPr lang="en-US" sz="3200" dirty="0" smtClean="0">
                <a:solidFill>
                  <a:prstClr val="black"/>
                </a:solidFill>
                <a:latin typeface="Times New Roman" panose="02020603050405020304" pitchFamily="18" charset="0"/>
                <a:cs typeface="Times New Roman" panose="02020603050405020304" pitchFamily="18" charset="0"/>
              </a:rPr>
              <a:t>LIỀU LƯỢNG VÀ CÁCH DÙNG</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1447800"/>
            <a:ext cx="7772400" cy="4678363"/>
          </a:xfrm>
        </p:spPr>
        <p:txBody>
          <a:bodyPr>
            <a:normAutofit/>
          </a:bodyPr>
          <a:lstStyle/>
          <a:p>
            <a:endParaRPr lang="en-US" sz="2500" dirty="0" smtClean="0">
              <a:latin typeface="Times New Roman" panose="02020603050405020304" pitchFamily="18" charset="0"/>
              <a:cs typeface="Times New Roman" panose="02020603050405020304" pitchFamily="18" charset="0"/>
            </a:endParaRPr>
          </a:p>
          <a:p>
            <a:pPr algn="just"/>
            <a:r>
              <a:rPr lang="en-US" sz="2500" dirty="0" err="1" smtClean="0">
                <a:latin typeface="Times New Roman" panose="02020603050405020304" pitchFamily="18" charset="0"/>
                <a:cs typeface="Times New Roman" panose="02020603050405020304" pitchFamily="18" charset="0"/>
              </a:rPr>
              <a:t>Đây</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là</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nhóm</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thuốc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có</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phạm</a:t>
            </a:r>
            <a:r>
              <a:rPr lang="en-US" sz="2500" dirty="0" smtClean="0">
                <a:latin typeface="Times New Roman" panose="02020603050405020304" pitchFamily="18" charset="0"/>
                <a:cs typeface="Times New Roman" panose="02020603050405020304" pitchFamily="18" charset="0"/>
              </a:rPr>
              <a:t> vi </a:t>
            </a:r>
            <a:r>
              <a:rPr lang="en-US" sz="2500" dirty="0" err="1" smtClean="0">
                <a:latin typeface="Times New Roman" panose="02020603050405020304" pitchFamily="18" charset="0"/>
                <a:cs typeface="Times New Roman" panose="02020603050405020304" pitchFamily="18" charset="0"/>
              </a:rPr>
              <a:t>điều</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trị</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rộng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và</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mức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liều</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dao</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động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lớn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liều</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lượng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tùy</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thuộc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vào</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mức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độ</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nặng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của</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bệnh</a:t>
            </a:r>
            <a:endParaRPr lang="en-US" sz="2500" dirty="0" smtClean="0">
              <a:latin typeface="Times New Roman" panose="02020603050405020304" pitchFamily="18" charset="0"/>
              <a:cs typeface="Times New Roman" panose="02020603050405020304" pitchFamily="18" charset="0"/>
            </a:endParaRPr>
          </a:p>
          <a:p>
            <a:pPr algn="just"/>
            <a:r>
              <a:rPr lang="en-US" sz="2500" dirty="0" err="1" smtClean="0">
                <a:latin typeface="Times New Roman" panose="02020603050405020304" pitchFamily="18" charset="0"/>
                <a:cs typeface="Times New Roman" panose="02020603050405020304" pitchFamily="18" charset="0"/>
              </a:rPr>
              <a:t>Nhiễm</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khuẩn</a:t>
            </a:r>
            <a:r>
              <a:rPr lang="en-US" sz="2500" dirty="0" smtClean="0">
                <a:latin typeface="Times New Roman" panose="02020603050405020304" pitchFamily="18" charset="0"/>
                <a:cs typeface="Times New Roman" panose="02020603050405020304" pitchFamily="18" charset="0"/>
              </a:rPr>
              <a:t> do Streptococci beta tan </a:t>
            </a:r>
            <a:r>
              <a:rPr lang="en-US" sz="2500" dirty="0" err="1" smtClean="0">
                <a:latin typeface="Times New Roman" panose="02020603050405020304" pitchFamily="18" charset="0"/>
                <a:cs typeface="Times New Roman" panose="02020603050405020304" pitchFamily="18" charset="0"/>
              </a:rPr>
              <a:t>huyết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nên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điều</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trị</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ít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nhất</a:t>
            </a:r>
            <a:r>
              <a:rPr lang="en-US" sz="2500" dirty="0" smtClean="0">
                <a:latin typeface="Times New Roman" panose="02020603050405020304" pitchFamily="18" charset="0"/>
                <a:cs typeface="Times New Roman" panose="02020603050405020304" pitchFamily="18" charset="0"/>
              </a:rPr>
              <a:t> 10 </a:t>
            </a:r>
            <a:r>
              <a:rPr lang="en-US" sz="2500" dirty="0" err="1" smtClean="0">
                <a:latin typeface="Times New Roman" panose="02020603050405020304" pitchFamily="18" charset="0"/>
                <a:cs typeface="Times New Roman" panose="02020603050405020304" pitchFamily="18" charset="0"/>
              </a:rPr>
              <a:t>ngày</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Trong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trường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hợp</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nhiễm</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khuẩn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nặng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như</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nhiễm</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khuẩn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huyết,viêm</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nội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tâm</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mạc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hoặc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viêm</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tủy</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xương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thời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gian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điều</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trị</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phải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kéo</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dài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ít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nhất</a:t>
            </a:r>
            <a:r>
              <a:rPr lang="en-US" sz="2500" dirty="0" smtClean="0">
                <a:latin typeface="Times New Roman" panose="02020603050405020304" pitchFamily="18" charset="0"/>
                <a:cs typeface="Times New Roman" panose="02020603050405020304" pitchFamily="18" charset="0"/>
              </a:rPr>
              <a:t> 4-6 </a:t>
            </a:r>
            <a:r>
              <a:rPr lang="en-US" sz="2500" dirty="0" err="1" smtClean="0">
                <a:latin typeface="Times New Roman" panose="02020603050405020304" pitchFamily="18" charset="0"/>
                <a:cs typeface="Times New Roman" panose="02020603050405020304" pitchFamily="18" charset="0"/>
              </a:rPr>
              <a:t>tuần</a:t>
            </a: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6608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20000" cy="1295400"/>
          </a:xfrm>
        </p:spPr>
        <p:style>
          <a:lnRef idx="1">
            <a:schemeClr val="accent2"/>
          </a:lnRef>
          <a:fillRef idx="2">
            <a:schemeClr val="accent2"/>
          </a:fillRef>
          <a:effectRef idx="1">
            <a:schemeClr val="accent2"/>
          </a:effectRef>
          <a:fontRef idx="minor">
            <a:schemeClr val="dk1"/>
          </a:fontRef>
        </p:style>
        <p:txBody>
          <a:bodyPr/>
          <a:lstStyle/>
          <a:p>
            <a:r>
              <a:rPr lang="en-US" sz="3200" dirty="0">
                <a:solidFill>
                  <a:prstClr val="black"/>
                </a:solidFill>
                <a:latin typeface="Times New Roman" panose="02020603050405020304" pitchFamily="18" charset="0"/>
                <a:cs typeface="Times New Roman" panose="02020603050405020304" pitchFamily="18" charset="0"/>
              </a:rPr>
              <a:t>LIỀU LƯỢNG VÀ CÁCH DÙNG</a:t>
            </a:r>
            <a:endParaRPr lang="en-US" dirty="0"/>
          </a:p>
        </p:txBody>
      </p:sp>
      <p:sp>
        <p:nvSpPr>
          <p:cNvPr id="3" name="Content Placeholder 2"/>
          <p:cNvSpPr>
            <a:spLocks noGrp="1"/>
          </p:cNvSpPr>
          <p:nvPr>
            <p:ph idx="1"/>
          </p:nvPr>
        </p:nvSpPr>
        <p:spPr>
          <a:xfrm>
            <a:off x="457200" y="1905000"/>
            <a:ext cx="8077200" cy="4221163"/>
          </a:xfrm>
        </p:spPr>
        <p:txBody>
          <a:bodyPr>
            <a:normAutofit/>
          </a:bodyPr>
          <a:lstStyle/>
          <a:p>
            <a:pPr algn="just"/>
            <a:endParaRPr lang="en-US" sz="2500" dirty="0" smtClean="0">
              <a:latin typeface="Times New Roman" panose="02020603050405020304" pitchFamily="18" charset="0"/>
              <a:cs typeface="Times New Roman" panose="02020603050405020304" pitchFamily="18" charset="0"/>
            </a:endParaRPr>
          </a:p>
          <a:p>
            <a:pPr algn="just"/>
            <a:r>
              <a:rPr lang="en-US" sz="2500" dirty="0" smtClean="0">
                <a:latin typeface="Times New Roman" panose="02020603050405020304" pitchFamily="18" charset="0"/>
                <a:cs typeface="Times New Roman" panose="02020603050405020304" pitchFamily="18" charset="0"/>
              </a:rPr>
              <a:t>Cephalosporin ở </a:t>
            </a:r>
            <a:r>
              <a:rPr lang="en-US" sz="2500" dirty="0" err="1" smtClean="0">
                <a:latin typeface="Times New Roman" panose="02020603050405020304" pitchFamily="18" charset="0"/>
                <a:cs typeface="Times New Roman" panose="02020603050405020304" pitchFamily="18" charset="0"/>
              </a:rPr>
              <a:t>dạng</a:t>
            </a:r>
            <a:r>
              <a:rPr lang="en-US" sz="2500" dirty="0" smtClean="0">
                <a:latin typeface="Times New Roman" panose="02020603050405020304" pitchFamily="18" charset="0"/>
                <a:cs typeface="Times New Roman" panose="02020603050405020304" pitchFamily="18" charset="0"/>
              </a:rPr>
              <a:t> dung </a:t>
            </a:r>
            <a:r>
              <a:rPr lang="en-US" sz="2500" dirty="0" err="1" smtClean="0">
                <a:latin typeface="Times New Roman" panose="02020603050405020304" pitchFamily="18" charset="0"/>
                <a:cs typeface="Times New Roman" panose="02020603050405020304" pitchFamily="18" charset="0"/>
              </a:rPr>
              <a:t>dịch</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chỉ</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ổn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định</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được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một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thời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gian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ngắn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trừ</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trường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hợp</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đông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lạnh</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Thuốc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này</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cũng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tương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kỵ</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với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hầu</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hết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các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thuốc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tiêm</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khác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đặc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biệt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là</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kháng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sinh</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nhóm</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amiglycosid</a:t>
            </a:r>
            <a:r>
              <a:rPr lang="en-US" sz="2500" dirty="0" smtClean="0">
                <a:latin typeface="Times New Roman" panose="02020603050405020304" pitchFamily="18" charset="0"/>
                <a:cs typeface="Times New Roman" panose="02020603050405020304" pitchFamily="18" charset="0"/>
              </a:rPr>
              <a:t>. Do </a:t>
            </a:r>
            <a:r>
              <a:rPr lang="en-US" sz="2500" dirty="0" err="1" smtClean="0">
                <a:latin typeface="Times New Roman" panose="02020603050405020304" pitchFamily="18" charset="0"/>
                <a:cs typeface="Times New Roman" panose="02020603050405020304" pitchFamily="18" charset="0"/>
              </a:rPr>
              <a:t>đó</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không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được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trộn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lẫn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trong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cùng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bơm</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tiêm</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với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thuốc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tiêm</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khác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đặc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biệt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không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được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tiêm</a:t>
            </a:r>
            <a:r>
              <a:rPr lang="en-US" sz="2500" dirty="0" smtClean="0">
                <a:latin typeface="Times New Roman" panose="02020603050405020304" pitchFamily="18" charset="0"/>
                <a:cs typeface="Times New Roman" panose="02020603050405020304" pitchFamily="18" charset="0"/>
              </a:rPr>
              <a:t> ở </a:t>
            </a:r>
            <a:r>
              <a:rPr lang="en-US" sz="2500" dirty="0" err="1" smtClean="0">
                <a:latin typeface="Times New Roman" panose="02020603050405020304" pitchFamily="18" charset="0"/>
                <a:cs typeface="Times New Roman" panose="02020603050405020304" pitchFamily="18" charset="0"/>
              </a:rPr>
              <a:t>cùng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một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chỗ</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cùng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thời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điểm</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với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aminoglycosid</a:t>
            </a: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62450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style>
          <a:lnRef idx="1">
            <a:schemeClr val="accent2"/>
          </a:lnRef>
          <a:fillRef idx="2">
            <a:schemeClr val="accent2"/>
          </a:fillRef>
          <a:effectRef idx="1">
            <a:schemeClr val="accent2"/>
          </a:effectRef>
          <a:fontRef idx="minor">
            <a:schemeClr val="dk1"/>
          </a:fontRef>
        </p:style>
        <p:txBody>
          <a:bodyPr/>
          <a:lstStyle/>
          <a:p>
            <a:pPr marL="342900" lvl="0" indent="-342900">
              <a:spcBef>
                <a:spcPct val="20000"/>
              </a:spcBef>
            </a:pPr>
            <a:r>
              <a:rPr lang="en-US" sz="3000" dirty="0" smtClean="0">
                <a:solidFill>
                  <a:prstClr val="black"/>
                </a:solidFill>
                <a:latin typeface="Times New Roman" panose="02020603050405020304" pitchFamily="18" charset="0"/>
                <a:cs typeface="Times New Roman" panose="02020603050405020304" pitchFamily="18" charset="0"/>
              </a:rPr>
              <a:t>KẾT LUẬN</a:t>
            </a:r>
            <a:endParaRPr lang="en-US" sz="3000" dirty="0">
              <a:solidFill>
                <a:prstClr val="black"/>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7924800" cy="4525963"/>
          </a:xfrm>
        </p:spPr>
        <p:txBody>
          <a:bodyPr>
            <a:normAutofit/>
          </a:bodyPr>
          <a:lstStyle/>
          <a:p>
            <a:endParaRPr lang="en-US" sz="2500" dirty="0" smtClean="0">
              <a:latin typeface="Times New Roman" panose="02020603050405020304" pitchFamily="18" charset="0"/>
              <a:cs typeface="Times New Roman" panose="02020603050405020304" pitchFamily="18" charset="0"/>
            </a:endParaRPr>
          </a:p>
          <a:p>
            <a:pPr algn="just"/>
            <a:r>
              <a:rPr lang="en-US" sz="2500" dirty="0" err="1" smtClean="0">
                <a:latin typeface="Times New Roman" panose="02020603050405020304" pitchFamily="18" charset="0"/>
                <a:cs typeface="Times New Roman" panose="02020603050405020304" pitchFamily="18" charset="0"/>
              </a:rPr>
              <a:t>Trong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các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loại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kháng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sinh</a:t>
            </a:r>
            <a:r>
              <a:rPr lang="en-US" sz="2500" dirty="0" smtClean="0">
                <a:latin typeface="Times New Roman" panose="02020603050405020304" pitchFamily="18" charset="0"/>
                <a:cs typeface="Times New Roman" panose="02020603050405020304" pitchFamily="18" charset="0"/>
              </a:rPr>
              <a:t>, cephalosporin </a:t>
            </a:r>
            <a:r>
              <a:rPr lang="en-US" sz="2500" dirty="0" err="1" smtClean="0">
                <a:latin typeface="Times New Roman" panose="02020603050405020304" pitchFamily="18" charset="0"/>
                <a:cs typeface="Times New Roman" panose="02020603050405020304" pitchFamily="18" charset="0"/>
              </a:rPr>
              <a:t>được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dùng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nhiều</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nhất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nhưng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cũng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bị</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lạm</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dụng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nhiều</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nhất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đặc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biệt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là</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các</a:t>
            </a:r>
            <a:r>
              <a:rPr lang="en-US" sz="2500" dirty="0" smtClean="0">
                <a:latin typeface="Times New Roman" panose="02020603050405020304" pitchFamily="18" charset="0"/>
                <a:cs typeface="Times New Roman" panose="02020603050405020304" pitchFamily="18" charset="0"/>
              </a:rPr>
              <a:t> cephalosporin </a:t>
            </a:r>
            <a:r>
              <a:rPr lang="en-US" sz="2500" dirty="0" err="1" smtClean="0">
                <a:latin typeface="Times New Roman" panose="02020603050405020304" pitchFamily="18" charset="0"/>
                <a:cs typeface="Times New Roman" panose="02020603050405020304" pitchFamily="18" charset="0"/>
              </a:rPr>
              <a:t>thế</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hệ</a:t>
            </a:r>
            <a:r>
              <a:rPr lang="en-US" sz="2500" dirty="0" smtClean="0">
                <a:latin typeface="Times New Roman" panose="02020603050405020304" pitchFamily="18" charset="0"/>
                <a:cs typeface="Times New Roman" panose="02020603050405020304" pitchFamily="18" charset="0"/>
              </a:rPr>
              <a:t> 3 </a:t>
            </a:r>
            <a:r>
              <a:rPr lang="en-US" sz="2500" dirty="0" err="1" smtClean="0">
                <a:latin typeface="Times New Roman" panose="02020603050405020304" pitchFamily="18" charset="0"/>
                <a:cs typeface="Times New Roman" panose="02020603050405020304" pitchFamily="18" charset="0"/>
              </a:rPr>
              <a:t>và</a:t>
            </a:r>
            <a:r>
              <a:rPr lang="en-US" sz="2500" dirty="0" smtClean="0">
                <a:latin typeface="Times New Roman" panose="02020603050405020304" pitchFamily="18" charset="0"/>
                <a:cs typeface="Times New Roman" panose="02020603050405020304" pitchFamily="18" charset="0"/>
              </a:rPr>
              <a:t> 4. </a:t>
            </a:r>
            <a:r>
              <a:rPr lang="en-US" sz="2500" dirty="0" err="1" smtClean="0">
                <a:latin typeface="Times New Roman" panose="02020603050405020304" pitchFamily="18" charset="0"/>
                <a:cs typeface="Times New Roman" panose="02020603050405020304" pitchFamily="18" charset="0"/>
              </a:rPr>
              <a:t>hậu</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quả</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không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tránh</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khỏi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của</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sử</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dụng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tràn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lan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đã</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làm</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xuất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hiện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ngày</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càng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nhiều</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các</a:t>
            </a:r>
            <a:r>
              <a:rPr lang="en-US" sz="2500" dirty="0" smtClean="0">
                <a:latin typeface="Times New Roman" panose="02020603050405020304" pitchFamily="18" charset="0"/>
                <a:cs typeface="Times New Roman" panose="02020603050405020304" pitchFamily="18" charset="0"/>
              </a:rPr>
              <a:t> vi </a:t>
            </a:r>
            <a:r>
              <a:rPr lang="en-US" sz="2500" dirty="0" err="1" smtClean="0">
                <a:latin typeface="Times New Roman" panose="02020603050405020304" pitchFamily="18" charset="0"/>
                <a:cs typeface="Times New Roman" panose="02020603050405020304" pitchFamily="18" charset="0"/>
              </a:rPr>
              <a:t>khuẩn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kháng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thuốc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đòi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hỏi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ngày</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càng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tăng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nhu</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cầu</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tìm</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thuốc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mới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Tránh</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lạm</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dụng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kháng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sinh</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là</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cách</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tốt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nhất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để</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kiểm</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soát</a:t>
            </a:r>
            <a:r>
              <a:rPr lang="en-US" sz="2500" dirty="0" smtClean="0">
                <a:latin typeface="Times New Roman" panose="02020603050405020304" pitchFamily="18" charset="0"/>
                <a:cs typeface="Times New Roman" panose="02020603050405020304" pitchFamily="18" charset="0"/>
              </a:rPr>
              <a:t> vi </a:t>
            </a:r>
            <a:r>
              <a:rPr lang="en-US" sz="2500" dirty="0" err="1" smtClean="0">
                <a:latin typeface="Times New Roman" panose="02020603050405020304" pitchFamily="18" charset="0"/>
                <a:cs typeface="Times New Roman" panose="02020603050405020304" pitchFamily="18" charset="0"/>
              </a:rPr>
              <a:t>khuẩn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kháng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thuốc</a:t>
            </a:r>
            <a:r>
              <a:rPr lang="en-US" sz="2500" dirty="0" smtClean="0">
                <a:latin typeface="Times New Roman" panose="02020603050405020304" pitchFamily="18" charset="0"/>
                <a:cs typeface="Times New Roman" panose="02020603050405020304" pitchFamily="18" charset="0"/>
              </a:rPr>
              <a:t>. Do </a:t>
            </a:r>
            <a:r>
              <a:rPr lang="en-US" sz="2500" dirty="0" err="1" smtClean="0">
                <a:latin typeface="Times New Roman" panose="02020603050405020304" pitchFamily="18" charset="0"/>
                <a:cs typeface="Times New Roman" panose="02020603050405020304" pitchFamily="18" charset="0"/>
              </a:rPr>
              <a:t>đó</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cần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định</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hướng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sử</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dụng</a:t>
            </a:r>
            <a:r>
              <a:rPr lang="en-US" sz="2500" dirty="0" smtClean="0">
                <a:latin typeface="Times New Roman" panose="02020603050405020304" pitchFamily="18" charset="0"/>
                <a:cs typeface="Times New Roman" panose="02020603050405020304" pitchFamily="18" charset="0"/>
              </a:rPr>
              <a:t> cephalosporin </a:t>
            </a:r>
            <a:r>
              <a:rPr lang="en-US" sz="2500" dirty="0" err="1" smtClean="0">
                <a:latin typeface="Times New Roman" panose="02020603050405020304" pitchFamily="18" charset="0"/>
                <a:cs typeface="Times New Roman" panose="02020603050405020304" pitchFamily="18" charset="0"/>
              </a:rPr>
              <a:t>để</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hạn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chế</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vk</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kháng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thuốc</a:t>
            </a:r>
            <a:r>
              <a:rPr lang="en-US" sz="2500" dirty="0" smtClean="0">
                <a:latin typeface="Times New Roman" panose="02020603050405020304" pitchFamily="18" charset="0"/>
                <a:cs typeface="Times New Roman" panose="02020603050405020304" pitchFamily="18" charset="0"/>
              </a:rPr>
              <a:t>.</a:t>
            </a: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9318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219200"/>
          </a:xfrm>
        </p:spPr>
        <p:style>
          <a:lnRef idx="1">
            <a:schemeClr val="accent2"/>
          </a:lnRef>
          <a:fillRef idx="2">
            <a:schemeClr val="accent2"/>
          </a:fillRef>
          <a:effectRef idx="1">
            <a:schemeClr val="accent2"/>
          </a:effectRef>
          <a:fontRef idx="minor">
            <a:schemeClr val="dk1"/>
          </a:fontRef>
        </p:style>
        <p:txBody>
          <a:bodyPr>
            <a:normAutofit/>
          </a:bodyPr>
          <a:lstStyle/>
          <a:p>
            <a:pPr marL="342900" lvl="0" indent="-342900">
              <a:spcBef>
                <a:spcPct val="20000"/>
              </a:spcBef>
            </a:pPr>
            <a:r>
              <a:rPr lang="en-US" sz="3200" dirty="0" smtClean="0">
                <a:solidFill>
                  <a:prstClr val="black"/>
                </a:solidFill>
                <a:latin typeface="Times New Roman" panose="02020603050405020304" pitchFamily="18" charset="0"/>
                <a:cs typeface="Times New Roman" panose="02020603050405020304" pitchFamily="18" charset="0"/>
              </a:rPr>
              <a:t>PHÂN LOẠI KHÁNG SINH NHÓM CEPHALOSPORIN THEO THẾ HỆ</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828800"/>
            <a:ext cx="4757057" cy="4572000"/>
          </a:xfrm>
        </p:spPr>
        <p:txBody>
          <a:bodyPr>
            <a:normAutofit fontScale="70000" lnSpcReduction="20000"/>
          </a:bodyPr>
          <a:lstStyle/>
          <a:p>
            <a:r>
              <a:rPr lang="en-US" dirty="0" err="1" smtClean="0">
                <a:solidFill>
                  <a:srgbClr val="00B050"/>
                </a:solidFill>
                <a:latin typeface="Times New Roman" panose="02020603050405020304" pitchFamily="18" charset="0"/>
                <a:cs typeface="Times New Roman" panose="02020603050405020304" pitchFamily="18" charset="0"/>
              </a:rPr>
              <a:t>Thế</a:t>
            </a:r>
            <a:r>
              <a:rPr lang="en-US" dirty="0" smtClean="0">
                <a:solidFill>
                  <a:srgbClr val="00B050"/>
                </a:solidFill>
                <a:latin typeface="Times New Roman" panose="02020603050405020304" pitchFamily="18" charset="0"/>
                <a:cs typeface="Times New Roman" panose="02020603050405020304" pitchFamily="18" charset="0"/>
              </a:rPr>
              <a:t> </a:t>
            </a:r>
            <a:r>
              <a:rPr lang="en-US" dirty="0" err="1" smtClean="0">
                <a:solidFill>
                  <a:srgbClr val="00B050"/>
                </a:solidFill>
                <a:latin typeface="Times New Roman" panose="02020603050405020304" pitchFamily="18" charset="0"/>
                <a:cs typeface="Times New Roman" panose="02020603050405020304" pitchFamily="18" charset="0"/>
              </a:rPr>
              <a:t>hệ</a:t>
            </a:r>
            <a:r>
              <a:rPr lang="en-US" dirty="0" smtClean="0">
                <a:solidFill>
                  <a:srgbClr val="00B050"/>
                </a:solidFill>
                <a:latin typeface="Times New Roman" panose="02020603050405020304" pitchFamily="18" charset="0"/>
                <a:cs typeface="Times New Roman" panose="02020603050405020304" pitchFamily="18" charset="0"/>
              </a:rPr>
              <a:t> 1: cefazolin, </a:t>
            </a:r>
            <a:r>
              <a:rPr lang="en-US" dirty="0" err="1" smtClean="0">
                <a:solidFill>
                  <a:srgbClr val="00B050"/>
                </a:solidFill>
                <a:latin typeface="Times New Roman" panose="02020603050405020304" pitchFamily="18" charset="0"/>
                <a:cs typeface="Times New Roman" panose="02020603050405020304" pitchFamily="18" charset="0"/>
              </a:rPr>
              <a:t>cefalotin</a:t>
            </a:r>
            <a:r>
              <a:rPr lang="en-US" dirty="0" smtClean="0">
                <a:solidFill>
                  <a:srgbClr val="00B050"/>
                </a:solidFill>
                <a:latin typeface="Times New Roman" panose="02020603050405020304" pitchFamily="18" charset="0"/>
                <a:cs typeface="Times New Roman" panose="02020603050405020304" pitchFamily="18" charset="0"/>
              </a:rPr>
              <a:t>, </a:t>
            </a:r>
            <a:r>
              <a:rPr lang="en-US" dirty="0" err="1" smtClean="0">
                <a:solidFill>
                  <a:srgbClr val="00B050"/>
                </a:solidFill>
                <a:latin typeface="Times New Roman" panose="02020603050405020304" pitchFamily="18" charset="0"/>
                <a:cs typeface="Times New Roman" panose="02020603050405020304" pitchFamily="18" charset="0"/>
              </a:rPr>
              <a:t>cefalexin</a:t>
            </a:r>
            <a:r>
              <a:rPr lang="en-US" dirty="0" smtClean="0">
                <a:solidFill>
                  <a:srgbClr val="00B050"/>
                </a:solidFill>
                <a:latin typeface="Times New Roman" panose="02020603050405020304" pitchFamily="18" charset="0"/>
                <a:cs typeface="Times New Roman" panose="02020603050405020304" pitchFamily="18" charset="0"/>
              </a:rPr>
              <a:t>, </a:t>
            </a:r>
            <a:r>
              <a:rPr lang="en-US" dirty="0" err="1" smtClean="0">
                <a:solidFill>
                  <a:srgbClr val="00B050"/>
                </a:solidFill>
                <a:latin typeface="Times New Roman" panose="02020603050405020304" pitchFamily="18" charset="0"/>
                <a:cs typeface="Times New Roman" panose="02020603050405020304" pitchFamily="18" charset="0"/>
              </a:rPr>
              <a:t>cefadroxil</a:t>
            </a:r>
            <a:r>
              <a:rPr lang="en-US" dirty="0" smtClean="0">
                <a:solidFill>
                  <a:srgbClr val="00B050"/>
                </a:solidFill>
                <a:latin typeface="Times New Roman" panose="02020603050405020304" pitchFamily="18" charset="0"/>
                <a:cs typeface="Times New Roman" panose="02020603050405020304" pitchFamily="18" charset="0"/>
              </a:rPr>
              <a:t>, </a:t>
            </a:r>
            <a:r>
              <a:rPr lang="en-US" dirty="0" err="1" smtClean="0">
                <a:solidFill>
                  <a:srgbClr val="00B050"/>
                </a:solidFill>
                <a:latin typeface="Times New Roman" panose="02020603050405020304" pitchFamily="18" charset="0"/>
                <a:cs typeface="Times New Roman" panose="02020603050405020304" pitchFamily="18" charset="0"/>
              </a:rPr>
              <a:t>cepharadin</a:t>
            </a:r>
            <a:endParaRPr lang="en-US" dirty="0" smtClean="0">
              <a:solidFill>
                <a:srgbClr val="00B050"/>
              </a:solidFill>
              <a:latin typeface="Times New Roman" panose="02020603050405020304" pitchFamily="18" charset="0"/>
              <a:cs typeface="Times New Roman" panose="02020603050405020304" pitchFamily="18" charset="0"/>
            </a:endParaRPr>
          </a:p>
          <a:p>
            <a:r>
              <a:rPr lang="en-US" dirty="0" err="1" smtClean="0">
                <a:latin typeface="Times New Roman" panose="02020603050405020304" pitchFamily="18" charset="0"/>
                <a:cs typeface="Times New Roman" panose="02020603050405020304" pitchFamily="18" charset="0"/>
              </a:rPr>
              <a:t>Phổ</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dụng</a:t>
            </a:r>
            <a:r>
              <a:rPr lang="en-US" dirty="0" smtClean="0">
                <a:latin typeface="Times New Roman" panose="02020603050405020304" pitchFamily="18" charset="0"/>
                <a:cs typeface="Times New Roman" panose="02020603050405020304" pitchFamily="18" charset="0"/>
              </a:rPr>
              <a:t>: </a:t>
            </a:r>
            <a:r>
              <a:rPr lang="vi-VN" dirty="0" smtClean="0">
                <a:latin typeface="+mj-lt"/>
              </a:rPr>
              <a:t>Có </a:t>
            </a:r>
            <a:r>
              <a:rPr lang="vi-VN" dirty="0">
                <a:latin typeface="+mj-lt"/>
              </a:rPr>
              <a:t>hoạt tính mạnh trên các chủng</a:t>
            </a:r>
            <a:r>
              <a:rPr lang="vi-VN" dirty="0">
                <a:solidFill>
                  <a:srgbClr val="FF0000"/>
                </a:solidFill>
                <a:latin typeface="+mj-lt"/>
              </a:rPr>
              <a:t> </a:t>
            </a:r>
            <a:r>
              <a:rPr lang="vi-VN" dirty="0" smtClean="0">
                <a:solidFill>
                  <a:srgbClr val="FF0000"/>
                </a:solidFill>
                <a:latin typeface="+mj-lt"/>
              </a:rPr>
              <a:t>v</a:t>
            </a:r>
            <a:r>
              <a:rPr lang="en-US" dirty="0" smtClean="0">
                <a:solidFill>
                  <a:srgbClr val="FF0000"/>
                </a:solidFill>
                <a:latin typeface="+mj-lt"/>
              </a:rPr>
              <a:t>k </a:t>
            </a:r>
            <a:r>
              <a:rPr lang="vi-VN" dirty="0" smtClean="0">
                <a:solidFill>
                  <a:srgbClr val="FF0000"/>
                </a:solidFill>
                <a:latin typeface="+mj-lt"/>
              </a:rPr>
              <a:t>Gram</a:t>
            </a:r>
            <a:r>
              <a:rPr lang="en-US" dirty="0" smtClean="0">
                <a:solidFill>
                  <a:srgbClr val="FF0000"/>
                </a:solidFill>
                <a:latin typeface="+mj-lt"/>
              </a:rPr>
              <a:t> (+)</a:t>
            </a:r>
            <a:r>
              <a:rPr lang="vi-VN" dirty="0" smtClean="0">
                <a:solidFill>
                  <a:srgbClr val="FF0000"/>
                </a:solidFill>
                <a:latin typeface="+mj-lt"/>
              </a:rPr>
              <a:t> </a:t>
            </a:r>
            <a:r>
              <a:rPr lang="vi-VN" dirty="0">
                <a:latin typeface="+mj-lt"/>
              </a:rPr>
              <a:t>nhưng hoạt tính tương đối yếu trên các chủng </a:t>
            </a:r>
            <a:r>
              <a:rPr lang="vi-VN" dirty="0" smtClean="0">
                <a:solidFill>
                  <a:srgbClr val="0070C0"/>
                </a:solidFill>
                <a:latin typeface="+mj-lt"/>
              </a:rPr>
              <a:t>v</a:t>
            </a:r>
            <a:r>
              <a:rPr lang="en-US" dirty="0" smtClean="0">
                <a:solidFill>
                  <a:srgbClr val="0070C0"/>
                </a:solidFill>
                <a:latin typeface="+mj-lt"/>
              </a:rPr>
              <a:t>k</a:t>
            </a:r>
            <a:r>
              <a:rPr lang="vi-VN" dirty="0" smtClean="0">
                <a:solidFill>
                  <a:srgbClr val="0070C0"/>
                </a:solidFill>
                <a:latin typeface="+mj-lt"/>
              </a:rPr>
              <a:t> Gram</a:t>
            </a:r>
            <a:r>
              <a:rPr lang="en-US" dirty="0" smtClean="0">
                <a:solidFill>
                  <a:srgbClr val="0070C0"/>
                </a:solidFill>
                <a:latin typeface="+mj-lt"/>
              </a:rPr>
              <a:t> (-)</a:t>
            </a:r>
            <a:r>
              <a:rPr lang="vi-VN" dirty="0" smtClean="0">
                <a:latin typeface="+mj-lt"/>
              </a:rPr>
              <a:t>. </a:t>
            </a:r>
            <a:r>
              <a:rPr lang="vi-VN" dirty="0">
                <a:latin typeface="+mj-lt"/>
              </a:rPr>
              <a:t>Phần lớn cầu khuẩn </a:t>
            </a:r>
            <a:r>
              <a:rPr lang="vi-VN" dirty="0" smtClean="0">
                <a:solidFill>
                  <a:srgbClr val="FF0000"/>
                </a:solidFill>
                <a:latin typeface="+mj-lt"/>
              </a:rPr>
              <a:t>Gram</a:t>
            </a:r>
            <a:r>
              <a:rPr lang="en-US" dirty="0" smtClean="0">
                <a:solidFill>
                  <a:srgbClr val="FF0000"/>
                </a:solidFill>
                <a:latin typeface="+mj-lt"/>
              </a:rPr>
              <a:t> (+)</a:t>
            </a:r>
            <a:r>
              <a:rPr lang="vi-VN" dirty="0" smtClean="0">
                <a:solidFill>
                  <a:srgbClr val="FF0000"/>
                </a:solidFill>
                <a:latin typeface="+mj-lt"/>
              </a:rPr>
              <a:t> </a:t>
            </a:r>
            <a:r>
              <a:rPr lang="vi-VN" dirty="0">
                <a:latin typeface="+mj-lt"/>
              </a:rPr>
              <a:t>nhạy cảm với cephalosporin thế hệ 1 (trừ enterococci, S. epidermidis và S. aureus kháng methicilin). Hầu hết các </a:t>
            </a:r>
            <a:r>
              <a:rPr lang="en-US" dirty="0" smtClean="0">
                <a:latin typeface="+mj-lt"/>
              </a:rPr>
              <a:t>VK</a:t>
            </a:r>
            <a:r>
              <a:rPr lang="vi-VN" dirty="0" smtClean="0">
                <a:latin typeface="+mj-lt"/>
              </a:rPr>
              <a:t> </a:t>
            </a:r>
            <a:r>
              <a:rPr lang="vi-VN" dirty="0">
                <a:latin typeface="+mj-lt"/>
              </a:rPr>
              <a:t>kỵ khí trong khoang miệng nhạy cảm, nhưng với B. fragilis thuốc không có hiệu quả. Hoạt tính tốt trên các chủng Moraxella catarrhalis, E. coli, K. pneumoniae, và P. mirabilis</a:t>
            </a:r>
            <a:endParaRPr lang="en-US" dirty="0" smtClean="0">
              <a:latin typeface="+mj-lt"/>
              <a:cs typeface="Times New Roman" panose="02020603050405020304" pitchFamily="18" charset="0"/>
            </a:endParaRPr>
          </a:p>
          <a:p>
            <a:endParaRPr lang="en-US" dirty="0">
              <a:latin typeface="+mj-lt"/>
              <a:cs typeface="Times New Roman" panose="02020603050405020304" pitchFamily="18" charset="0"/>
            </a:endParaRPr>
          </a:p>
        </p:txBody>
      </p:sp>
      <p:pic>
        <p:nvPicPr>
          <p:cNvPr id="1026" name="Picture 2" descr="C:\Users\Duoc-CT\Desktop\4-thuoc-chong-nhiem-khuan-cephalosporin-7-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8229599"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003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p:spPr>
        <p:style>
          <a:lnRef idx="1">
            <a:schemeClr val="accent2"/>
          </a:lnRef>
          <a:fillRef idx="2">
            <a:schemeClr val="accent2"/>
          </a:fillRef>
          <a:effectRef idx="1">
            <a:schemeClr val="accent2"/>
          </a:effectRef>
          <a:fontRef idx="minor">
            <a:schemeClr val="dk1"/>
          </a:fontRef>
        </p:style>
        <p:txBody>
          <a:bodyPr>
            <a:normAutofit/>
          </a:bodyPr>
          <a:lstStyle/>
          <a:p>
            <a:pPr marL="342900" lvl="0" indent="-342900">
              <a:spcBef>
                <a:spcPct val="20000"/>
              </a:spcBef>
            </a:pPr>
            <a:r>
              <a:rPr lang="en-US" sz="3200" dirty="0" smtClean="0">
                <a:solidFill>
                  <a:prstClr val="black"/>
                </a:solidFill>
                <a:latin typeface="Times New Roman" panose="02020603050405020304" pitchFamily="18" charset="0"/>
                <a:cs typeface="Times New Roman" panose="02020603050405020304" pitchFamily="18" charset="0"/>
              </a:rPr>
              <a:t>PHÂN LOẠI KHÁNG SINH NHÓM CEPHALOSPORIN THEO THẾ HỆ</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752600"/>
            <a:ext cx="3962400" cy="4648200"/>
          </a:xfrm>
        </p:spPr>
        <p:txBody>
          <a:bodyPr>
            <a:normAutofit fontScale="92500"/>
          </a:bodyPr>
          <a:lstStyle/>
          <a:p>
            <a:r>
              <a:rPr lang="en-US" sz="2300" dirty="0" err="1" smtClean="0">
                <a:solidFill>
                  <a:srgbClr val="00B050"/>
                </a:solidFill>
                <a:latin typeface="Times New Roman" panose="02020603050405020304" pitchFamily="18" charset="0"/>
                <a:cs typeface="Times New Roman" panose="02020603050405020304" pitchFamily="18" charset="0"/>
              </a:rPr>
              <a:t>Thế</a:t>
            </a:r>
            <a:r>
              <a:rPr lang="en-US" sz="2300" dirty="0" smtClean="0">
                <a:solidFill>
                  <a:srgbClr val="00B050"/>
                </a:solidFill>
                <a:latin typeface="Times New Roman" panose="02020603050405020304" pitchFamily="18" charset="0"/>
                <a:cs typeface="Times New Roman" panose="02020603050405020304" pitchFamily="18" charset="0"/>
              </a:rPr>
              <a:t> </a:t>
            </a:r>
            <a:r>
              <a:rPr lang="en-US" sz="2300" dirty="0" err="1" smtClean="0">
                <a:solidFill>
                  <a:srgbClr val="00B050"/>
                </a:solidFill>
                <a:latin typeface="Times New Roman" panose="02020603050405020304" pitchFamily="18" charset="0"/>
                <a:cs typeface="Times New Roman" panose="02020603050405020304" pitchFamily="18" charset="0"/>
              </a:rPr>
              <a:t>hệ</a:t>
            </a:r>
            <a:r>
              <a:rPr lang="en-US" sz="2300" dirty="0" smtClean="0">
                <a:solidFill>
                  <a:srgbClr val="00B050"/>
                </a:solidFill>
                <a:latin typeface="Times New Roman" panose="02020603050405020304" pitchFamily="18" charset="0"/>
                <a:cs typeface="Times New Roman" panose="02020603050405020304" pitchFamily="18" charset="0"/>
              </a:rPr>
              <a:t> 2: </a:t>
            </a:r>
            <a:r>
              <a:rPr lang="en-US" sz="2300" dirty="0" err="1" smtClean="0">
                <a:solidFill>
                  <a:srgbClr val="00B050"/>
                </a:solidFill>
                <a:latin typeface="Times New Roman" panose="02020603050405020304" pitchFamily="18" charset="0"/>
                <a:cs typeface="Times New Roman" panose="02020603050405020304" pitchFamily="18" charset="0"/>
              </a:rPr>
              <a:t>cefuroxim</a:t>
            </a:r>
            <a:r>
              <a:rPr lang="en-US" sz="2300" dirty="0" smtClean="0">
                <a:solidFill>
                  <a:srgbClr val="00B050"/>
                </a:solidFill>
                <a:latin typeface="Times New Roman" panose="02020603050405020304" pitchFamily="18" charset="0"/>
                <a:cs typeface="Times New Roman" panose="02020603050405020304" pitchFamily="18" charset="0"/>
              </a:rPr>
              <a:t>, </a:t>
            </a:r>
            <a:r>
              <a:rPr lang="en-US" sz="2300" dirty="0" err="1" smtClean="0">
                <a:solidFill>
                  <a:srgbClr val="00B050"/>
                </a:solidFill>
                <a:latin typeface="Times New Roman" panose="02020603050405020304" pitchFamily="18" charset="0"/>
                <a:cs typeface="Times New Roman" panose="02020603050405020304" pitchFamily="18" charset="0"/>
              </a:rPr>
              <a:t>cefaclor</a:t>
            </a:r>
            <a:r>
              <a:rPr lang="en-US" sz="2300" dirty="0" smtClean="0">
                <a:solidFill>
                  <a:srgbClr val="00B050"/>
                </a:solidFill>
                <a:latin typeface="Times New Roman" panose="02020603050405020304" pitchFamily="18" charset="0"/>
                <a:cs typeface="Times New Roman" panose="02020603050405020304" pitchFamily="18" charset="0"/>
              </a:rPr>
              <a:t>, </a:t>
            </a:r>
            <a:r>
              <a:rPr lang="en-US" sz="2300" dirty="0" err="1" smtClean="0">
                <a:solidFill>
                  <a:srgbClr val="00B050"/>
                </a:solidFill>
                <a:latin typeface="Times New Roman" panose="02020603050405020304" pitchFamily="18" charset="0"/>
                <a:cs typeface="Times New Roman" panose="02020603050405020304" pitchFamily="18" charset="0"/>
              </a:rPr>
              <a:t>cefoxitin</a:t>
            </a:r>
            <a:r>
              <a:rPr lang="en-US" sz="2300" dirty="0" smtClean="0">
                <a:solidFill>
                  <a:srgbClr val="00B050"/>
                </a:solidFill>
                <a:latin typeface="Times New Roman" panose="02020603050405020304" pitchFamily="18" charset="0"/>
                <a:cs typeface="Times New Roman" panose="02020603050405020304" pitchFamily="18" charset="0"/>
              </a:rPr>
              <a:t>, </a:t>
            </a:r>
            <a:r>
              <a:rPr lang="en-US" sz="2300" dirty="0" err="1" smtClean="0">
                <a:solidFill>
                  <a:srgbClr val="00B050"/>
                </a:solidFill>
                <a:latin typeface="Times New Roman" panose="02020603050405020304" pitchFamily="18" charset="0"/>
                <a:cs typeface="Times New Roman" panose="02020603050405020304" pitchFamily="18" charset="0"/>
              </a:rPr>
              <a:t>cefotetan</a:t>
            </a:r>
            <a:r>
              <a:rPr lang="en-US" sz="2300" dirty="0" smtClean="0">
                <a:solidFill>
                  <a:srgbClr val="00B050"/>
                </a:solidFill>
                <a:latin typeface="Times New Roman" panose="02020603050405020304" pitchFamily="18" charset="0"/>
                <a:cs typeface="Times New Roman" panose="02020603050405020304" pitchFamily="18" charset="0"/>
              </a:rPr>
              <a:t>, </a:t>
            </a:r>
            <a:r>
              <a:rPr lang="en-US" sz="2300" dirty="0" err="1" smtClean="0">
                <a:solidFill>
                  <a:srgbClr val="00B050"/>
                </a:solidFill>
                <a:latin typeface="Times New Roman" panose="02020603050405020304" pitchFamily="18" charset="0"/>
                <a:cs typeface="Times New Roman" panose="02020603050405020304" pitchFamily="18" charset="0"/>
              </a:rPr>
              <a:t>cefprozil</a:t>
            </a:r>
            <a:endParaRPr lang="en-US" sz="2300" dirty="0" smtClean="0">
              <a:solidFill>
                <a:srgbClr val="00B050"/>
              </a:solidFill>
              <a:latin typeface="Times New Roman" panose="02020603050405020304" pitchFamily="18" charset="0"/>
              <a:cs typeface="Times New Roman" panose="02020603050405020304" pitchFamily="18" charset="0"/>
            </a:endParaRPr>
          </a:p>
          <a:p>
            <a:r>
              <a:rPr lang="en-US" sz="2300" dirty="0" err="1" smtClean="0">
                <a:latin typeface="Times New Roman" panose="02020603050405020304" pitchFamily="18" charset="0"/>
                <a:cs typeface="Times New Roman" panose="02020603050405020304" pitchFamily="18" charset="0"/>
              </a:rPr>
              <a:t>Phổ</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tác</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dụng</a:t>
            </a:r>
            <a:r>
              <a:rPr lang="en-US" sz="2300" dirty="0" smtClean="0">
                <a:latin typeface="Times New Roman" panose="02020603050405020304" pitchFamily="18" charset="0"/>
                <a:cs typeface="Times New Roman" panose="02020603050405020304" pitchFamily="18" charset="0"/>
              </a:rPr>
              <a:t>: </a:t>
            </a:r>
            <a:r>
              <a:rPr lang="vi-VN" sz="2300" dirty="0" smtClean="0">
                <a:latin typeface="+mj-lt"/>
              </a:rPr>
              <a:t>Các </a:t>
            </a:r>
            <a:r>
              <a:rPr lang="vi-VN" sz="2300" dirty="0">
                <a:latin typeface="+mj-lt"/>
              </a:rPr>
              <a:t>cephalosporin thế hệ 2 có hoạt tính mạnh hơn trên </a:t>
            </a:r>
            <a:r>
              <a:rPr lang="vi-VN" sz="2300" dirty="0" smtClean="0">
                <a:solidFill>
                  <a:srgbClr val="0070C0"/>
                </a:solidFill>
                <a:latin typeface="+mj-lt"/>
              </a:rPr>
              <a:t>v</a:t>
            </a:r>
            <a:r>
              <a:rPr lang="en-US" sz="2300" dirty="0" smtClean="0">
                <a:solidFill>
                  <a:srgbClr val="0070C0"/>
                </a:solidFill>
                <a:latin typeface="+mj-lt"/>
              </a:rPr>
              <a:t>k</a:t>
            </a:r>
            <a:r>
              <a:rPr lang="vi-VN" sz="2300" dirty="0" smtClean="0">
                <a:solidFill>
                  <a:srgbClr val="0070C0"/>
                </a:solidFill>
                <a:latin typeface="+mj-lt"/>
              </a:rPr>
              <a:t> Gram</a:t>
            </a:r>
            <a:r>
              <a:rPr lang="en-US" sz="2300" dirty="0" smtClean="0">
                <a:solidFill>
                  <a:srgbClr val="0070C0"/>
                </a:solidFill>
                <a:latin typeface="+mj-lt"/>
              </a:rPr>
              <a:t> (-)</a:t>
            </a:r>
            <a:r>
              <a:rPr lang="vi-VN" sz="2300" dirty="0" smtClean="0">
                <a:solidFill>
                  <a:srgbClr val="0070C0"/>
                </a:solidFill>
                <a:latin typeface="+mj-lt"/>
              </a:rPr>
              <a:t> </a:t>
            </a:r>
            <a:r>
              <a:rPr lang="vi-VN" sz="2300" dirty="0">
                <a:latin typeface="+mj-lt"/>
              </a:rPr>
              <a:t>so với thế hệ 1 (nhưng yếu hơn nhiều so với thế hệ 3). Một số thuốc như cefoxitin, cefotetan cũng có hoạt tính trên B. fragilis</a:t>
            </a:r>
          </a:p>
          <a:p>
            <a:r>
              <a:rPr lang="vi-VN" sz="2300" dirty="0">
                <a:latin typeface="+mj-lt"/>
              </a:rPr>
              <a:t>Các cephalosporin thế hệ 2 cũng không có tác dụng với pseudomonas và enterococcus.</a:t>
            </a:r>
          </a:p>
          <a:p>
            <a:pPr algn="just"/>
            <a:endParaRPr lang="en-US" sz="2500" dirty="0" smtClean="0">
              <a:latin typeface="Times New Roman" panose="02020603050405020304" pitchFamily="18" charset="0"/>
              <a:cs typeface="Times New Roman" panose="02020603050405020304" pitchFamily="18" charset="0"/>
            </a:endParaRPr>
          </a:p>
        </p:txBody>
      </p:sp>
      <p:pic>
        <p:nvPicPr>
          <p:cNvPr id="2050" name="Picture 2" descr="C:\Users\Duoc-CT\Desktop\4-thuoc-chong-nhiem-khuan-cephalosporin-7-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8229600" cy="456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241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uocNgoaiKTTTBH-PC\Downloads\IMG_20191106_093702.jpg"/>
          <p:cNvPicPr>
            <a:picLocks noGrp="1" noChangeAspect="1" noChangeArrowheads="1"/>
          </p:cNvPicPr>
          <p:nvPr>
            <p:ph idx="1"/>
          </p:nvPr>
        </p:nvPicPr>
        <p:blipFill>
          <a:blip r:embed="rId2"/>
          <a:srcRect/>
          <a:stretch>
            <a:fillRect/>
          </a:stretch>
        </p:blipFill>
        <p:spPr bwMode="auto">
          <a:xfrm>
            <a:off x="4800600" y="1066800"/>
            <a:ext cx="3505200" cy="4525963"/>
          </a:xfrm>
          <a:prstGeom prst="rect">
            <a:avLst/>
          </a:prstGeom>
          <a:noFill/>
        </p:spPr>
      </p:pic>
      <p:pic>
        <p:nvPicPr>
          <p:cNvPr id="3075" name="Picture 3" descr="C:\Users\DuocNgoaiKTTTBH-PC\Downloads\IMG_20191106_093704.jpg"/>
          <p:cNvPicPr>
            <a:picLocks noChangeAspect="1" noChangeArrowheads="1"/>
          </p:cNvPicPr>
          <p:nvPr/>
        </p:nvPicPr>
        <p:blipFill>
          <a:blip r:embed="rId3"/>
          <a:srcRect/>
          <a:stretch>
            <a:fillRect/>
          </a:stretch>
        </p:blipFill>
        <p:spPr bwMode="auto">
          <a:xfrm>
            <a:off x="838200" y="1066800"/>
            <a:ext cx="3640347" cy="4495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uocNgoaiKTTTBH-PC\Downloads\IMG_20191106_093700.jpg"/>
          <p:cNvPicPr>
            <a:picLocks noGrp="1" noChangeAspect="1" noChangeArrowheads="1"/>
          </p:cNvPicPr>
          <p:nvPr>
            <p:ph idx="1"/>
          </p:nvPr>
        </p:nvPicPr>
        <p:blipFill>
          <a:blip r:embed="rId2"/>
          <a:srcRect/>
          <a:stretch>
            <a:fillRect/>
          </a:stretch>
        </p:blipFill>
        <p:spPr bwMode="auto">
          <a:xfrm>
            <a:off x="2133600" y="762000"/>
            <a:ext cx="4800600" cy="54102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249362"/>
          </a:xfrm>
        </p:spPr>
        <p:style>
          <a:lnRef idx="1">
            <a:schemeClr val="accent2"/>
          </a:lnRef>
          <a:fillRef idx="2">
            <a:schemeClr val="accent2"/>
          </a:fillRef>
          <a:effectRef idx="1">
            <a:schemeClr val="accent2"/>
          </a:effectRef>
          <a:fontRef idx="minor">
            <a:schemeClr val="dk1"/>
          </a:fontRef>
        </p:style>
        <p:txBody>
          <a:bodyPr/>
          <a:lstStyle/>
          <a:p>
            <a:r>
              <a:rPr lang="en-US" sz="3200" dirty="0">
                <a:solidFill>
                  <a:prstClr val="black"/>
                </a:solidFill>
                <a:latin typeface="Times New Roman" panose="02020603050405020304" pitchFamily="18" charset="0"/>
                <a:cs typeface="Times New Roman" panose="02020603050405020304" pitchFamily="18" charset="0"/>
              </a:rPr>
              <a:t>PHÂN LOẠI KHÁNG SINH NHÓM CEPHALOSPORIN THEO THẾ HỆ</a:t>
            </a:r>
            <a:endParaRPr lang="en-US" dirty="0"/>
          </a:p>
        </p:txBody>
      </p:sp>
      <p:sp>
        <p:nvSpPr>
          <p:cNvPr id="3" name="Content Placeholder 2"/>
          <p:cNvSpPr>
            <a:spLocks noGrp="1"/>
          </p:cNvSpPr>
          <p:nvPr>
            <p:ph idx="1"/>
          </p:nvPr>
        </p:nvSpPr>
        <p:spPr>
          <a:xfrm>
            <a:off x="533400" y="1524000"/>
            <a:ext cx="8077200" cy="4800600"/>
          </a:xfrm>
        </p:spPr>
        <p:txBody>
          <a:bodyPr>
            <a:noAutofit/>
          </a:bodyPr>
          <a:lstStyle/>
          <a:p>
            <a:r>
              <a:rPr lang="en-US" sz="2200" dirty="0" err="1" smtClean="0">
                <a:solidFill>
                  <a:srgbClr val="00B050"/>
                </a:solidFill>
                <a:latin typeface="Times New Roman" panose="02020603050405020304" pitchFamily="18" charset="0"/>
                <a:cs typeface="Times New Roman" panose="02020603050405020304" pitchFamily="18" charset="0"/>
              </a:rPr>
              <a:t>Thế</a:t>
            </a:r>
            <a:r>
              <a:rPr lang="en-US" sz="2200" dirty="0" smtClean="0">
                <a:solidFill>
                  <a:srgbClr val="00B050"/>
                </a:solidFill>
                <a:latin typeface="Times New Roman" panose="02020603050405020304" pitchFamily="18" charset="0"/>
                <a:cs typeface="Times New Roman" panose="02020603050405020304" pitchFamily="18" charset="0"/>
              </a:rPr>
              <a:t> </a:t>
            </a:r>
            <a:r>
              <a:rPr lang="en-US" sz="2200" dirty="0" err="1" smtClean="0">
                <a:solidFill>
                  <a:srgbClr val="00B050"/>
                </a:solidFill>
                <a:latin typeface="Times New Roman" panose="02020603050405020304" pitchFamily="18" charset="0"/>
                <a:cs typeface="Times New Roman" panose="02020603050405020304" pitchFamily="18" charset="0"/>
              </a:rPr>
              <a:t>hệ</a:t>
            </a:r>
            <a:r>
              <a:rPr lang="en-US" sz="2200" dirty="0" smtClean="0">
                <a:solidFill>
                  <a:srgbClr val="00B050"/>
                </a:solidFill>
                <a:latin typeface="Times New Roman" panose="02020603050405020304" pitchFamily="18" charset="0"/>
                <a:cs typeface="Times New Roman" panose="02020603050405020304" pitchFamily="18" charset="0"/>
              </a:rPr>
              <a:t> 3: </a:t>
            </a:r>
            <a:r>
              <a:rPr lang="en-US" sz="2200" dirty="0" err="1" smtClean="0">
                <a:solidFill>
                  <a:srgbClr val="00B050"/>
                </a:solidFill>
                <a:latin typeface="Times New Roman" panose="02020603050405020304" pitchFamily="18" charset="0"/>
                <a:cs typeface="Times New Roman" panose="02020603050405020304" pitchFamily="18" charset="0"/>
              </a:rPr>
              <a:t>cefotaxim</a:t>
            </a:r>
            <a:r>
              <a:rPr lang="en-US" sz="2200" dirty="0" smtClean="0">
                <a:solidFill>
                  <a:srgbClr val="00B050"/>
                </a:solidFill>
                <a:latin typeface="Times New Roman" panose="02020603050405020304" pitchFamily="18" charset="0"/>
                <a:cs typeface="Times New Roman" panose="02020603050405020304" pitchFamily="18" charset="0"/>
              </a:rPr>
              <a:t>, </a:t>
            </a:r>
            <a:r>
              <a:rPr lang="en-US" sz="2200" dirty="0" err="1" smtClean="0">
                <a:solidFill>
                  <a:srgbClr val="00B050"/>
                </a:solidFill>
                <a:latin typeface="Times New Roman" panose="02020603050405020304" pitchFamily="18" charset="0"/>
                <a:cs typeface="Times New Roman" panose="02020603050405020304" pitchFamily="18" charset="0"/>
              </a:rPr>
              <a:t>ceftriaxon</a:t>
            </a:r>
            <a:r>
              <a:rPr lang="en-US" sz="2200" dirty="0" smtClean="0">
                <a:solidFill>
                  <a:srgbClr val="00B050"/>
                </a:solidFill>
                <a:latin typeface="Times New Roman" panose="02020603050405020304" pitchFamily="18" charset="0"/>
                <a:cs typeface="Times New Roman" panose="02020603050405020304" pitchFamily="18" charset="0"/>
              </a:rPr>
              <a:t>, </a:t>
            </a:r>
            <a:r>
              <a:rPr lang="en-US" sz="2200" dirty="0" err="1" smtClean="0">
                <a:solidFill>
                  <a:srgbClr val="00B050"/>
                </a:solidFill>
                <a:latin typeface="Times New Roman" panose="02020603050405020304" pitchFamily="18" charset="0"/>
                <a:cs typeface="Times New Roman" panose="02020603050405020304" pitchFamily="18" charset="0"/>
              </a:rPr>
              <a:t>cefdinir</a:t>
            </a:r>
            <a:r>
              <a:rPr lang="en-US" sz="2200" dirty="0" smtClean="0">
                <a:solidFill>
                  <a:srgbClr val="00B050"/>
                </a:solidFill>
                <a:latin typeface="Times New Roman" panose="02020603050405020304" pitchFamily="18" charset="0"/>
                <a:cs typeface="Times New Roman" panose="02020603050405020304" pitchFamily="18" charset="0"/>
              </a:rPr>
              <a:t>, </a:t>
            </a:r>
            <a:r>
              <a:rPr lang="en-US" sz="2200" dirty="0" err="1" smtClean="0">
                <a:solidFill>
                  <a:srgbClr val="00B050"/>
                </a:solidFill>
                <a:latin typeface="Times New Roman" panose="02020603050405020304" pitchFamily="18" charset="0"/>
                <a:cs typeface="Times New Roman" panose="02020603050405020304" pitchFamily="18" charset="0"/>
              </a:rPr>
              <a:t>cefoperazon</a:t>
            </a:r>
            <a:r>
              <a:rPr lang="en-US" sz="2200" dirty="0" smtClean="0">
                <a:solidFill>
                  <a:srgbClr val="00B050"/>
                </a:solidFill>
                <a:latin typeface="Times New Roman" panose="02020603050405020304" pitchFamily="18" charset="0"/>
                <a:cs typeface="Times New Roman" panose="02020603050405020304" pitchFamily="18" charset="0"/>
              </a:rPr>
              <a:t>, </a:t>
            </a:r>
            <a:r>
              <a:rPr lang="en-US" sz="2200" dirty="0" err="1" smtClean="0">
                <a:solidFill>
                  <a:srgbClr val="00B050"/>
                </a:solidFill>
                <a:latin typeface="Times New Roman" panose="02020603050405020304" pitchFamily="18" charset="0"/>
                <a:cs typeface="Times New Roman" panose="02020603050405020304" pitchFamily="18" charset="0"/>
              </a:rPr>
              <a:t>cefpodoxim</a:t>
            </a:r>
            <a:r>
              <a:rPr lang="en-US" sz="2200" dirty="0" smtClean="0">
                <a:solidFill>
                  <a:srgbClr val="00B050"/>
                </a:solidFill>
                <a:latin typeface="Times New Roman" panose="02020603050405020304" pitchFamily="18" charset="0"/>
                <a:cs typeface="Times New Roman" panose="02020603050405020304" pitchFamily="18" charset="0"/>
              </a:rPr>
              <a:t>, </a:t>
            </a:r>
            <a:r>
              <a:rPr lang="en-US" sz="2200" dirty="0" err="1" smtClean="0">
                <a:solidFill>
                  <a:srgbClr val="00B050"/>
                </a:solidFill>
                <a:latin typeface="Times New Roman" panose="02020603050405020304" pitchFamily="18" charset="0"/>
                <a:cs typeface="Times New Roman" panose="02020603050405020304" pitchFamily="18" charset="0"/>
              </a:rPr>
              <a:t>ceftazidin</a:t>
            </a:r>
            <a:r>
              <a:rPr lang="en-US" sz="2200" dirty="0" smtClean="0">
                <a:solidFill>
                  <a:srgbClr val="00B050"/>
                </a:solidFill>
                <a:latin typeface="Times New Roman" panose="02020603050405020304" pitchFamily="18" charset="0"/>
                <a:cs typeface="Times New Roman" panose="02020603050405020304" pitchFamily="18" charset="0"/>
              </a:rPr>
              <a:t>, </a:t>
            </a:r>
            <a:r>
              <a:rPr lang="en-US" sz="2200" dirty="0" err="1" smtClean="0">
                <a:solidFill>
                  <a:srgbClr val="00B050"/>
                </a:solidFill>
                <a:latin typeface="Times New Roman" panose="02020603050405020304" pitchFamily="18" charset="0"/>
                <a:cs typeface="Times New Roman" panose="02020603050405020304" pitchFamily="18" charset="0"/>
              </a:rPr>
              <a:t>cefixim</a:t>
            </a:r>
            <a:endParaRPr lang="en-US" sz="2200" dirty="0" smtClean="0">
              <a:solidFill>
                <a:srgbClr val="00B050"/>
              </a:solidFill>
              <a:latin typeface="Times New Roman" panose="02020603050405020304" pitchFamily="18" charset="0"/>
              <a:cs typeface="Times New Roman" panose="02020603050405020304" pitchFamily="18" charset="0"/>
            </a:endParaRPr>
          </a:p>
          <a:p>
            <a:pPr lvl="0"/>
            <a:r>
              <a:rPr lang="en-US" sz="2200" dirty="0" err="1" smtClean="0">
                <a:latin typeface="Times New Roman" panose="02020603050405020304" pitchFamily="18" charset="0"/>
                <a:cs typeface="Times New Roman" panose="02020603050405020304" pitchFamily="18" charset="0"/>
              </a:rPr>
              <a:t>Phổ</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tác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dụng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mở</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rộng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đối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với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các</a:t>
            </a:r>
            <a:r>
              <a:rPr lang="en-US" sz="2200" dirty="0" smtClean="0">
                <a:latin typeface="Times New Roman" panose="02020603050405020304" pitchFamily="18" charset="0"/>
                <a:cs typeface="Times New Roman" panose="02020603050405020304" pitchFamily="18" charset="0"/>
              </a:rPr>
              <a:t> VK gram (-),</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cầu</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khuẩn</a:t>
            </a:r>
            <a:r>
              <a:rPr lang="en-US" sz="2200" dirty="0">
                <a:solidFill>
                  <a:prstClr val="black"/>
                </a:solidFill>
                <a:latin typeface="Times New Roman" panose="02020603050405020304" pitchFamily="18" charset="0"/>
                <a:cs typeface="Times New Roman" panose="02020603050405020304" pitchFamily="18" charset="0"/>
              </a:rPr>
              <a:t> gram(-) </a:t>
            </a:r>
            <a:r>
              <a:rPr lang="en-US" sz="2200" dirty="0" err="1">
                <a:solidFill>
                  <a:prstClr val="black"/>
                </a:solidFill>
                <a:latin typeface="Times New Roman" panose="02020603050405020304" pitchFamily="18" charset="0"/>
                <a:cs typeface="Times New Roman" panose="02020603050405020304" pitchFamily="18" charset="0"/>
              </a:rPr>
              <a:t>hiếu</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smtClean="0">
                <a:solidFill>
                  <a:prstClr val="black"/>
                </a:solidFill>
                <a:latin typeface="Times New Roman" panose="02020603050405020304" pitchFamily="18" charset="0"/>
                <a:cs typeface="Times New Roman" panose="02020603050405020304" pitchFamily="18" charset="0"/>
              </a:rPr>
              <a:t>khí</a:t>
            </a:r>
            <a:r>
              <a:rPr lang="en-US" sz="2200" dirty="0" smtClean="0">
                <a:solidFill>
                  <a:prstClr val="black"/>
                </a:solidFill>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so </a:t>
            </a:r>
            <a:r>
              <a:rPr lang="en-US" sz="2200" dirty="0" err="1" smtClean="0">
                <a:latin typeface="Times New Roman" panose="02020603050405020304" pitchFamily="18" charset="0"/>
                <a:cs typeface="Times New Roman" panose="02020603050405020304" pitchFamily="18" charset="0"/>
              </a:rPr>
              <a:t>với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thế</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hệ</a:t>
            </a:r>
            <a:r>
              <a:rPr lang="en-US" sz="2200" dirty="0" smtClean="0">
                <a:latin typeface="Times New Roman" panose="02020603050405020304" pitchFamily="18" charset="0"/>
                <a:cs typeface="Times New Roman" panose="02020603050405020304" pitchFamily="18" charset="0"/>
              </a:rPr>
              <a:t> 1,2. </a:t>
            </a:r>
            <a:r>
              <a:rPr lang="en-US" sz="2200" dirty="0" err="1" smtClean="0">
                <a:latin typeface="Times New Roman" panose="02020603050405020304" pitchFamily="18" charset="0"/>
                <a:cs typeface="Times New Roman" panose="02020603050405020304" pitchFamily="18" charset="0"/>
              </a:rPr>
              <a:t>Ít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tác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dụng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cầu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khuẩn</a:t>
            </a:r>
            <a:r>
              <a:rPr lang="en-US" sz="2200" dirty="0" smtClean="0">
                <a:latin typeface="Times New Roman" panose="02020603050405020304" pitchFamily="18" charset="0"/>
                <a:cs typeface="Times New Roman" panose="02020603050405020304" pitchFamily="18" charset="0"/>
              </a:rPr>
              <a:t> gram(+) </a:t>
            </a:r>
            <a:r>
              <a:rPr lang="en-US" sz="2200" dirty="0" err="1" smtClean="0">
                <a:latin typeface="Times New Roman" panose="02020603050405020304" pitchFamily="18" charset="0"/>
                <a:cs typeface="Times New Roman" panose="02020603050405020304" pitchFamily="18" charset="0"/>
              </a:rPr>
              <a:t>hiếu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khí</a:t>
            </a:r>
            <a:endParaRPr lang="en-US" sz="2200" dirty="0" smtClean="0">
              <a:latin typeface="Times New Roman" panose="02020603050405020304" pitchFamily="18" charset="0"/>
              <a:cs typeface="Times New Roman" panose="02020603050405020304" pitchFamily="18" charset="0"/>
            </a:endParaRPr>
          </a:p>
          <a:p>
            <a:pPr lvl="0"/>
            <a:r>
              <a:rPr lang="vi-VN" sz="2200" dirty="0">
                <a:latin typeface="+mj-lt"/>
              </a:rPr>
              <a:t>Các cephalosporin thế hệ 3 nói chung có hoạt tính kém hơn thế hệ 1 trên cầu khuẩn </a:t>
            </a:r>
            <a:r>
              <a:rPr lang="en-US" sz="2200" dirty="0" smtClean="0"/>
              <a:t>gram(+)</a:t>
            </a:r>
            <a:r>
              <a:rPr lang="vi-VN" sz="2200" dirty="0" smtClean="0">
                <a:latin typeface="+mj-lt"/>
              </a:rPr>
              <a:t>, </a:t>
            </a:r>
            <a:r>
              <a:rPr lang="vi-VN" sz="2200" dirty="0">
                <a:latin typeface="+mj-lt"/>
              </a:rPr>
              <a:t>nhưng có hoạt tính mạnh trên </a:t>
            </a:r>
            <a:r>
              <a:rPr lang="en-US" sz="2200" dirty="0" smtClean="0">
                <a:latin typeface="+mj-lt"/>
              </a:rPr>
              <a:t>VK</a:t>
            </a:r>
            <a:r>
              <a:rPr lang="vi-VN" sz="2200" dirty="0" smtClean="0">
                <a:latin typeface="+mj-lt"/>
              </a:rPr>
              <a:t> </a:t>
            </a:r>
            <a:r>
              <a:rPr lang="vi-VN" sz="2200" dirty="0">
                <a:latin typeface="+mj-lt"/>
              </a:rPr>
              <a:t>họ Enterobacteriaceae (mặc dù hiện nay các chủng vi khuẩn thuộc họ này đang gia tăng kháng thuốc mạnh mẽ do khả năng tiết beta-lactamase). Một số các thuốc như ceftazidim và cefoperazon có hoạt tính trên P. aeruginosa nhưng lại kém các thuốc khác trong cùng thế hệ 3 trên các cầu khuẩn </a:t>
            </a:r>
            <a:r>
              <a:rPr lang="en-US" sz="2200" dirty="0" smtClean="0">
                <a:latin typeface="+mj-lt"/>
              </a:rPr>
              <a:t>g</a:t>
            </a:r>
            <a:r>
              <a:rPr lang="vi-VN" sz="2200" dirty="0" smtClean="0">
                <a:latin typeface="+mj-lt"/>
              </a:rPr>
              <a:t>ram</a:t>
            </a:r>
            <a:r>
              <a:rPr lang="en-US" sz="2200" dirty="0" smtClean="0">
                <a:latin typeface="+mj-lt"/>
              </a:rPr>
              <a:t>(+)</a:t>
            </a:r>
            <a:endParaRPr lang="en-US" sz="1900" dirty="0">
              <a:latin typeface="+mj-lt"/>
              <a:cs typeface="Times New Roman" panose="02020603050405020304" pitchFamily="18" charset="0"/>
            </a:endParaRPr>
          </a:p>
        </p:txBody>
      </p:sp>
      <p:pic>
        <p:nvPicPr>
          <p:cNvPr id="4" name="Picture 2" descr="C:\Users\Duoc-CT\Desktop\4-thuoc-chong-nhiem-khuan-cephalosporin-8-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81534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0382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uocNgoaiKTTTBH-PC\Downloads\IMG_20191106_093653.jpg"/>
          <p:cNvPicPr>
            <a:picLocks noGrp="1" noChangeAspect="1" noChangeArrowheads="1"/>
          </p:cNvPicPr>
          <p:nvPr>
            <p:ph idx="1"/>
          </p:nvPr>
        </p:nvPicPr>
        <p:blipFill>
          <a:blip r:embed="rId2"/>
          <a:srcRect/>
          <a:stretch>
            <a:fillRect/>
          </a:stretch>
        </p:blipFill>
        <p:spPr bwMode="auto">
          <a:xfrm>
            <a:off x="4648200" y="914400"/>
            <a:ext cx="3505200" cy="5211763"/>
          </a:xfrm>
          <a:prstGeom prst="rect">
            <a:avLst/>
          </a:prstGeom>
          <a:noFill/>
        </p:spPr>
      </p:pic>
      <p:pic>
        <p:nvPicPr>
          <p:cNvPr id="1027" name="Picture 3" descr="C:\Users\DuocNgoaiKTTTBH-PC\Downloads\IMG_20191106_093655.jpg"/>
          <p:cNvPicPr>
            <a:picLocks noChangeAspect="1" noChangeArrowheads="1"/>
          </p:cNvPicPr>
          <p:nvPr/>
        </p:nvPicPr>
        <p:blipFill>
          <a:blip r:embed="rId3"/>
          <a:srcRect/>
          <a:stretch>
            <a:fillRect/>
          </a:stretch>
        </p:blipFill>
        <p:spPr bwMode="auto">
          <a:xfrm>
            <a:off x="609600" y="914400"/>
            <a:ext cx="3886200" cy="51816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uocNgoaiKTTTBH-PC\Downloads\IMG_20191106_093658.jpg"/>
          <p:cNvPicPr>
            <a:picLocks noGrp="1" noChangeAspect="1" noChangeArrowheads="1"/>
          </p:cNvPicPr>
          <p:nvPr>
            <p:ph idx="1"/>
          </p:nvPr>
        </p:nvPicPr>
        <p:blipFill>
          <a:blip r:embed="rId2"/>
          <a:srcRect/>
          <a:stretch>
            <a:fillRect/>
          </a:stretch>
        </p:blipFill>
        <p:spPr bwMode="auto">
          <a:xfrm>
            <a:off x="1981200" y="838200"/>
            <a:ext cx="4724400" cy="5287963"/>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709</TotalTime>
  <Words>1516</Words>
  <Application>Microsoft Office PowerPoint</Application>
  <PresentationFormat>On-screen Show (4:3)</PresentationFormat>
  <Paragraphs>67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SỬ DỤNG HỢP LÝ THUỐC KHÁNG SINH NHÓM CEPHALOSPORIN</vt:lpstr>
      <vt:lpstr>SỬ DỤNG HỢP LÝ THUỐC KHÁNG SINH CEPHALOSPORIN</vt:lpstr>
      <vt:lpstr>PHÂN LOẠI KHÁNG SINH NHÓM CEPHALOSPORIN THEO THẾ HỆ</vt:lpstr>
      <vt:lpstr>PHÂN LOẠI KHÁNG SINH NHÓM CEPHALOSPORIN THEO THẾ HỆ</vt:lpstr>
      <vt:lpstr>PowerPoint Presentation</vt:lpstr>
      <vt:lpstr>PowerPoint Presentation</vt:lpstr>
      <vt:lpstr>PHÂN LOẠI KHÁNG SINH NHÓM CEPHALOSPORIN THEO THẾ HỆ</vt:lpstr>
      <vt:lpstr>PowerPoint Presentation</vt:lpstr>
      <vt:lpstr>PowerPoint Presentation</vt:lpstr>
      <vt:lpstr>PHÂN LOẠI KHÁNG SINH NHÓM CEPHALOSPORIN THEO THẾ HỆ</vt:lpstr>
      <vt:lpstr>CƠ CHẾ TÁC DỤNG</vt:lpstr>
      <vt:lpstr>TÁC DỤNG KHÔNG MONG MUỐN</vt:lpstr>
      <vt:lpstr>CHỐNG CHỈ ĐỊNH</vt:lpstr>
      <vt:lpstr>TƯƠNG TÁC CẦN LƯU Ý</vt:lpstr>
      <vt:lpstr> LỰA CHỌN CEPHALOSPORIN </vt:lpstr>
      <vt:lpstr>LỰA CHỌN CEPHALOSPORIN</vt:lpstr>
      <vt:lpstr>LỰA CHỌN CEPHALOSPORIN</vt:lpstr>
      <vt:lpstr>LỰA CHỌN CEPHALOSPORIN</vt:lpstr>
      <vt:lpstr>LỰA CHỌN CEPHALOSPORIN</vt:lpstr>
      <vt:lpstr>LIỀU LƯỢNG VÀ CÁCH DÙNG</vt:lpstr>
      <vt:lpstr>LIỀU LƯỢNG VÀ CÁCH DÙNG</vt:lpstr>
      <vt:lpstr>KẾT LUẬN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SỬ DỤNG HỢP LÝ THUỐC KHÁNG SINH CEPHALOSPORIN</dc:title>
  <dc:creator>Duoc-CT</dc:creator>
  <cp:lastModifiedBy>Duoc-CT</cp:lastModifiedBy>
  <cp:revision>124</cp:revision>
  <dcterms:created xsi:type="dcterms:W3CDTF">2019-10-10T03:23:28Z</dcterms:created>
  <dcterms:modified xsi:type="dcterms:W3CDTF">2019-11-25T07:39:47Z</dcterms:modified>
</cp:coreProperties>
</file>