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4026B248-AC27-458B-8457-B99BB6AA1535}" type="datetimeFigureOut">
              <a:rPr lang="en-US" smtClean="0"/>
              <a:t>21/10/2019</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1CC5D11A-EAA5-48F5-85E3-0155D7D9914C}" type="slidenum">
              <a:rPr lang="en-US" smtClean="0"/>
              <a:t>‹#›</a:t>
            </a:fld>
            <a:endParaRPr lang="en-US"/>
          </a:p>
        </p:txBody>
      </p:sp>
    </p:spTree>
    <p:extLst>
      <p:ext uri="{BB962C8B-B14F-4D97-AF65-F5344CB8AC3E}">
        <p14:creationId xmlns:p14="http://schemas.microsoft.com/office/powerpoint/2010/main" val="216446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8C81EEF3-8702-42F9-9A17-43C866D02CD1}" type="datetimeFigureOut">
              <a:rPr lang="en-US" smtClean="0"/>
              <a:pPr/>
              <a:t>21/10/2019</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B366A134-686C-4FFF-9689-B40CE571B717}" type="slidenum">
              <a:rPr lang="en-US" smtClean="0"/>
              <a:pPr/>
              <a:t>‹#›</a:t>
            </a:fld>
            <a:endParaRPr lang="en-US"/>
          </a:p>
        </p:txBody>
      </p:sp>
    </p:spTree>
    <p:extLst>
      <p:ext uri="{BB962C8B-B14F-4D97-AF65-F5344CB8AC3E}">
        <p14:creationId xmlns:p14="http://schemas.microsoft.com/office/powerpoint/2010/main" val="4005549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C65149-05B5-493C-9182-BE76A7BD154E}" type="datetime1">
              <a:rPr lang="en-US" smtClean="0"/>
              <a:pPr/>
              <a:t>21/10/2019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67D38-81C5-4B3C-96BF-E8510FB4FA02}" type="datetime1">
              <a:rPr lang="en-US" smtClean="0"/>
              <a:pPr/>
              <a:t>21/10/2019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5D2FD-D469-4C74-8940-D5628FFFD202}" type="datetime1">
              <a:rPr lang="en-US" smtClean="0"/>
              <a:pPr/>
              <a:t>21/10/2019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69A80-EB50-4CB2-8BAC-5B117D120103}" type="datetime1">
              <a:rPr lang="en-US" smtClean="0"/>
              <a:pPr/>
              <a:t>21/10/2019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F8CE8-A661-479F-A1AB-9D295B6CAC66}" type="datetime1">
              <a:rPr lang="en-US" smtClean="0"/>
              <a:pPr/>
              <a:t>21/10/2019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EDE62E-6081-4D2A-A9E7-458BFA5B1F94}" type="datetime1">
              <a:rPr lang="en-US" smtClean="0"/>
              <a:pPr/>
              <a:t>21/10/2019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CB6D29-F556-46F0-8BF5-2B786A77285E}" type="datetime1">
              <a:rPr lang="en-US" smtClean="0"/>
              <a:pPr/>
              <a:t>21/10/2019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636DC-31E5-4F05-8386-84C76BAC3F6E}" type="datetime1">
              <a:rPr lang="en-US" smtClean="0"/>
              <a:pPr/>
              <a:t>21/10/2019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0B099-458B-4E99-AB0E-9BD173DEAB4B}" type="datetime1">
              <a:rPr lang="en-US" smtClean="0"/>
              <a:pPr/>
              <a:t>21/10/2019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95B97-C506-4BB3-9A6E-39C596C01930}" type="datetime1">
              <a:rPr lang="en-US" smtClean="0"/>
              <a:pPr/>
              <a:t>21/10/2019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3F87EC-C504-4BAA-8422-4A8E191D5F3E}" type="datetime1">
              <a:rPr lang="en-US" smtClean="0"/>
              <a:pPr/>
              <a:t>21/10/2019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E55C3-8DD8-4B96-948B-2BDCA67DDE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60848-4044-4EC5-ABCE-B090E3B494CA}" type="datetime1">
              <a:rPr lang="en-US" smtClean="0"/>
              <a:pPr/>
              <a:t>21/10/2019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E55C3-8DD8-4B96-948B-2BDCA67DDE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828800"/>
          </a:xfrm>
          <a:ln w="76200">
            <a:solidFill>
              <a:srgbClr val="0070C0"/>
            </a:solidFill>
          </a:ln>
          <a:effectLst>
            <a:glow rad="139700">
              <a:schemeClr val="accent5">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THÔNG TIN THUỐC </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NĂM 2019</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1371600" y="3886200"/>
            <a:ext cx="7162800" cy="2362200"/>
          </a:xfrm>
        </p:spPr>
        <p:txBody>
          <a:bodyPr>
            <a:normAutofit/>
          </a:bodyPr>
          <a:lstStyle/>
          <a:p>
            <a:pPr algn="l"/>
            <a:endParaRPr lang="en-US" sz="1800" b="1" dirty="0" smtClean="0">
              <a:solidFill>
                <a:schemeClr val="tx1"/>
              </a:solidFill>
              <a:latin typeface="Arial" pitchFamily="34" charset="0"/>
              <a:cs typeface="Arial" pitchFamily="34" charset="0"/>
            </a:endParaRPr>
          </a:p>
          <a:p>
            <a:pPr algn="l"/>
            <a:endParaRPr lang="en-US" sz="1800" b="1" dirty="0">
              <a:solidFill>
                <a:schemeClr val="tx1"/>
              </a:solidFill>
              <a:latin typeface="Arial" pitchFamily="34" charset="0"/>
              <a:cs typeface="Arial" pitchFamily="34" charset="0"/>
            </a:endParaRPr>
          </a:p>
          <a:p>
            <a:pPr algn="l"/>
            <a:endParaRPr lang="en-US" sz="1800" b="1" dirty="0" smtClean="0">
              <a:solidFill>
                <a:schemeClr val="tx1"/>
              </a:solidFill>
              <a:latin typeface="Arial" pitchFamily="34" charset="0"/>
              <a:cs typeface="Arial" pitchFamily="34" charset="0"/>
            </a:endParaRPr>
          </a:p>
          <a:p>
            <a:pPr algn="l"/>
            <a:r>
              <a:rPr lang="en-US" sz="1800" b="1" dirty="0" smtClean="0">
                <a:solidFill>
                  <a:schemeClr val="tx1"/>
                </a:solidFill>
                <a:latin typeface="Arial" pitchFamily="34" charset="0"/>
                <a:cs typeface="Arial" pitchFamily="34" charset="0"/>
              </a:rPr>
              <a:t>				</a:t>
            </a:r>
          </a:p>
          <a:p>
            <a:pPr algn="l"/>
            <a:r>
              <a:rPr lang="en-US" sz="1800" b="1" dirty="0">
                <a:solidFill>
                  <a:schemeClr val="tx1"/>
                </a:solidFill>
                <a:latin typeface="Arial" pitchFamily="34" charset="0"/>
                <a:cs typeface="Arial" pitchFamily="34" charset="0"/>
              </a:rPr>
              <a:t>	</a:t>
            </a:r>
            <a:r>
              <a:rPr lang="en-US" sz="1800" b="1" dirty="0" smtClean="0">
                <a:solidFill>
                  <a:schemeClr val="tx1"/>
                </a:solidFill>
                <a:latin typeface="Arial" pitchFamily="34" charset="0"/>
                <a:cs typeface="Arial" pitchFamily="34" charset="0"/>
              </a:rPr>
              <a:t>			</a:t>
            </a:r>
            <a:r>
              <a:rPr lang="en-US" sz="1800" b="1" dirty="0" smtClean="0">
                <a:solidFill>
                  <a:srgbClr val="FF0000"/>
                </a:solidFill>
                <a:latin typeface="Arial" pitchFamily="34" charset="0"/>
                <a:cs typeface="Arial" pitchFamily="34" charset="0"/>
              </a:rPr>
              <a:t>TTYT HUYỆN ĐÔNG HẢI</a:t>
            </a:r>
          </a:p>
          <a:p>
            <a:pPr algn="l"/>
            <a:r>
              <a:rPr lang="en-US" sz="1800" b="1" dirty="0" smtClean="0">
                <a:solidFill>
                  <a:srgbClr val="FF0000"/>
                </a:solidFill>
                <a:latin typeface="Arial" pitchFamily="34" charset="0"/>
                <a:cs typeface="Arial" pitchFamily="34" charset="0"/>
              </a:rPr>
              <a:t>				TỔ TTT- DLS</a:t>
            </a:r>
            <a:endParaRPr lang="en-US" sz="1800" b="1"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400" b="1" dirty="0" smtClean="0">
              <a:solidFill>
                <a:schemeClr val="accent3">
                  <a:lumMod val="50000"/>
                </a:schemeClr>
              </a:solidFill>
              <a:latin typeface="Arial" pitchFamily="34" charset="0"/>
              <a:cs typeface="Arial" pitchFamily="34" charset="0"/>
            </a:endParaRPr>
          </a:p>
          <a:p>
            <a:r>
              <a:rPr lang="en-US" sz="2400" b="1" dirty="0" err="1" smtClean="0">
                <a:solidFill>
                  <a:schemeClr val="accent3">
                    <a:lumMod val="50000"/>
                  </a:schemeClr>
                </a:solidFill>
                <a:latin typeface="Arial" pitchFamily="34" charset="0"/>
                <a:cs typeface="Arial" pitchFamily="34" charset="0"/>
              </a:rPr>
              <a:t>Chỉ</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định</a:t>
            </a:r>
            <a:r>
              <a:rPr lang="en-US" sz="2400" b="1" dirty="0" smtClean="0">
                <a:solidFill>
                  <a:schemeClr val="accent3">
                    <a:lumMod val="50000"/>
                  </a:schemeClr>
                </a:solidFill>
                <a:latin typeface="Arial" pitchFamily="34" charset="0"/>
                <a:cs typeface="Arial" pitchFamily="34" charset="0"/>
              </a:rPr>
              <a:t>:</a:t>
            </a:r>
          </a:p>
          <a:p>
            <a:pPr lvl="1"/>
            <a:r>
              <a:rPr lang="en-US" sz="2400" dirty="0" smtClean="0">
                <a:solidFill>
                  <a:schemeClr val="accent6">
                    <a:lumMod val="50000"/>
                  </a:schemeClr>
                </a:solidFill>
                <a:latin typeface="Arial" pitchFamily="34" charset="0"/>
                <a:cs typeface="Arial" pitchFamily="34" charset="0"/>
              </a:rPr>
              <a:t>RLTH do </a:t>
            </a:r>
            <a:r>
              <a:rPr lang="en-US" sz="2400" dirty="0" err="1" smtClean="0">
                <a:solidFill>
                  <a:schemeClr val="accent6">
                    <a:lumMod val="50000"/>
                  </a:schemeClr>
                </a:solidFill>
                <a:latin typeface="Arial" pitchFamily="34" charset="0"/>
                <a:cs typeface="Arial" pitchFamily="34" charset="0"/>
              </a:rPr>
              <a:t>thừa</a:t>
            </a:r>
            <a:r>
              <a:rPr lang="en-US" sz="2400" dirty="0" smtClean="0">
                <a:solidFill>
                  <a:schemeClr val="accent6">
                    <a:lumMod val="50000"/>
                  </a:schemeClr>
                </a:solidFill>
                <a:latin typeface="Arial" pitchFamily="34" charset="0"/>
                <a:cs typeface="Arial" pitchFamily="34" charset="0"/>
              </a:rPr>
              <a:t> acid </a:t>
            </a:r>
            <a:r>
              <a:rPr lang="en-US" sz="2400" dirty="0" err="1" smtClean="0">
                <a:solidFill>
                  <a:schemeClr val="accent6">
                    <a:lumMod val="50000"/>
                  </a:schemeClr>
                </a:solidFill>
                <a:latin typeface="Arial" pitchFamily="34" charset="0"/>
                <a:cs typeface="Arial" pitchFamily="34" charset="0"/>
              </a:rPr>
              <a:t>dạ</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dày</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gây</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ra</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như</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khó</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tiêu</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loét</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dd-tt</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viêm</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dạ</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dày</a:t>
            </a:r>
            <a:r>
              <a:rPr lang="en-US" sz="2400" dirty="0" smtClean="0">
                <a:solidFill>
                  <a:schemeClr val="accent6">
                    <a:lumMod val="50000"/>
                  </a:schemeClr>
                </a:solidFill>
                <a:latin typeface="Arial" pitchFamily="34" charset="0"/>
                <a:cs typeface="Arial" pitchFamily="34" charset="0"/>
              </a:rPr>
              <a:t>.</a:t>
            </a:r>
          </a:p>
          <a:p>
            <a:pPr lvl="1"/>
            <a:r>
              <a:rPr lang="en-US" sz="2400" dirty="0" err="1" smtClean="0">
                <a:solidFill>
                  <a:schemeClr val="accent6">
                    <a:lumMod val="50000"/>
                  </a:schemeClr>
                </a:solidFill>
                <a:latin typeface="Arial" pitchFamily="34" charset="0"/>
                <a:cs typeface="Arial" pitchFamily="34" charset="0"/>
              </a:rPr>
              <a:t>Đầy</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hơi</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khó</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chịu</a:t>
            </a:r>
            <a:r>
              <a:rPr lang="en-US" sz="2400" dirty="0" smtClean="0">
                <a:solidFill>
                  <a:schemeClr val="accent6">
                    <a:lumMod val="50000"/>
                  </a:schemeClr>
                </a:solidFill>
                <a:latin typeface="Arial" pitchFamily="34" charset="0"/>
                <a:cs typeface="Arial" pitchFamily="34" charset="0"/>
              </a:rPr>
              <a:t> ở </a:t>
            </a:r>
            <a:r>
              <a:rPr lang="en-US" sz="2400" dirty="0" err="1" smtClean="0">
                <a:solidFill>
                  <a:schemeClr val="accent6">
                    <a:lumMod val="50000"/>
                  </a:schemeClr>
                </a:solidFill>
                <a:latin typeface="Arial" pitchFamily="34" charset="0"/>
                <a:cs typeface="Arial" pitchFamily="34" charset="0"/>
              </a:rPr>
              <a:t>bụng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đau</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vùng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thượng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vị</a:t>
            </a:r>
            <a:r>
              <a:rPr lang="en-US" sz="2400" dirty="0" smtClean="0">
                <a:solidFill>
                  <a:schemeClr val="accent6">
                    <a:lumMod val="50000"/>
                  </a:schemeClr>
                </a:solidFill>
                <a:latin typeface="Arial" pitchFamily="34" charset="0"/>
                <a:cs typeface="Arial" pitchFamily="34" charset="0"/>
              </a:rPr>
              <a:t>, ợ </a:t>
            </a:r>
            <a:r>
              <a:rPr lang="en-US" sz="2400" dirty="0" err="1" smtClean="0">
                <a:solidFill>
                  <a:schemeClr val="accent6">
                    <a:lumMod val="50000"/>
                  </a:schemeClr>
                </a:solidFill>
                <a:latin typeface="Arial" pitchFamily="34" charset="0"/>
                <a:cs typeface="Arial" pitchFamily="34" charset="0"/>
              </a:rPr>
              <a:t>chua</a:t>
            </a:r>
            <a:r>
              <a:rPr lang="en-US" sz="2400" dirty="0" smtClean="0">
                <a:solidFill>
                  <a:schemeClr val="accent6">
                    <a:lumMod val="50000"/>
                  </a:schemeClr>
                </a:solidFill>
                <a:latin typeface="Arial" pitchFamily="34" charset="0"/>
                <a:cs typeface="Arial" pitchFamily="34" charset="0"/>
              </a:rPr>
              <a:t>.</a:t>
            </a:r>
          </a:p>
          <a:p>
            <a:pPr lvl="1"/>
            <a:r>
              <a:rPr lang="en-US" sz="2400" dirty="0" err="1" smtClean="0">
                <a:solidFill>
                  <a:schemeClr val="accent6">
                    <a:lumMod val="50000"/>
                  </a:schemeClr>
                </a:solidFill>
                <a:latin typeface="Arial" pitchFamily="34" charset="0"/>
                <a:cs typeface="Arial" pitchFamily="34" charset="0"/>
              </a:rPr>
              <a:t>Trào</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ngược</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dd-tq</a:t>
            </a:r>
            <a:endParaRPr lang="en-US" sz="2400" dirty="0" smtClean="0">
              <a:solidFill>
                <a:schemeClr val="accent6">
                  <a:lumMod val="50000"/>
                </a:schemeClr>
              </a:solidFill>
              <a:latin typeface="Arial" pitchFamily="34" charset="0"/>
              <a:cs typeface="Arial" pitchFamily="34" charset="0"/>
            </a:endParaRPr>
          </a:p>
          <a:p>
            <a:r>
              <a:rPr lang="en-US" sz="2400" b="1" dirty="0" err="1" smtClean="0">
                <a:solidFill>
                  <a:schemeClr val="accent3">
                    <a:lumMod val="50000"/>
                  </a:schemeClr>
                </a:solidFill>
                <a:latin typeface="Arial" pitchFamily="34" charset="0"/>
                <a:cs typeface="Arial" pitchFamily="34" charset="0"/>
              </a:rPr>
              <a:t>Chống</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chỉ</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định</a:t>
            </a:r>
            <a:r>
              <a:rPr lang="en-US" sz="2400" b="1" dirty="0" smtClean="0">
                <a:solidFill>
                  <a:schemeClr val="accent3">
                    <a:lumMod val="50000"/>
                  </a:schemeClr>
                </a:solidFill>
                <a:latin typeface="Arial" pitchFamily="34" charset="0"/>
                <a:cs typeface="Arial" pitchFamily="34" charset="0"/>
              </a:rPr>
              <a:t>:</a:t>
            </a:r>
          </a:p>
          <a:p>
            <a:pPr lvl="1"/>
            <a:r>
              <a:rPr lang="en-US" sz="2400" dirty="0" err="1" smtClean="0">
                <a:solidFill>
                  <a:schemeClr val="accent6">
                    <a:lumMod val="50000"/>
                  </a:schemeClr>
                </a:solidFill>
                <a:latin typeface="Arial" pitchFamily="34" charset="0"/>
                <a:cs typeface="Arial" pitchFamily="34" charset="0"/>
              </a:rPr>
              <a:t>Dị</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ứng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với</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bất</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kỳ</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tp</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nào</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của</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thuốc</a:t>
            </a:r>
            <a:endParaRPr lang="en-US" sz="2400" dirty="0" smtClean="0">
              <a:solidFill>
                <a:schemeClr val="accent6">
                  <a:lumMod val="50000"/>
                </a:schemeClr>
              </a:solidFill>
              <a:latin typeface="Arial" pitchFamily="34" charset="0"/>
              <a:cs typeface="Arial" pitchFamily="34" charset="0"/>
            </a:endParaRPr>
          </a:p>
          <a:p>
            <a:pPr lvl="1"/>
            <a:r>
              <a:rPr lang="en-US" sz="2400" dirty="0" smtClean="0">
                <a:solidFill>
                  <a:schemeClr val="accent6">
                    <a:lumMod val="50000"/>
                  </a:schemeClr>
                </a:solidFill>
                <a:latin typeface="Arial" pitchFamily="34" charset="0"/>
                <a:cs typeface="Arial" pitchFamily="34" charset="0"/>
              </a:rPr>
              <a:t>BN </a:t>
            </a:r>
            <a:r>
              <a:rPr lang="en-US" sz="2400" dirty="0" err="1" smtClean="0">
                <a:solidFill>
                  <a:schemeClr val="accent6">
                    <a:lumMod val="50000"/>
                  </a:schemeClr>
                </a:solidFill>
                <a:latin typeface="Arial" pitchFamily="34" charset="0"/>
                <a:cs typeface="Arial" pitchFamily="34" charset="0"/>
              </a:rPr>
              <a:t>suy</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thận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nặng</a:t>
            </a:r>
            <a:endParaRPr lang="en-US" sz="2400" dirty="0" smtClean="0">
              <a:solidFill>
                <a:schemeClr val="accent6">
                  <a:lumMod val="50000"/>
                </a:schemeClr>
              </a:solidFill>
              <a:latin typeface="Arial" pitchFamily="34" charset="0"/>
              <a:cs typeface="Arial" pitchFamily="34" charset="0"/>
            </a:endParaRPr>
          </a:p>
          <a:p>
            <a:pPr lvl="1"/>
            <a:r>
              <a:rPr lang="en-US" sz="2400" dirty="0" err="1" smtClean="0">
                <a:solidFill>
                  <a:schemeClr val="accent6">
                    <a:lumMod val="50000"/>
                  </a:schemeClr>
                </a:solidFill>
                <a:latin typeface="Arial" pitchFamily="34" charset="0"/>
                <a:cs typeface="Arial" pitchFamily="34" charset="0"/>
              </a:rPr>
              <a:t>Giảm</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phosphat</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máu</a:t>
            </a:r>
            <a:endParaRPr lang="en-US" sz="2400" dirty="0">
              <a:solidFill>
                <a:schemeClr val="accent6">
                  <a:lumMod val="50000"/>
                </a:schemeClr>
              </a:solidFill>
              <a:latin typeface="Arial" pitchFamily="34" charset="0"/>
              <a:cs typeface="Arial" pitchFamily="34" charset="0"/>
            </a:endParaRPr>
          </a:p>
        </p:txBody>
      </p:sp>
      <p:sp>
        <p:nvSpPr>
          <p:cNvPr id="4" name="Title 1"/>
          <p:cNvSpPr>
            <a:spLocks noGrp="1"/>
          </p:cNvSpPr>
          <p:nvPr>
            <p:ph type="title"/>
          </p:nvPr>
        </p:nvSpPr>
        <p:spPr>
          <a:xfrm>
            <a:off x="457200" y="274638"/>
            <a:ext cx="8229600" cy="1096962"/>
          </a:xfrm>
        </p:spPr>
        <p:style>
          <a:lnRef idx="1">
            <a:schemeClr val="accent2"/>
          </a:lnRef>
          <a:fillRef idx="2">
            <a:schemeClr val="accent2"/>
          </a:fillRef>
          <a:effectRef idx="1">
            <a:schemeClr val="accent2"/>
          </a:effectRef>
          <a:fontRef idx="minor">
            <a:schemeClr val="dk1"/>
          </a:fontRef>
        </p:style>
        <p:txBody>
          <a:bodyPr>
            <a:normAutofit/>
          </a:bodyPr>
          <a:lstStyle/>
          <a:p>
            <a:pPr algn="r"/>
            <a:r>
              <a:rPr lang="en-US" b="1" dirty="0" smtClean="0">
                <a:solidFill>
                  <a:srgbClr val="0070C0"/>
                </a:solidFill>
                <a:effectLst>
                  <a:outerShdw blurRad="38100" dist="38100" dir="2700000" algn="tl">
                    <a:srgbClr val="000000">
                      <a:alpha val="43137"/>
                    </a:srgbClr>
                  </a:outerShdw>
                </a:effectLst>
              </a:rPr>
              <a:t>2. </a:t>
            </a:r>
            <a:r>
              <a:rPr lang="en-US" b="1" dirty="0" err="1" smtClean="0">
                <a:solidFill>
                  <a:srgbClr val="0070C0"/>
                </a:solidFill>
                <a:effectLst>
                  <a:outerShdw blurRad="38100" dist="38100" dir="2700000" algn="tl">
                    <a:srgbClr val="000000">
                      <a:alpha val="43137"/>
                    </a:srgbClr>
                  </a:outerShdw>
                </a:effectLst>
              </a:rPr>
              <a:t>Dogedogel</a:t>
            </a:r>
            <a:endParaRPr lang="en-US" b="1" dirty="0">
              <a:solidFill>
                <a:srgbClr val="0070C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958E55C3-8DD8-4B96-948B-2BDCA67DDE5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400" dirty="0" smtClean="0">
              <a:solidFill>
                <a:schemeClr val="accent3">
                  <a:lumMod val="50000"/>
                </a:schemeClr>
              </a:solidFill>
              <a:latin typeface="Arial" pitchFamily="34" charset="0"/>
              <a:cs typeface="Arial" pitchFamily="34" charset="0"/>
            </a:endParaRPr>
          </a:p>
          <a:p>
            <a:r>
              <a:rPr lang="en-US" sz="2400" b="1" dirty="0" err="1" smtClean="0">
                <a:solidFill>
                  <a:schemeClr val="accent3">
                    <a:lumMod val="50000"/>
                  </a:schemeClr>
                </a:solidFill>
                <a:latin typeface="Arial" pitchFamily="34" charset="0"/>
                <a:cs typeface="Arial" pitchFamily="34" charset="0"/>
              </a:rPr>
              <a:t>Tương</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tác</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thuốc</a:t>
            </a:r>
            <a:r>
              <a:rPr lang="en-US" sz="2400" b="1" dirty="0" smtClean="0">
                <a:solidFill>
                  <a:schemeClr val="accent3">
                    <a:lumMod val="50000"/>
                  </a:schemeClr>
                </a:solidFill>
                <a:latin typeface="Arial" pitchFamily="34" charset="0"/>
                <a:cs typeface="Arial" pitchFamily="34" charset="0"/>
              </a:rPr>
              <a:t>:</a:t>
            </a:r>
          </a:p>
          <a:p>
            <a:pPr lvl="1"/>
            <a:r>
              <a:rPr lang="en-US" sz="2400" dirty="0" err="1" smtClean="0">
                <a:solidFill>
                  <a:schemeClr val="accent6">
                    <a:lumMod val="50000"/>
                  </a:schemeClr>
                </a:solidFill>
                <a:latin typeface="Arial" pitchFamily="34" charset="0"/>
                <a:cs typeface="Arial" pitchFamily="34" charset="0"/>
              </a:rPr>
              <a:t>Dogedogel</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làm</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giảm</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hấp</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thu</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của</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các</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thuốc</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tetracyclin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digoxin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allopurinol</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isoniazid</a:t>
            </a:r>
            <a:r>
              <a:rPr lang="en-US" sz="2400" dirty="0" smtClean="0">
                <a:solidFill>
                  <a:schemeClr val="accent6">
                    <a:lumMod val="50000"/>
                  </a:schemeClr>
                </a:solidFill>
                <a:latin typeface="Arial" pitchFamily="34" charset="0"/>
                <a:cs typeface="Arial" pitchFamily="34" charset="0"/>
              </a:rPr>
              <a:t>, corticosteroid, </a:t>
            </a:r>
            <a:r>
              <a:rPr lang="en-US" sz="2400" dirty="0" err="1" smtClean="0">
                <a:solidFill>
                  <a:schemeClr val="accent6">
                    <a:lumMod val="50000"/>
                  </a:schemeClr>
                </a:solidFill>
                <a:latin typeface="Arial" pitchFamily="34" charset="0"/>
                <a:cs typeface="Arial" pitchFamily="34" charset="0"/>
              </a:rPr>
              <a:t>ranitidin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ketoconazol</a:t>
            </a:r>
            <a:r>
              <a:rPr lang="en-US" sz="2400" dirty="0" smtClean="0">
                <a:solidFill>
                  <a:schemeClr val="accent6">
                    <a:lumMod val="50000"/>
                  </a:schemeClr>
                </a:solidFill>
                <a:latin typeface="Arial" pitchFamily="34" charset="0"/>
                <a:cs typeface="Arial" pitchFamily="34" charset="0"/>
              </a:rPr>
              <a:t>…</a:t>
            </a:r>
            <a:r>
              <a:rPr lang="en-US" sz="2400" dirty="0" err="1" smtClean="0">
                <a:solidFill>
                  <a:schemeClr val="accent6">
                    <a:lumMod val="50000"/>
                  </a:schemeClr>
                </a:solidFill>
                <a:latin typeface="Arial" pitchFamily="34" charset="0"/>
                <a:cs typeface="Arial" pitchFamily="34" charset="0"/>
              </a:rPr>
              <a:t>Vì</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vậy</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nên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uống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Dogedogel</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trước</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hoặc</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sau</a:t>
            </a:r>
            <a:r>
              <a:rPr lang="en-US" sz="2400" dirty="0" smtClean="0">
                <a:solidFill>
                  <a:schemeClr val="accent6">
                    <a:lumMod val="50000"/>
                  </a:schemeClr>
                </a:solidFill>
                <a:latin typeface="Arial" pitchFamily="34" charset="0"/>
                <a:cs typeface="Arial" pitchFamily="34" charset="0"/>
              </a:rPr>
              <a:t> 2h </a:t>
            </a:r>
            <a:r>
              <a:rPr lang="en-US" sz="2400" dirty="0" err="1" smtClean="0">
                <a:solidFill>
                  <a:schemeClr val="accent6">
                    <a:lumMod val="50000"/>
                  </a:schemeClr>
                </a:solidFill>
                <a:latin typeface="Arial" pitchFamily="34" charset="0"/>
                <a:cs typeface="Arial" pitchFamily="34" charset="0"/>
              </a:rPr>
              <a:t>với</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những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thuốc</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này</a:t>
            </a:r>
            <a:r>
              <a:rPr lang="en-US" sz="2400" dirty="0" smtClean="0">
                <a:solidFill>
                  <a:schemeClr val="accent6">
                    <a:lumMod val="50000"/>
                  </a:schemeClr>
                </a:solidFill>
                <a:latin typeface="Arial" pitchFamily="34" charset="0"/>
                <a:cs typeface="Arial" pitchFamily="34" charset="0"/>
              </a:rPr>
              <a:t>.</a:t>
            </a:r>
          </a:p>
          <a:p>
            <a:r>
              <a:rPr lang="en-US" sz="2400" b="1" dirty="0" err="1" smtClean="0">
                <a:solidFill>
                  <a:schemeClr val="accent3">
                    <a:lumMod val="50000"/>
                  </a:schemeClr>
                </a:solidFill>
                <a:latin typeface="Arial" pitchFamily="34" charset="0"/>
                <a:cs typeface="Arial" pitchFamily="34" charset="0"/>
              </a:rPr>
              <a:t>Tác</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dụng</a:t>
            </a:r>
            <a:r>
              <a:rPr lang="en-US" sz="2400" b="1" dirty="0" smtClean="0">
                <a:solidFill>
                  <a:schemeClr val="accent3">
                    <a:lumMod val="50000"/>
                  </a:schemeClr>
                </a:solidFill>
                <a:latin typeface="Arial" pitchFamily="34" charset="0"/>
                <a:cs typeface="Arial" pitchFamily="34" charset="0"/>
              </a:rPr>
              <a:t> KMM: </a:t>
            </a:r>
          </a:p>
          <a:p>
            <a:pPr lvl="1"/>
            <a:r>
              <a:rPr lang="en-US" sz="2400" dirty="0" err="1" smtClean="0">
                <a:solidFill>
                  <a:schemeClr val="accent6">
                    <a:lumMod val="50000"/>
                  </a:schemeClr>
                </a:solidFill>
                <a:latin typeface="Arial" pitchFamily="34" charset="0"/>
                <a:cs typeface="Arial" pitchFamily="34" charset="0"/>
              </a:rPr>
              <a:t>Có</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thể</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gặp</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như</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táo</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bón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cứng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bụng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phân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rắn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buồn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nôn</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nôn</a:t>
            </a:r>
            <a:r>
              <a:rPr lang="en-US" sz="2400" dirty="0" smtClean="0">
                <a:solidFill>
                  <a:schemeClr val="accent6">
                    <a:lumMod val="50000"/>
                  </a:schemeClr>
                </a:solidFill>
                <a:latin typeface="Arial" pitchFamily="34" charset="0"/>
                <a:cs typeface="Arial" pitchFamily="34" charset="0"/>
              </a:rPr>
              <a:t>.</a:t>
            </a:r>
          </a:p>
          <a:p>
            <a:pPr lvl="1"/>
            <a:r>
              <a:rPr lang="en-US" sz="2400" dirty="0" err="1" smtClean="0">
                <a:solidFill>
                  <a:schemeClr val="accent6">
                    <a:lumMod val="50000"/>
                  </a:schemeClr>
                </a:solidFill>
                <a:latin typeface="Arial" pitchFamily="34" charset="0"/>
                <a:cs typeface="Arial" pitchFamily="34" charset="0"/>
              </a:rPr>
              <a:t>Giảm</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phosphat</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máu</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xảy</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ra</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khi</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dùng</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thuốc</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liều</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cao</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kéo</a:t>
            </a:r>
            <a:r>
              <a:rPr lang="en-US" sz="2400" dirty="0" smtClean="0">
                <a:solidFill>
                  <a:schemeClr val="accent6">
                    <a:lumMod val="50000"/>
                  </a:schemeClr>
                </a:solidFill>
                <a:latin typeface="Arial" pitchFamily="34" charset="0"/>
                <a:cs typeface="Arial" pitchFamily="34" charset="0"/>
              </a:rPr>
              <a:t> </a:t>
            </a:r>
            <a:r>
              <a:rPr lang="en-US" sz="2400" dirty="0" err="1" smtClean="0">
                <a:solidFill>
                  <a:schemeClr val="accent6">
                    <a:lumMod val="50000"/>
                  </a:schemeClr>
                </a:solidFill>
                <a:latin typeface="Arial" pitchFamily="34" charset="0"/>
                <a:cs typeface="Arial" pitchFamily="34" charset="0"/>
              </a:rPr>
              <a:t>dài</a:t>
            </a:r>
            <a:r>
              <a:rPr lang="en-US" sz="2400" dirty="0" smtClean="0">
                <a:solidFill>
                  <a:schemeClr val="accent6">
                    <a:lumMod val="50000"/>
                  </a:schemeClr>
                </a:solidFill>
                <a:latin typeface="Arial" pitchFamily="34" charset="0"/>
                <a:cs typeface="Arial" pitchFamily="34" charset="0"/>
              </a:rPr>
              <a:t>.</a:t>
            </a:r>
            <a:endParaRPr lang="en-US" sz="2400" dirty="0">
              <a:solidFill>
                <a:schemeClr val="accent6">
                  <a:lumMod val="50000"/>
                </a:schemeClr>
              </a:solidFill>
              <a:latin typeface="Arial" pitchFamily="34" charset="0"/>
              <a:cs typeface="Arial" pitchFamily="34" charset="0"/>
            </a:endParaRPr>
          </a:p>
        </p:txBody>
      </p:sp>
      <p:sp>
        <p:nvSpPr>
          <p:cNvPr id="4"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r"/>
            <a:r>
              <a:rPr lang="en-US" b="1" dirty="0" smtClean="0">
                <a:solidFill>
                  <a:srgbClr val="0070C0"/>
                </a:solidFill>
                <a:effectLst>
                  <a:outerShdw blurRad="38100" dist="38100" dir="2700000" algn="tl">
                    <a:srgbClr val="000000">
                      <a:alpha val="43137"/>
                    </a:srgbClr>
                  </a:outerShdw>
                </a:effectLst>
              </a:rPr>
              <a:t>2. </a:t>
            </a:r>
            <a:r>
              <a:rPr lang="en-US" b="1" dirty="0" err="1" smtClean="0">
                <a:solidFill>
                  <a:srgbClr val="0070C0"/>
                </a:solidFill>
                <a:effectLst>
                  <a:outerShdw blurRad="38100" dist="38100" dir="2700000" algn="tl">
                    <a:srgbClr val="000000">
                      <a:alpha val="43137"/>
                    </a:srgbClr>
                  </a:outerShdw>
                </a:effectLst>
              </a:rPr>
              <a:t>Dogedogel</a:t>
            </a:r>
            <a:endParaRPr lang="en-US" b="1" dirty="0">
              <a:solidFill>
                <a:srgbClr val="0070C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958E55C3-8DD8-4B96-948B-2BDCA67DDE5D}"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848600" cy="4754563"/>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400" b="1" dirty="0" smtClean="0">
              <a:solidFill>
                <a:schemeClr val="accent3">
                  <a:lumMod val="50000"/>
                </a:schemeClr>
              </a:solidFill>
              <a:latin typeface="Arial" pitchFamily="34" charset="0"/>
              <a:cs typeface="Arial" pitchFamily="34" charset="0"/>
            </a:endParaRPr>
          </a:p>
          <a:p>
            <a:endParaRPr lang="en-US" sz="2400" b="1" dirty="0">
              <a:solidFill>
                <a:schemeClr val="accent3">
                  <a:lumMod val="50000"/>
                </a:schemeClr>
              </a:solidFill>
              <a:latin typeface="Arial" pitchFamily="34" charset="0"/>
              <a:cs typeface="Arial" pitchFamily="34" charset="0"/>
            </a:endParaRPr>
          </a:p>
          <a:p>
            <a:r>
              <a:rPr lang="en-US" sz="2400" b="1" dirty="0" smtClean="0">
                <a:solidFill>
                  <a:schemeClr val="accent3">
                    <a:lumMod val="50000"/>
                  </a:schemeClr>
                </a:solidFill>
                <a:latin typeface="Arial" pitchFamily="34" charset="0"/>
                <a:cs typeface="Arial" pitchFamily="34" charset="0"/>
              </a:rPr>
              <a:t>PNCT &amp; CCB: </a:t>
            </a:r>
            <a:r>
              <a:rPr lang="en-US" sz="2000" dirty="0" err="1" smtClean="0">
                <a:solidFill>
                  <a:schemeClr val="accent6">
                    <a:lumMod val="50000"/>
                  </a:schemeClr>
                </a:solidFill>
                <a:latin typeface="Arial" pitchFamily="34" charset="0"/>
                <a:cs typeface="Arial" pitchFamily="34" charset="0"/>
              </a:rPr>
              <a:t>Thuốc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tương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đối</a:t>
            </a:r>
            <a:r>
              <a:rPr lang="en-US" sz="2000" dirty="0" smtClean="0">
                <a:solidFill>
                  <a:schemeClr val="accent6">
                    <a:lumMod val="50000"/>
                  </a:schemeClr>
                </a:solidFill>
                <a:latin typeface="Arial" pitchFamily="34" charset="0"/>
                <a:cs typeface="Arial" pitchFamily="34" charset="0"/>
              </a:rPr>
              <a:t> an </a:t>
            </a:r>
            <a:r>
              <a:rPr lang="en-US" sz="2000" dirty="0" err="1" smtClean="0">
                <a:solidFill>
                  <a:schemeClr val="accent6">
                    <a:lumMod val="50000"/>
                  </a:schemeClr>
                </a:solidFill>
                <a:latin typeface="Arial" pitchFamily="34" charset="0"/>
                <a:cs typeface="Arial" pitchFamily="34" charset="0"/>
              </a:rPr>
              <a:t>toàn</a:t>
            </a:r>
            <a:endParaRPr lang="en-US" sz="2400" dirty="0" smtClean="0">
              <a:solidFill>
                <a:schemeClr val="accent6">
                  <a:lumMod val="50000"/>
                </a:schemeClr>
              </a:solidFill>
              <a:latin typeface="Arial" pitchFamily="34" charset="0"/>
              <a:cs typeface="Arial" pitchFamily="34" charset="0"/>
            </a:endParaRPr>
          </a:p>
          <a:p>
            <a:r>
              <a:rPr lang="en-US" sz="2400" b="1" dirty="0" err="1" smtClean="0">
                <a:solidFill>
                  <a:schemeClr val="accent3">
                    <a:lumMod val="50000"/>
                  </a:schemeClr>
                </a:solidFill>
                <a:latin typeface="Arial" pitchFamily="34" charset="0"/>
                <a:cs typeface="Arial" pitchFamily="34" charset="0"/>
              </a:rPr>
              <a:t>Liều</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dùng</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và</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cách</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dùng</a:t>
            </a:r>
            <a:r>
              <a:rPr lang="en-US" sz="2400" b="1" dirty="0" smtClean="0">
                <a:solidFill>
                  <a:schemeClr val="accent3">
                    <a:lumMod val="50000"/>
                  </a:schemeClr>
                </a:solidFill>
                <a:latin typeface="Arial" pitchFamily="34" charset="0"/>
                <a:cs typeface="Arial" pitchFamily="34" charset="0"/>
              </a:rPr>
              <a:t>:</a:t>
            </a:r>
          </a:p>
          <a:p>
            <a:pPr>
              <a:buNone/>
            </a:pPr>
            <a:r>
              <a:rPr lang="en-US" sz="2400" dirty="0" smtClean="0">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Uống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từ</a:t>
            </a:r>
            <a:r>
              <a:rPr lang="en-US" sz="2000" dirty="0" smtClean="0">
                <a:solidFill>
                  <a:schemeClr val="accent6">
                    <a:lumMod val="50000"/>
                  </a:schemeClr>
                </a:solidFill>
                <a:latin typeface="Arial" pitchFamily="34" charset="0"/>
                <a:cs typeface="Arial" pitchFamily="34" charset="0"/>
              </a:rPr>
              <a:t> 1-2gói </a:t>
            </a:r>
            <a:r>
              <a:rPr lang="en-US" sz="2000" dirty="0" err="1" smtClean="0">
                <a:solidFill>
                  <a:schemeClr val="accent6">
                    <a:lumMod val="50000"/>
                  </a:schemeClr>
                </a:solidFill>
                <a:latin typeface="Arial" pitchFamily="34" charset="0"/>
                <a:cs typeface="Arial" pitchFamily="34" charset="0"/>
              </a:rPr>
              <a:t>sau</a:t>
            </a:r>
            <a:r>
              <a:rPr lang="en-US" sz="2000" dirty="0" smtClean="0">
                <a:solidFill>
                  <a:schemeClr val="accent6">
                    <a:lumMod val="50000"/>
                  </a:schemeClr>
                </a:solidFill>
                <a:latin typeface="Arial" pitchFamily="34" charset="0"/>
                <a:cs typeface="Arial" pitchFamily="34" charset="0"/>
              </a:rPr>
              <a:t> 3 </a:t>
            </a:r>
            <a:r>
              <a:rPr lang="en-US" sz="2000" dirty="0" err="1" smtClean="0">
                <a:solidFill>
                  <a:schemeClr val="accent6">
                    <a:lumMod val="50000"/>
                  </a:schemeClr>
                </a:solidFill>
                <a:latin typeface="Arial" pitchFamily="34" charset="0"/>
                <a:cs typeface="Arial" pitchFamily="34" charset="0"/>
              </a:rPr>
              <a:t>bữa</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ăn</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chính</a:t>
            </a:r>
            <a:r>
              <a:rPr lang="en-US" sz="2000" dirty="0" smtClean="0">
                <a:solidFill>
                  <a:schemeClr val="accent6">
                    <a:lumMod val="50000"/>
                  </a:schemeClr>
                </a:solidFill>
                <a:latin typeface="Arial" pitchFamily="34" charset="0"/>
                <a:cs typeface="Arial" pitchFamily="34" charset="0"/>
              </a:rPr>
              <a:t> 20-60’ </a:t>
            </a:r>
            <a:r>
              <a:rPr lang="en-US" sz="2000" dirty="0" err="1" smtClean="0">
                <a:solidFill>
                  <a:schemeClr val="accent6">
                    <a:lumMod val="50000"/>
                  </a:schemeClr>
                </a:solidFill>
                <a:latin typeface="Arial" pitchFamily="34" charset="0"/>
                <a:cs typeface="Arial" pitchFamily="34" charset="0"/>
              </a:rPr>
              <a:t>và</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trước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khi</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đi</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ngủ</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hoặc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lúc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đau</a:t>
            </a:r>
            <a:r>
              <a:rPr lang="en-US" sz="2000" dirty="0" smtClean="0">
                <a:solidFill>
                  <a:schemeClr val="accent6">
                    <a:lumMod val="50000"/>
                  </a:schemeClr>
                </a:solidFill>
                <a:latin typeface="Arial" pitchFamily="34" charset="0"/>
                <a:cs typeface="Arial" pitchFamily="34" charset="0"/>
              </a:rPr>
              <a:t>.</a:t>
            </a:r>
            <a:endParaRPr lang="en-US" sz="2000" dirty="0">
              <a:solidFill>
                <a:schemeClr val="accent6">
                  <a:lumMod val="50000"/>
                </a:schemeClr>
              </a:solidFill>
              <a:latin typeface="Arial" pitchFamily="34" charset="0"/>
              <a:cs typeface="Arial" pitchFamily="34" charset="0"/>
            </a:endParaRPr>
          </a:p>
        </p:txBody>
      </p:sp>
      <p:sp>
        <p:nvSpPr>
          <p:cNvPr id="4" name="Title 1"/>
          <p:cNvSpPr>
            <a:spLocks noGrp="1"/>
          </p:cNvSpPr>
          <p:nvPr>
            <p:ph type="title"/>
          </p:nvPr>
        </p:nvSpPr>
        <p:spPr>
          <a:xfrm>
            <a:off x="685800" y="457200"/>
            <a:ext cx="7848600" cy="960438"/>
          </a:xfrm>
        </p:spPr>
        <p:style>
          <a:lnRef idx="1">
            <a:schemeClr val="accent2"/>
          </a:lnRef>
          <a:fillRef idx="2">
            <a:schemeClr val="accent2"/>
          </a:fillRef>
          <a:effectRef idx="1">
            <a:schemeClr val="accent2"/>
          </a:effectRef>
          <a:fontRef idx="minor">
            <a:schemeClr val="dk1"/>
          </a:fontRef>
        </p:style>
        <p:txBody>
          <a:bodyPr>
            <a:normAutofit/>
          </a:bodyPr>
          <a:lstStyle/>
          <a:p>
            <a:pPr algn="r"/>
            <a:r>
              <a:rPr lang="en-US" b="1" dirty="0" smtClean="0">
                <a:solidFill>
                  <a:srgbClr val="0070C0"/>
                </a:solidFill>
                <a:effectLst>
                  <a:outerShdw blurRad="38100" dist="38100" dir="2700000" algn="tl">
                    <a:srgbClr val="000000">
                      <a:alpha val="43137"/>
                    </a:srgbClr>
                  </a:outerShdw>
                </a:effectLst>
              </a:rPr>
              <a:t>2. </a:t>
            </a:r>
            <a:r>
              <a:rPr lang="en-US" b="1" dirty="0" err="1" smtClean="0">
                <a:solidFill>
                  <a:srgbClr val="0070C0"/>
                </a:solidFill>
                <a:effectLst>
                  <a:outerShdw blurRad="38100" dist="38100" dir="2700000" algn="tl">
                    <a:srgbClr val="000000">
                      <a:alpha val="43137"/>
                    </a:srgbClr>
                  </a:outerShdw>
                </a:effectLst>
              </a:rPr>
              <a:t>Dogedogel</a:t>
            </a:r>
            <a:endParaRPr lang="en-US" b="1" dirty="0">
              <a:solidFill>
                <a:srgbClr val="0070C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958E55C3-8DD8-4B96-948B-2BDCA67DDE5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70C0"/>
                </a:solidFill>
                <a:effectLst>
                  <a:outerShdw blurRad="38100" dist="38100" dir="2700000" algn="tl">
                    <a:srgbClr val="000000">
                      <a:alpha val="43137"/>
                    </a:srgbClr>
                  </a:outerShdw>
                </a:effectLst>
              </a:rPr>
              <a:t>3. </a:t>
            </a:r>
            <a:r>
              <a:rPr lang="en-US" sz="4000" b="1" dirty="0" err="1" smtClean="0">
                <a:solidFill>
                  <a:srgbClr val="0070C0"/>
                </a:solidFill>
                <a:effectLst>
                  <a:outerShdw blurRad="38100" dist="38100" dir="2700000" algn="tl">
                    <a:srgbClr val="000000">
                      <a:alpha val="43137"/>
                    </a:srgbClr>
                  </a:outerShdw>
                </a:effectLst>
              </a:rPr>
              <a:t>Betahistine</a:t>
            </a:r>
            <a:r>
              <a:rPr lang="en-US" sz="4000" b="1" dirty="0" smtClean="0">
                <a:solidFill>
                  <a:srgbClr val="0070C0"/>
                </a:solidFill>
                <a:effectLst>
                  <a:outerShdw blurRad="38100" dist="38100" dir="2700000" algn="tl">
                    <a:srgbClr val="000000">
                      <a:alpha val="43137"/>
                    </a:srgbClr>
                  </a:outerShdw>
                </a:effectLst>
              </a:rPr>
              <a:t> 16</a:t>
            </a:r>
            <a:r>
              <a:rPr lang="en-US" sz="4800" dirty="0" smtClean="0"/>
              <a:t/>
            </a:r>
            <a:br>
              <a:rPr lang="en-US" sz="4800" dirty="0" smtClean="0"/>
            </a:br>
            <a:r>
              <a:rPr lang="en-US" sz="2700" dirty="0" smtClean="0">
                <a:solidFill>
                  <a:srgbClr val="C00000"/>
                </a:solidFill>
              </a:rPr>
              <a:t>( </a:t>
            </a:r>
            <a:r>
              <a:rPr lang="en-US" sz="2700" dirty="0" err="1" smtClean="0">
                <a:solidFill>
                  <a:srgbClr val="C00000"/>
                </a:solidFill>
              </a:rPr>
              <a:t>Betahistin</a:t>
            </a:r>
            <a:r>
              <a:rPr lang="en-US" sz="2700" dirty="0" smtClean="0">
                <a:solidFill>
                  <a:srgbClr val="C00000"/>
                </a:solidFill>
              </a:rPr>
              <a:t> </a:t>
            </a:r>
            <a:r>
              <a:rPr lang="en-US" sz="2700" dirty="0" err="1" smtClean="0">
                <a:solidFill>
                  <a:srgbClr val="C00000"/>
                </a:solidFill>
              </a:rPr>
              <a:t>dihydroclorid</a:t>
            </a:r>
            <a:r>
              <a:rPr lang="en-US" sz="2700" dirty="0" smtClean="0">
                <a:solidFill>
                  <a:srgbClr val="C00000"/>
                </a:solidFill>
              </a:rPr>
              <a:t> 16mg)</a:t>
            </a:r>
            <a:endParaRPr lang="en-US" sz="2700" dirty="0">
              <a:solidFill>
                <a:srgbClr val="C00000"/>
              </a:solidFill>
            </a:endParaRPr>
          </a:p>
        </p:txBody>
      </p:sp>
      <p:pic>
        <p:nvPicPr>
          <p:cNvPr id="16387" name="Picture 3"/>
          <p:cNvPicPr>
            <a:picLocks noChangeAspect="1" noChangeArrowheads="1"/>
          </p:cNvPicPr>
          <p:nvPr/>
        </p:nvPicPr>
        <p:blipFill>
          <a:blip r:embed="rId2"/>
          <a:srcRect/>
          <a:stretch>
            <a:fillRect/>
          </a:stretch>
        </p:blipFill>
        <p:spPr bwMode="auto">
          <a:xfrm>
            <a:off x="1219200" y="1981200"/>
            <a:ext cx="6705600" cy="34290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958E55C3-8DD8-4B96-948B-2BDCA67DDE5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77200" cy="5867400"/>
          </a:xfrm>
        </p:spPr>
        <p:style>
          <a:lnRef idx="1">
            <a:schemeClr val="accent4"/>
          </a:lnRef>
          <a:fillRef idx="2">
            <a:schemeClr val="accent4"/>
          </a:fillRef>
          <a:effectRef idx="1">
            <a:schemeClr val="accent4"/>
          </a:effectRef>
          <a:fontRef idx="minor">
            <a:schemeClr val="dk1"/>
          </a:fontRef>
        </p:style>
        <p:txBody>
          <a:bodyPr>
            <a:normAutofit/>
          </a:bodyPr>
          <a:lstStyle/>
          <a:p>
            <a:pPr>
              <a:buNone/>
            </a:pPr>
            <a:endParaRPr lang="en-US" sz="2400" b="1" dirty="0">
              <a:solidFill>
                <a:srgbClr val="C00000"/>
              </a:solidFill>
              <a:latin typeface="Arial" pitchFamily="34" charset="0"/>
              <a:cs typeface="Arial" pitchFamily="34" charset="0"/>
            </a:endParaRPr>
          </a:p>
          <a:p>
            <a:r>
              <a:rPr lang="vi-VN" sz="2400" b="1" dirty="0" smtClean="0">
                <a:solidFill>
                  <a:srgbClr val="C00000"/>
                </a:solidFill>
                <a:latin typeface="Arial" pitchFamily="34" charset="0"/>
                <a:cs typeface="Arial" pitchFamily="34" charset="0"/>
              </a:rPr>
              <a:t>Dược lực:</a:t>
            </a:r>
            <a:endParaRPr lang="en-US" sz="2400" b="1" dirty="0" smtClean="0">
              <a:solidFill>
                <a:srgbClr val="C00000"/>
              </a:solidFill>
              <a:latin typeface="Arial" pitchFamily="34" charset="0"/>
              <a:cs typeface="Arial" pitchFamily="34" charset="0"/>
            </a:endParaRPr>
          </a:p>
          <a:p>
            <a:pPr lvl="1"/>
            <a:r>
              <a:rPr lang="vi-VN" sz="2000" dirty="0" smtClean="0">
                <a:solidFill>
                  <a:srgbClr val="0070C0"/>
                </a:solidFill>
                <a:latin typeface="Arial" pitchFamily="34" charset="0"/>
                <a:cs typeface="Arial" pitchFamily="34" charset="0"/>
              </a:rPr>
              <a:t>Thuốc </a:t>
            </a:r>
            <a:r>
              <a:rPr lang="vi-VN" sz="2000" dirty="0">
                <a:solidFill>
                  <a:srgbClr val="0070C0"/>
                </a:solidFill>
                <a:latin typeface="Arial" pitchFamily="34" charset="0"/>
                <a:cs typeface="Arial" pitchFamily="34" charset="0"/>
              </a:rPr>
              <a:t>trị chóng mặt. Betahistine </a:t>
            </a:r>
            <a:r>
              <a:rPr lang="vi-VN" sz="2000" dirty="0" smtClean="0">
                <a:solidFill>
                  <a:srgbClr val="0070C0"/>
                </a:solidFill>
                <a:latin typeface="Arial" pitchFamily="34" charset="0"/>
                <a:cs typeface="Arial" pitchFamily="34" charset="0"/>
              </a:rPr>
              <a:t>làm</a:t>
            </a:r>
            <a:r>
              <a:rPr lang="en-US" sz="2000" dirty="0" smtClean="0">
                <a:solidFill>
                  <a:srgbClr val="0070C0"/>
                </a:solidFill>
                <a:latin typeface="Arial" pitchFamily="34" charset="0"/>
                <a:cs typeface="Arial" pitchFamily="34" charset="0"/>
              </a:rPr>
              <a:t/>
            </a:r>
            <a:br>
              <a:rPr lang="en-US" sz="2000" dirty="0" smtClean="0">
                <a:solidFill>
                  <a:srgbClr val="0070C0"/>
                </a:solidFill>
                <a:latin typeface="Arial" pitchFamily="34" charset="0"/>
                <a:cs typeface="Arial" pitchFamily="34" charset="0"/>
              </a:rPr>
            </a:br>
            <a:r>
              <a:rPr lang="vi-VN" sz="2000" dirty="0" smtClean="0">
                <a:solidFill>
                  <a:srgbClr val="0070C0"/>
                </a:solidFill>
                <a:latin typeface="Arial" pitchFamily="34" charset="0"/>
                <a:cs typeface="Arial" pitchFamily="34" charset="0"/>
              </a:rPr>
              <a:t> </a:t>
            </a:r>
            <a:r>
              <a:rPr lang="vi-VN" sz="2000" dirty="0">
                <a:solidFill>
                  <a:srgbClr val="0070C0"/>
                </a:solidFill>
                <a:latin typeface="Arial" pitchFamily="34" charset="0"/>
                <a:cs typeface="Arial" pitchFamily="34" charset="0"/>
              </a:rPr>
              <a:t>giãn cơ vòng tiền mao mạch vì vậy có tác dụng gia tăng tuần hoàn của tai trong</a:t>
            </a:r>
            <a:r>
              <a:rPr lang="vi-VN" sz="2000" dirty="0" smtClean="0">
                <a:solidFill>
                  <a:srgbClr val="0070C0"/>
                </a:solidFill>
                <a:latin typeface="Arial" pitchFamily="34" charset="0"/>
                <a:cs typeface="Arial" pitchFamily="34" charset="0"/>
              </a:rPr>
              <a:t>.</a:t>
            </a:r>
            <a:endParaRPr lang="en-US" sz="2000" dirty="0" smtClean="0">
              <a:solidFill>
                <a:srgbClr val="0070C0"/>
              </a:solidFill>
              <a:latin typeface="Arial" pitchFamily="34" charset="0"/>
              <a:cs typeface="Arial" pitchFamily="34" charset="0"/>
            </a:endParaRPr>
          </a:p>
          <a:p>
            <a:pPr lvl="1"/>
            <a:r>
              <a:rPr lang="vi-VN" sz="2000" dirty="0" smtClean="0">
                <a:solidFill>
                  <a:srgbClr val="0070C0"/>
                </a:solidFill>
                <a:latin typeface="Arial" pitchFamily="34" charset="0"/>
                <a:cs typeface="Arial" pitchFamily="34" charset="0"/>
              </a:rPr>
              <a:t> </a:t>
            </a:r>
            <a:r>
              <a:rPr lang="vi-VN" sz="2000" dirty="0">
                <a:solidFill>
                  <a:srgbClr val="0070C0"/>
                </a:solidFill>
                <a:latin typeface="Arial" pitchFamily="34" charset="0"/>
                <a:cs typeface="Arial" pitchFamily="34" charset="0"/>
              </a:rPr>
              <a:t>Đồng thời nó cũng cải thiện tuần hoàn não, gia tăng lưu lượng máu qua động mạch cảnh trong và động mạch đốt sống.</a:t>
            </a:r>
          </a:p>
          <a:p>
            <a:r>
              <a:rPr lang="vi-VN" sz="2400" b="1" dirty="0">
                <a:solidFill>
                  <a:srgbClr val="C00000"/>
                </a:solidFill>
                <a:latin typeface="Arial" pitchFamily="34" charset="0"/>
                <a:cs typeface="Arial" pitchFamily="34" charset="0"/>
              </a:rPr>
              <a:t>Dược động học </a:t>
            </a:r>
            <a:r>
              <a:rPr lang="vi-VN" sz="2400" b="1" dirty="0" smtClean="0">
                <a:solidFill>
                  <a:srgbClr val="C00000"/>
                </a:solidFill>
                <a:latin typeface="Arial" pitchFamily="34" charset="0"/>
                <a:cs typeface="Arial" pitchFamily="34" charset="0"/>
              </a:rPr>
              <a:t>:</a:t>
            </a:r>
            <a:endParaRPr lang="en-US" sz="2400" b="1" dirty="0" smtClean="0">
              <a:solidFill>
                <a:srgbClr val="C00000"/>
              </a:solidFill>
              <a:latin typeface="Arial" pitchFamily="34" charset="0"/>
              <a:cs typeface="Arial" pitchFamily="34" charset="0"/>
            </a:endParaRPr>
          </a:p>
          <a:p>
            <a:pPr lvl="1"/>
            <a:r>
              <a:rPr lang="en-US" sz="2000" dirty="0" smtClean="0">
                <a:solidFill>
                  <a:srgbClr val="0070C0"/>
                </a:solidFill>
                <a:latin typeface="Arial" pitchFamily="34" charset="0"/>
                <a:cs typeface="Arial" pitchFamily="34" charset="0"/>
              </a:rPr>
              <a:t>H</a:t>
            </a:r>
            <a:r>
              <a:rPr lang="vi-VN" sz="2000" dirty="0" smtClean="0">
                <a:solidFill>
                  <a:srgbClr val="0070C0"/>
                </a:solidFill>
                <a:latin typeface="Arial" pitchFamily="34" charset="0"/>
                <a:cs typeface="Arial" pitchFamily="34" charset="0"/>
              </a:rPr>
              <a:t>ấp </a:t>
            </a:r>
            <a:r>
              <a:rPr lang="vi-VN" sz="2000" dirty="0">
                <a:solidFill>
                  <a:srgbClr val="0070C0"/>
                </a:solidFill>
                <a:latin typeface="Arial" pitchFamily="34" charset="0"/>
                <a:cs typeface="Arial" pitchFamily="34" charset="0"/>
              </a:rPr>
              <a:t>thu nhanh và hoàn </a:t>
            </a:r>
            <a:r>
              <a:rPr lang="vi-VN" sz="2000" dirty="0" smtClean="0">
                <a:solidFill>
                  <a:srgbClr val="0070C0"/>
                </a:solidFill>
                <a:latin typeface="Arial" pitchFamily="34" charset="0"/>
                <a:cs typeface="Arial" pitchFamily="34" charset="0"/>
              </a:rPr>
              <a:t>toàn</a:t>
            </a:r>
            <a:r>
              <a:rPr lang="en-US" sz="2000" dirty="0" smtClean="0">
                <a:solidFill>
                  <a:srgbClr val="0070C0"/>
                </a:solidFill>
                <a:latin typeface="Arial" pitchFamily="34" charset="0"/>
                <a:cs typeface="Arial" pitchFamily="34" charset="0"/>
              </a:rPr>
              <a:t> ở </a:t>
            </a:r>
            <a:r>
              <a:rPr lang="en-US" sz="2000" dirty="0" err="1" smtClean="0">
                <a:solidFill>
                  <a:srgbClr val="0070C0"/>
                </a:solidFill>
                <a:latin typeface="Arial" pitchFamily="34" charset="0"/>
                <a:cs typeface="Arial" pitchFamily="34" charset="0"/>
              </a:rPr>
              <a:t>đường</a:t>
            </a:r>
            <a:r>
              <a:rPr lang="en-US" sz="2000" dirty="0" smtClean="0">
                <a:solidFill>
                  <a:srgbClr val="0070C0"/>
                </a:solidFill>
                <a:latin typeface="Arial" pitchFamily="34" charset="0"/>
                <a:cs typeface="Arial" pitchFamily="34" charset="0"/>
              </a:rPr>
              <a:t> TH</a:t>
            </a:r>
            <a:r>
              <a:rPr lang="vi-VN" sz="2000" dirty="0" smtClean="0">
                <a:solidFill>
                  <a:srgbClr val="0070C0"/>
                </a:solidFill>
                <a:latin typeface="Arial" pitchFamily="34" charset="0"/>
                <a:cs typeface="Arial" pitchFamily="34" charset="0"/>
              </a:rPr>
              <a:t>.</a:t>
            </a:r>
            <a:endParaRPr lang="en-US" sz="2000" dirty="0" smtClean="0">
              <a:solidFill>
                <a:srgbClr val="0070C0"/>
              </a:solidFill>
              <a:latin typeface="Arial" pitchFamily="34" charset="0"/>
              <a:cs typeface="Arial" pitchFamily="34" charset="0"/>
            </a:endParaRPr>
          </a:p>
          <a:p>
            <a:pPr lvl="1"/>
            <a:r>
              <a:rPr lang="en-US" sz="2000" dirty="0" smtClean="0">
                <a:solidFill>
                  <a:srgbClr val="0070C0"/>
                </a:solidFill>
                <a:latin typeface="Arial" pitchFamily="34" charset="0"/>
                <a:cs typeface="Arial" pitchFamily="34" charset="0"/>
              </a:rPr>
              <a:t>Đ</a:t>
            </a:r>
            <a:r>
              <a:rPr lang="vi-VN" sz="2000" dirty="0" smtClean="0">
                <a:solidFill>
                  <a:srgbClr val="0070C0"/>
                </a:solidFill>
                <a:latin typeface="Arial" pitchFamily="34" charset="0"/>
                <a:cs typeface="Arial" pitchFamily="34" charset="0"/>
              </a:rPr>
              <a:t>ào </a:t>
            </a:r>
            <a:r>
              <a:rPr lang="vi-VN" sz="2000" dirty="0">
                <a:solidFill>
                  <a:srgbClr val="0070C0"/>
                </a:solidFill>
                <a:latin typeface="Arial" pitchFamily="34" charset="0"/>
                <a:cs typeface="Arial" pitchFamily="34" charset="0"/>
              </a:rPr>
              <a:t>thải theo nước tiểu dưới dạng chất chuyển </a:t>
            </a:r>
            <a:r>
              <a:rPr lang="vi-VN" sz="2000" dirty="0" smtClean="0">
                <a:solidFill>
                  <a:srgbClr val="0070C0"/>
                </a:solidFill>
                <a:latin typeface="Arial" pitchFamily="34" charset="0"/>
                <a:cs typeface="Arial" pitchFamily="34" charset="0"/>
              </a:rPr>
              <a:t>hóa</a:t>
            </a:r>
            <a:r>
              <a:rPr lang="en-US" sz="2000" dirty="0" smtClean="0">
                <a:solidFill>
                  <a:srgbClr val="0070C0"/>
                </a:solidFill>
                <a:latin typeface="Arial" pitchFamily="34" charset="0"/>
                <a:cs typeface="Arial" pitchFamily="34" charset="0"/>
              </a:rPr>
              <a:t>.</a:t>
            </a:r>
          </a:p>
          <a:p>
            <a:pPr lvl="1"/>
            <a:r>
              <a:rPr lang="en-US" sz="2000" dirty="0" smtClean="0">
                <a:solidFill>
                  <a:srgbClr val="0070C0"/>
                </a:solidFill>
                <a:latin typeface="Arial" pitchFamily="34" charset="0"/>
                <a:cs typeface="Arial" pitchFamily="34" charset="0"/>
              </a:rPr>
              <a:t>T</a:t>
            </a:r>
            <a:r>
              <a:rPr lang="en-US" sz="2000" baseline="-25000" dirty="0" smtClean="0">
                <a:solidFill>
                  <a:srgbClr val="0070C0"/>
                </a:solidFill>
                <a:latin typeface="Arial" pitchFamily="34" charset="0"/>
                <a:cs typeface="Arial" pitchFamily="34" charset="0"/>
              </a:rPr>
              <a:t>1/2</a:t>
            </a:r>
            <a:r>
              <a:rPr lang="en-US" sz="2000" dirty="0" smtClean="0">
                <a:solidFill>
                  <a:srgbClr val="0070C0"/>
                </a:solidFill>
                <a:latin typeface="Arial" pitchFamily="34" charset="0"/>
                <a:cs typeface="Arial" pitchFamily="34" charset="0"/>
              </a:rPr>
              <a:t> </a:t>
            </a:r>
            <a:r>
              <a:rPr lang="vi-VN" sz="2000" dirty="0" smtClean="0">
                <a:solidFill>
                  <a:srgbClr val="0070C0"/>
                </a:solidFill>
                <a:latin typeface="Arial" pitchFamily="34" charset="0"/>
                <a:cs typeface="Arial" pitchFamily="34" charset="0"/>
              </a:rPr>
              <a:t>khoảng 3</a:t>
            </a:r>
            <a:r>
              <a:rPr lang="en-US" sz="2000" dirty="0" smtClean="0">
                <a:solidFill>
                  <a:srgbClr val="0070C0"/>
                </a:solidFill>
                <a:latin typeface="Arial" pitchFamily="34" charset="0"/>
                <a:cs typeface="Arial" pitchFamily="34" charset="0"/>
              </a:rPr>
              <a:t>.5h</a:t>
            </a:r>
            <a:r>
              <a:rPr lang="vi-VN" sz="2000" dirty="0" smtClean="0">
                <a:solidFill>
                  <a:srgbClr val="0070C0"/>
                </a:solidFill>
                <a:latin typeface="Arial" pitchFamily="34" charset="0"/>
                <a:cs typeface="Arial" pitchFamily="34" charset="0"/>
              </a:rPr>
              <a:t>.</a:t>
            </a:r>
            <a:r>
              <a:rPr lang="vi-VN" sz="2000" dirty="0">
                <a:solidFill>
                  <a:srgbClr val="0070C0"/>
                </a:solidFill>
                <a:latin typeface="Arial" pitchFamily="34" charset="0"/>
                <a:cs typeface="Arial" pitchFamily="34" charset="0"/>
              </a:rPr>
              <a:t> </a:t>
            </a:r>
            <a:endParaRPr lang="en-US" sz="2000" dirty="0" smtClean="0">
              <a:solidFill>
                <a:srgbClr val="0070C0"/>
              </a:solidFill>
              <a:latin typeface="Arial" pitchFamily="34" charset="0"/>
              <a:cs typeface="Arial" pitchFamily="34" charset="0"/>
            </a:endParaRPr>
          </a:p>
          <a:p>
            <a:pPr lvl="1"/>
            <a:r>
              <a:rPr lang="vi-VN" sz="2000" dirty="0" smtClean="0">
                <a:solidFill>
                  <a:srgbClr val="0070C0"/>
                </a:solidFill>
                <a:latin typeface="Arial" pitchFamily="34" charset="0"/>
                <a:cs typeface="Arial" pitchFamily="34" charset="0"/>
              </a:rPr>
              <a:t>Thuốc </a:t>
            </a:r>
            <a:r>
              <a:rPr lang="vi-VN" sz="2000" dirty="0">
                <a:solidFill>
                  <a:srgbClr val="0070C0"/>
                </a:solidFill>
                <a:latin typeface="Arial" pitchFamily="34" charset="0"/>
                <a:cs typeface="Arial" pitchFamily="34" charset="0"/>
              </a:rPr>
              <a:t>được đào thải gần như hoàn toàn sau 24 giờ</a:t>
            </a:r>
          </a:p>
          <a:p>
            <a:endParaRPr lang="en-US" sz="2400" dirty="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6324600" y="457200"/>
            <a:ext cx="2362200" cy="1295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58E55C3-8DD8-4B96-948B-2BDCA67DDE5D}"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848600" cy="5943600"/>
          </a:xfrm>
        </p:spPr>
        <p:style>
          <a:lnRef idx="1">
            <a:schemeClr val="accent4"/>
          </a:lnRef>
          <a:fillRef idx="2">
            <a:schemeClr val="accent4"/>
          </a:fillRef>
          <a:effectRef idx="1">
            <a:schemeClr val="accent4"/>
          </a:effectRef>
          <a:fontRef idx="minor">
            <a:schemeClr val="dk1"/>
          </a:fontRef>
        </p:style>
        <p:txBody>
          <a:bodyPr>
            <a:normAutofit/>
          </a:bodyPr>
          <a:lstStyle/>
          <a:p>
            <a:pPr>
              <a:buNone/>
            </a:pPr>
            <a:endParaRPr lang="en-US" sz="2400" b="1" dirty="0">
              <a:solidFill>
                <a:srgbClr val="C00000"/>
              </a:solidFill>
              <a:latin typeface="Arial" pitchFamily="34" charset="0"/>
              <a:cs typeface="Arial" pitchFamily="34" charset="0"/>
            </a:endParaRPr>
          </a:p>
          <a:p>
            <a:pPr>
              <a:buNone/>
            </a:pPr>
            <a:endParaRPr lang="en-US" sz="2400" b="1" dirty="0" smtClean="0">
              <a:solidFill>
                <a:srgbClr val="C00000"/>
              </a:solidFill>
              <a:latin typeface="Arial" pitchFamily="34" charset="0"/>
              <a:cs typeface="Arial" pitchFamily="34" charset="0"/>
            </a:endParaRPr>
          </a:p>
          <a:p>
            <a:pPr>
              <a:buNone/>
            </a:pPr>
            <a:endParaRPr lang="en-US" sz="2400" b="1" dirty="0">
              <a:solidFill>
                <a:srgbClr val="C00000"/>
              </a:solidFill>
              <a:latin typeface="Arial" pitchFamily="34" charset="0"/>
              <a:cs typeface="Arial" pitchFamily="34" charset="0"/>
            </a:endParaRPr>
          </a:p>
          <a:p>
            <a:r>
              <a:rPr lang="vi-VN" sz="2400" b="1" dirty="0" smtClean="0">
                <a:solidFill>
                  <a:srgbClr val="C00000"/>
                </a:solidFill>
                <a:latin typeface="Arial" pitchFamily="34" charset="0"/>
                <a:cs typeface="Arial" pitchFamily="34" charset="0"/>
              </a:rPr>
              <a:t>Chỉ </a:t>
            </a:r>
            <a:r>
              <a:rPr lang="vi-VN" sz="2400" b="1" dirty="0">
                <a:solidFill>
                  <a:srgbClr val="C00000"/>
                </a:solidFill>
                <a:latin typeface="Arial" pitchFamily="34" charset="0"/>
                <a:cs typeface="Arial" pitchFamily="34" charset="0"/>
              </a:rPr>
              <a:t>định </a:t>
            </a:r>
            <a:r>
              <a:rPr lang="vi-VN" sz="2400" b="1" dirty="0" smtClean="0">
                <a:solidFill>
                  <a:srgbClr val="C00000"/>
                </a:solidFill>
                <a:latin typeface="Arial" pitchFamily="34" charset="0"/>
                <a:cs typeface="Arial" pitchFamily="34" charset="0"/>
              </a:rPr>
              <a:t>:</a:t>
            </a:r>
            <a:endParaRPr lang="en-US" sz="2400" b="1" dirty="0" smtClean="0">
              <a:solidFill>
                <a:srgbClr val="C00000"/>
              </a:solidFill>
              <a:latin typeface="Arial" pitchFamily="34" charset="0"/>
              <a:cs typeface="Arial" pitchFamily="34" charset="0"/>
            </a:endParaRPr>
          </a:p>
          <a:p>
            <a:pPr lvl="1"/>
            <a:r>
              <a:rPr lang="vi-VN" sz="2000" dirty="0" smtClean="0">
                <a:solidFill>
                  <a:srgbClr val="0070C0"/>
                </a:solidFill>
                <a:latin typeface="Arial" pitchFamily="34" charset="0"/>
                <a:cs typeface="Arial" pitchFamily="34" charset="0"/>
              </a:rPr>
              <a:t>Ðiều </a:t>
            </a:r>
            <a:r>
              <a:rPr lang="vi-VN" sz="2000" dirty="0">
                <a:solidFill>
                  <a:srgbClr val="0070C0"/>
                </a:solidFill>
                <a:latin typeface="Arial" pitchFamily="34" charset="0"/>
                <a:cs typeface="Arial" pitchFamily="34" charset="0"/>
              </a:rPr>
              <a:t>trị chứng chóng mặt </a:t>
            </a:r>
            <a:r>
              <a:rPr lang="en-US" sz="2000" dirty="0" err="1" smtClean="0">
                <a:solidFill>
                  <a:srgbClr val="0070C0"/>
                </a:solidFill>
                <a:latin typeface="Arial" pitchFamily="34" charset="0"/>
                <a:cs typeface="Arial" pitchFamily="34" charset="0"/>
              </a:rPr>
              <a:t>liên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quan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đến</a:t>
            </a:r>
            <a:r>
              <a:rPr lang="vi-VN" sz="2000" dirty="0" smtClean="0">
                <a:solidFill>
                  <a:srgbClr val="0070C0"/>
                </a:solidFill>
                <a:latin typeface="Arial" pitchFamily="34" charset="0"/>
                <a:cs typeface="Arial" pitchFamily="34" charset="0"/>
              </a:rPr>
              <a:t> </a:t>
            </a:r>
            <a:r>
              <a:rPr lang="vi-VN" sz="2000" dirty="0">
                <a:solidFill>
                  <a:srgbClr val="0070C0"/>
                </a:solidFill>
                <a:latin typeface="Arial" pitchFamily="34" charset="0"/>
                <a:cs typeface="Arial" pitchFamily="34" charset="0"/>
              </a:rPr>
              <a:t>tiền đình</a:t>
            </a:r>
            <a:r>
              <a:rPr lang="vi-VN" sz="2000" dirty="0" smtClean="0">
                <a:solidFill>
                  <a:srgbClr val="0070C0"/>
                </a:solidFill>
                <a:latin typeface="Arial" pitchFamily="34" charset="0"/>
                <a:cs typeface="Arial" pitchFamily="34" charset="0"/>
              </a:rPr>
              <a:t>.</a:t>
            </a:r>
            <a:endParaRPr lang="en-US" sz="2000" dirty="0" smtClean="0">
              <a:solidFill>
                <a:srgbClr val="0070C0"/>
              </a:solidFill>
              <a:latin typeface="Arial" pitchFamily="34" charset="0"/>
              <a:cs typeface="Arial" pitchFamily="34" charset="0"/>
            </a:endParaRPr>
          </a:p>
          <a:p>
            <a:pPr lvl="1"/>
            <a:r>
              <a:rPr lang="vi-VN" sz="2000" dirty="0" smtClean="0">
                <a:solidFill>
                  <a:srgbClr val="0070C0"/>
                </a:solidFill>
                <a:latin typeface="Arial" pitchFamily="34" charset="0"/>
                <a:cs typeface="Arial" pitchFamily="34" charset="0"/>
              </a:rPr>
              <a:t>Ðiều trị hội chứng Ménière</a:t>
            </a:r>
            <a:r>
              <a:rPr lang="en-US" sz="2000" dirty="0" smtClean="0">
                <a:solidFill>
                  <a:srgbClr val="0070C0"/>
                </a:solidFill>
                <a:latin typeface="Arial" pitchFamily="34" charset="0"/>
                <a:cs typeface="Arial" pitchFamily="34" charset="0"/>
              </a:rPr>
              <a:t>: b</a:t>
            </a:r>
            <a:r>
              <a:rPr lang="vi-VN" sz="2000" dirty="0" smtClean="0">
                <a:solidFill>
                  <a:srgbClr val="0070C0"/>
                </a:solidFill>
                <a:latin typeface="Arial" pitchFamily="34" charset="0"/>
                <a:cs typeface="Arial" pitchFamily="34" charset="0"/>
              </a:rPr>
              <a:t>iểu hiện bằng chứng chóng mặt, ù tai, nôn ói, nhức đầu và đôi khi kèm theo mất thính lực. </a:t>
            </a:r>
            <a:endParaRPr lang="vi-VN" sz="2000" dirty="0">
              <a:solidFill>
                <a:srgbClr val="0070C0"/>
              </a:solidFill>
              <a:latin typeface="Arial" pitchFamily="34" charset="0"/>
              <a:cs typeface="Arial" pitchFamily="34" charset="0"/>
            </a:endParaRPr>
          </a:p>
          <a:p>
            <a:r>
              <a:rPr lang="vi-VN" sz="2400" b="1" dirty="0">
                <a:solidFill>
                  <a:srgbClr val="C00000"/>
                </a:solidFill>
                <a:latin typeface="Arial" pitchFamily="34" charset="0"/>
                <a:cs typeface="Arial" pitchFamily="34" charset="0"/>
              </a:rPr>
              <a:t>Chống chỉ định </a:t>
            </a:r>
            <a:r>
              <a:rPr lang="vi-VN" sz="2400" b="1" dirty="0" smtClean="0">
                <a:solidFill>
                  <a:srgbClr val="C00000"/>
                </a:solidFill>
                <a:latin typeface="Arial" pitchFamily="34" charset="0"/>
                <a:cs typeface="Arial" pitchFamily="34" charset="0"/>
              </a:rPr>
              <a:t>:</a:t>
            </a:r>
            <a:endParaRPr lang="en-US" sz="2400" b="1" dirty="0" smtClean="0">
              <a:solidFill>
                <a:srgbClr val="C00000"/>
              </a:solidFill>
              <a:latin typeface="Arial" pitchFamily="34" charset="0"/>
              <a:cs typeface="Arial" pitchFamily="34" charset="0"/>
            </a:endParaRPr>
          </a:p>
          <a:p>
            <a:pPr>
              <a:buNone/>
            </a:pPr>
            <a:r>
              <a:rPr lang="en-US" sz="2400" b="1" dirty="0">
                <a:solidFill>
                  <a:srgbClr val="0070C0"/>
                </a:solidFill>
                <a:latin typeface="Arial" pitchFamily="34" charset="0"/>
                <a:cs typeface="Arial" pitchFamily="34" charset="0"/>
              </a:rPr>
              <a:t>	</a:t>
            </a:r>
            <a:r>
              <a:rPr lang="vi-VN"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Mẫn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cảm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tp</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của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vi-VN" sz="2000" dirty="0" smtClean="0">
                <a:solidFill>
                  <a:srgbClr val="0070C0"/>
                </a:solidFill>
                <a:latin typeface="Arial" pitchFamily="34" charset="0"/>
                <a:cs typeface="Arial" pitchFamily="34" charset="0"/>
              </a:rPr>
              <a:t>.</a:t>
            </a:r>
            <a:r>
              <a:rPr lang="vi-VN" sz="2000" dirty="0">
                <a:solidFill>
                  <a:srgbClr val="0070C0"/>
                </a:solidFill>
                <a:latin typeface="Arial" pitchFamily="34" charset="0"/>
                <a:cs typeface="Arial" pitchFamily="34" charset="0"/>
              </a:rPr>
              <a:t> </a:t>
            </a:r>
            <a:br>
              <a:rPr lang="vi-VN" sz="2000" dirty="0">
                <a:solidFill>
                  <a:srgbClr val="0070C0"/>
                </a:solidFill>
                <a:latin typeface="Arial" pitchFamily="34" charset="0"/>
                <a:cs typeface="Arial" pitchFamily="34" charset="0"/>
              </a:rPr>
            </a:br>
            <a:r>
              <a:rPr lang="vi-VN" sz="2000" dirty="0">
                <a:solidFill>
                  <a:srgbClr val="0070C0"/>
                </a:solidFill>
                <a:latin typeface="Arial" pitchFamily="34" charset="0"/>
                <a:cs typeface="Arial" pitchFamily="34" charset="0"/>
              </a:rPr>
              <a:t>- U tủy thượng thận.</a:t>
            </a:r>
          </a:p>
          <a:p>
            <a:endParaRPr lang="en-US" sz="2400" dirty="0">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6248400" y="381000"/>
            <a:ext cx="2286000" cy="1295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58E55C3-8DD8-4B96-948B-2BDCA67DDE5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77200" cy="5867400"/>
          </a:xfrm>
        </p:spPr>
        <p:style>
          <a:lnRef idx="1">
            <a:schemeClr val="accent4"/>
          </a:lnRef>
          <a:fillRef idx="2">
            <a:schemeClr val="accent4"/>
          </a:fillRef>
          <a:effectRef idx="1">
            <a:schemeClr val="accent4"/>
          </a:effectRef>
          <a:fontRef idx="minor">
            <a:schemeClr val="dk1"/>
          </a:fontRef>
        </p:style>
        <p:txBody>
          <a:bodyPr>
            <a:normAutofit/>
          </a:bodyPr>
          <a:lstStyle/>
          <a:p>
            <a:endParaRPr lang="en-US" sz="2400" b="1" dirty="0" smtClean="0">
              <a:solidFill>
                <a:srgbClr val="C00000"/>
              </a:solidFill>
              <a:latin typeface="Arial" pitchFamily="34" charset="0"/>
              <a:cs typeface="Arial" pitchFamily="34" charset="0"/>
            </a:endParaRPr>
          </a:p>
          <a:p>
            <a:pPr>
              <a:buNone/>
            </a:pPr>
            <a:endParaRPr lang="en-US" sz="2400" b="1" dirty="0">
              <a:solidFill>
                <a:srgbClr val="C00000"/>
              </a:solidFill>
              <a:latin typeface="Arial" pitchFamily="34" charset="0"/>
              <a:cs typeface="Arial" pitchFamily="34" charset="0"/>
            </a:endParaRPr>
          </a:p>
          <a:p>
            <a:r>
              <a:rPr lang="vi-VN" sz="2400" b="1" dirty="0" smtClean="0">
                <a:solidFill>
                  <a:srgbClr val="C00000"/>
                </a:solidFill>
                <a:latin typeface="Arial" pitchFamily="34" charset="0"/>
                <a:cs typeface="Arial" pitchFamily="34" charset="0"/>
              </a:rPr>
              <a:t>Thận </a:t>
            </a:r>
            <a:r>
              <a:rPr lang="vi-VN" sz="2400" b="1" dirty="0">
                <a:solidFill>
                  <a:srgbClr val="C00000"/>
                </a:solidFill>
                <a:latin typeface="Arial" pitchFamily="34" charset="0"/>
                <a:cs typeface="Arial" pitchFamily="34" charset="0"/>
              </a:rPr>
              <a:t>trọng lúc dùng </a:t>
            </a:r>
            <a:r>
              <a:rPr lang="vi-VN" sz="2400" b="1" dirty="0" smtClean="0">
                <a:solidFill>
                  <a:srgbClr val="C00000"/>
                </a:solidFill>
                <a:latin typeface="Arial" pitchFamily="34" charset="0"/>
                <a:cs typeface="Arial" pitchFamily="34" charset="0"/>
              </a:rPr>
              <a:t>:</a:t>
            </a:r>
            <a:endParaRPr lang="en-US" sz="2400" b="1" dirty="0" smtClean="0">
              <a:solidFill>
                <a:srgbClr val="C00000"/>
              </a:solidFill>
              <a:latin typeface="Arial" pitchFamily="34" charset="0"/>
              <a:cs typeface="Arial" pitchFamily="34" charset="0"/>
            </a:endParaRPr>
          </a:p>
          <a:p>
            <a:pPr lvl="1"/>
            <a:r>
              <a:rPr lang="en-US" sz="2000" dirty="0">
                <a:solidFill>
                  <a:srgbClr val="0070C0"/>
                </a:solidFill>
                <a:latin typeface="Arial" pitchFamily="34" charset="0"/>
                <a:cs typeface="Arial" pitchFamily="34" charset="0"/>
              </a:rPr>
              <a:t>N</a:t>
            </a:r>
            <a:r>
              <a:rPr lang="vi-VN" sz="2000" dirty="0" smtClean="0">
                <a:solidFill>
                  <a:srgbClr val="0070C0"/>
                </a:solidFill>
                <a:latin typeface="Arial" pitchFamily="34" charset="0"/>
                <a:cs typeface="Arial" pitchFamily="34" charset="0"/>
              </a:rPr>
              <a:t>gười </a:t>
            </a:r>
            <a:r>
              <a:rPr lang="vi-VN" sz="2000" dirty="0">
                <a:solidFill>
                  <a:srgbClr val="0070C0"/>
                </a:solidFill>
                <a:latin typeface="Arial" pitchFamily="34" charset="0"/>
                <a:cs typeface="Arial" pitchFamily="34" charset="0"/>
              </a:rPr>
              <a:t>bị hen suyễn do có thể gây co thắt phế quản. </a:t>
            </a:r>
            <a:endParaRPr lang="en-US" sz="2000" dirty="0" smtClean="0">
              <a:solidFill>
                <a:srgbClr val="0070C0"/>
              </a:solidFill>
              <a:latin typeface="Arial" pitchFamily="34" charset="0"/>
              <a:cs typeface="Arial" pitchFamily="34" charset="0"/>
            </a:endParaRPr>
          </a:p>
          <a:p>
            <a:pPr lvl="1"/>
            <a:r>
              <a:rPr lang="en-US" sz="2000" dirty="0" smtClean="0">
                <a:solidFill>
                  <a:srgbClr val="0070C0"/>
                </a:solidFill>
                <a:latin typeface="Arial" pitchFamily="34" charset="0"/>
                <a:cs typeface="Arial" pitchFamily="34" charset="0"/>
              </a:rPr>
              <a:t>BN </a:t>
            </a:r>
            <a:r>
              <a:rPr lang="en-US" sz="2000" dirty="0" err="1" smtClean="0">
                <a:solidFill>
                  <a:srgbClr val="0070C0"/>
                </a:solidFill>
                <a:latin typeface="Arial" pitchFamily="34" charset="0"/>
                <a:cs typeface="Arial" pitchFamily="34" charset="0"/>
              </a:rPr>
              <a:t>bị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loét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dd</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hoặc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tiền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sử</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loét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dd</a:t>
            </a:r>
            <a:endParaRPr lang="en-US" sz="2000" dirty="0" smtClean="0">
              <a:solidFill>
                <a:srgbClr val="0070C0"/>
              </a:solidFill>
              <a:latin typeface="Arial" pitchFamily="34" charset="0"/>
              <a:cs typeface="Arial" pitchFamily="34" charset="0"/>
            </a:endParaRPr>
          </a:p>
          <a:p>
            <a:pPr lvl="1"/>
            <a:r>
              <a:rPr lang="en-US" sz="2000" dirty="0" smtClean="0">
                <a:solidFill>
                  <a:srgbClr val="0070C0"/>
                </a:solidFill>
                <a:latin typeface="Arial" pitchFamily="34" charset="0"/>
                <a:cs typeface="Arial" pitchFamily="34" charset="0"/>
              </a:rPr>
              <a:t>TE </a:t>
            </a:r>
            <a:r>
              <a:rPr lang="en-US" sz="2000" dirty="0" err="1" smtClean="0">
                <a:solidFill>
                  <a:srgbClr val="0070C0"/>
                </a:solidFill>
                <a:latin typeface="Arial" pitchFamily="34" charset="0"/>
                <a:cs typeface="Arial" pitchFamily="34" charset="0"/>
              </a:rPr>
              <a:t>dưới</a:t>
            </a:r>
            <a:r>
              <a:rPr lang="en-US" sz="2000" dirty="0" smtClean="0">
                <a:solidFill>
                  <a:srgbClr val="0070C0"/>
                </a:solidFill>
                <a:latin typeface="Arial" pitchFamily="34" charset="0"/>
                <a:cs typeface="Arial" pitchFamily="34" charset="0"/>
              </a:rPr>
              <a:t> 12t</a:t>
            </a:r>
            <a:endParaRPr lang="vi-VN" sz="2000" dirty="0">
              <a:solidFill>
                <a:srgbClr val="0070C0"/>
              </a:solidFill>
              <a:latin typeface="Arial" pitchFamily="34" charset="0"/>
              <a:cs typeface="Arial" pitchFamily="34" charset="0"/>
            </a:endParaRPr>
          </a:p>
          <a:p>
            <a:r>
              <a:rPr lang="vi-VN" sz="2400" b="1" dirty="0">
                <a:solidFill>
                  <a:srgbClr val="C00000"/>
                </a:solidFill>
                <a:latin typeface="Arial" pitchFamily="34" charset="0"/>
                <a:cs typeface="Arial" pitchFamily="34" charset="0"/>
              </a:rPr>
              <a:t>Tác dụng </a:t>
            </a:r>
            <a:r>
              <a:rPr lang="en-US" sz="2400" b="1" dirty="0" smtClean="0">
                <a:solidFill>
                  <a:srgbClr val="C00000"/>
                </a:solidFill>
                <a:latin typeface="Arial" pitchFamily="34" charset="0"/>
                <a:cs typeface="Arial" pitchFamily="34" charset="0"/>
              </a:rPr>
              <a:t>KMM</a:t>
            </a:r>
          </a:p>
          <a:p>
            <a:pPr lvl="1"/>
            <a:r>
              <a:rPr lang="en-US" sz="2000" dirty="0" smtClean="0">
                <a:solidFill>
                  <a:srgbClr val="0070C0"/>
                </a:solidFill>
                <a:latin typeface="Arial" pitchFamily="34" charset="0"/>
                <a:cs typeface="Arial" pitchFamily="34" charset="0"/>
              </a:rPr>
              <a:t>RLTH, </a:t>
            </a:r>
            <a:r>
              <a:rPr lang="en-US" sz="2000" dirty="0" err="1" smtClean="0">
                <a:solidFill>
                  <a:srgbClr val="0070C0"/>
                </a:solidFill>
                <a:latin typeface="Arial" pitchFamily="34" charset="0"/>
                <a:cs typeface="Arial" pitchFamily="34" charset="0"/>
              </a:rPr>
              <a:t>nhức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đầu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nổi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mày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đay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ngứa</a:t>
            </a:r>
            <a:r>
              <a:rPr lang="en-US" sz="2000" dirty="0">
                <a:solidFill>
                  <a:srgbClr val="0070C0"/>
                </a:solidFill>
                <a:latin typeface="Arial" pitchFamily="34" charset="0"/>
                <a:cs typeface="Arial" pitchFamily="34" charset="0"/>
              </a:rPr>
              <a:t>.</a:t>
            </a:r>
            <a:endParaRPr lang="en-US" sz="2000" dirty="0" smtClean="0">
              <a:solidFill>
                <a:srgbClr val="0070C0"/>
              </a:solidFill>
              <a:latin typeface="Arial" pitchFamily="34" charset="0"/>
              <a:cs typeface="Arial" pitchFamily="34" charset="0"/>
            </a:endParaRPr>
          </a:p>
          <a:p>
            <a:r>
              <a:rPr lang="vi-VN" sz="2600" b="1" dirty="0">
                <a:solidFill>
                  <a:srgbClr val="C00000"/>
                </a:solidFill>
                <a:latin typeface="Arial" pitchFamily="34" charset="0"/>
                <a:cs typeface="Arial" pitchFamily="34" charset="0"/>
              </a:rPr>
              <a:t>Liều lượng - cách dùng:</a:t>
            </a:r>
          </a:p>
          <a:p>
            <a:pPr>
              <a:buNone/>
            </a:pPr>
            <a:r>
              <a:rPr lang="en-US" sz="2400" dirty="0" smtClean="0">
                <a:solidFill>
                  <a:srgbClr val="0070C0"/>
                </a:solidFill>
                <a:latin typeface="Arial" pitchFamily="34" charset="0"/>
                <a:cs typeface="Arial" pitchFamily="34" charset="0"/>
              </a:rPr>
              <a:t>	</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Người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lớn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TE </a:t>
            </a:r>
            <a:r>
              <a:rPr lang="en-US" sz="2000" dirty="0" err="1" smtClean="0">
                <a:solidFill>
                  <a:srgbClr val="0070C0"/>
                </a:solidFill>
                <a:latin typeface="Arial" pitchFamily="34" charset="0"/>
                <a:cs typeface="Arial" pitchFamily="34" charset="0"/>
              </a:rPr>
              <a:t>trên</a:t>
            </a:r>
            <a:r>
              <a:rPr lang="en-US" sz="2000" dirty="0" smtClean="0">
                <a:solidFill>
                  <a:srgbClr val="0070C0"/>
                </a:solidFill>
                <a:latin typeface="Arial" pitchFamily="34" charset="0"/>
                <a:cs typeface="Arial" pitchFamily="34" charset="0"/>
              </a:rPr>
              <a:t> 12t: </a:t>
            </a:r>
            <a:r>
              <a:rPr lang="vi-VN" sz="2000" dirty="0" smtClean="0">
                <a:solidFill>
                  <a:srgbClr val="0070C0"/>
                </a:solidFill>
                <a:latin typeface="Arial" pitchFamily="34" charset="0"/>
                <a:cs typeface="Arial" pitchFamily="34" charset="0"/>
              </a:rPr>
              <a:t>1</a:t>
            </a:r>
            <a:r>
              <a:rPr lang="en-US" sz="2000" dirty="0" err="1" smtClean="0">
                <a:solidFill>
                  <a:srgbClr val="0070C0"/>
                </a:solidFill>
                <a:latin typeface="Arial" pitchFamily="34" charset="0"/>
                <a:cs typeface="Arial" pitchFamily="34" charset="0"/>
              </a:rPr>
              <a:t>viên</a:t>
            </a:r>
            <a:r>
              <a:rPr lang="en-US" sz="2000" dirty="0" smtClean="0">
                <a:solidFill>
                  <a:srgbClr val="0070C0"/>
                </a:solidFill>
                <a:latin typeface="Arial" pitchFamily="34" charset="0"/>
                <a:cs typeface="Arial" pitchFamily="34" charset="0"/>
              </a:rPr>
              <a:t> x 3lần</a:t>
            </a:r>
            <a:r>
              <a:rPr lang="vi-VN" sz="2000" dirty="0" smtClean="0">
                <a:solidFill>
                  <a:srgbClr val="0070C0"/>
                </a:solidFill>
                <a:latin typeface="Arial" pitchFamily="34" charset="0"/>
                <a:cs typeface="Arial" pitchFamily="34" charset="0"/>
              </a:rPr>
              <a:t>/ngày</a:t>
            </a:r>
            <a:endParaRPr lang="en-US" sz="2000" dirty="0" smtClean="0">
              <a:solidFill>
                <a:srgbClr val="0070C0"/>
              </a:solidFill>
              <a:latin typeface="Arial" pitchFamily="34" charset="0"/>
              <a:cs typeface="Arial" pitchFamily="34" charset="0"/>
            </a:endParaRPr>
          </a:p>
          <a:p>
            <a:pPr>
              <a:buNone/>
            </a:pPr>
            <a:r>
              <a:rPr lang="en-US" sz="2000" dirty="0" smtClean="0">
                <a:solidFill>
                  <a:srgbClr val="0070C0"/>
                </a:solidFill>
                <a:latin typeface="Arial" pitchFamily="34" charset="0"/>
                <a:cs typeface="Arial" pitchFamily="34" charset="0"/>
              </a:rPr>
              <a:t>	- </a:t>
            </a: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thể</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chỉnh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tùy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theo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mức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độ</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bệnh</a:t>
            </a:r>
            <a:r>
              <a:rPr lang="en-US" sz="2000" dirty="0" smtClean="0">
                <a:solidFill>
                  <a:srgbClr val="0070C0"/>
                </a:solidFill>
                <a:latin typeface="Arial" pitchFamily="34" charset="0"/>
                <a:cs typeface="Arial" pitchFamily="34" charset="0"/>
              </a:rPr>
              <a:t>.</a:t>
            </a:r>
          </a:p>
          <a:p>
            <a:pPr>
              <a:buNone/>
            </a:pPr>
            <a:r>
              <a:rPr lang="en-US" sz="2000" dirty="0" smtClean="0">
                <a:solidFill>
                  <a:srgbClr val="0070C0"/>
                </a:solidFill>
                <a:latin typeface="Arial" pitchFamily="34" charset="0"/>
                <a:cs typeface="Arial" pitchFamily="34" charset="0"/>
              </a:rPr>
              <a:t>	- </a:t>
            </a:r>
            <a:r>
              <a:rPr lang="en-US" sz="2000" dirty="0" err="1" smtClean="0">
                <a:solidFill>
                  <a:srgbClr val="0070C0"/>
                </a:solidFill>
                <a:latin typeface="Arial" pitchFamily="34" charset="0"/>
                <a:cs typeface="Arial" pitchFamily="34" charset="0"/>
              </a:rPr>
              <a:t>Nên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uống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sau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bữa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ăn</a:t>
            </a:r>
            <a:r>
              <a:rPr lang="en-US" sz="2000" dirty="0" smtClean="0">
                <a:solidFill>
                  <a:srgbClr val="0070C0"/>
                </a:solidFill>
                <a:latin typeface="Arial" pitchFamily="34" charset="0"/>
                <a:cs typeface="Arial" pitchFamily="34" charset="0"/>
              </a:rPr>
              <a:t>.</a:t>
            </a:r>
            <a:endParaRPr lang="vi-VN" sz="2000" dirty="0">
              <a:solidFill>
                <a:srgbClr val="0070C0"/>
              </a:solidFill>
              <a:latin typeface="Arial" pitchFamily="34" charset="0"/>
              <a:cs typeface="Arial" pitchFamily="34" charset="0"/>
            </a:endParaRPr>
          </a:p>
          <a:p>
            <a:pPr lvl="1"/>
            <a:endParaRPr lang="en-US" sz="2400" dirty="0">
              <a:solidFill>
                <a:srgbClr val="0070C0"/>
              </a:solidFill>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6324600" y="457200"/>
            <a:ext cx="2362200" cy="1295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958E55C3-8DD8-4B96-948B-2BDCA67DDE5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4. </a:t>
            </a:r>
            <a:r>
              <a:rPr lang="en-US" b="1"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Irbesartan</a:t>
            </a:r>
            <a:r>
              <a:rPr lang="en-US"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150</a:t>
            </a:r>
            <a:endParaRPr lang="en-US"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17</a:t>
            </a:fld>
            <a:endParaRPr lang="en-US"/>
          </a:p>
        </p:txBody>
      </p:sp>
      <p:pic>
        <p:nvPicPr>
          <p:cNvPr id="1026" name="Picture 2" descr="Káº¿t quáº£ hÃ¬nh áº£nh cho thuá»c irbesartan 150mg cá»§a domesco"/>
          <p:cNvPicPr>
            <a:picLocks noChangeAspect="1" noChangeArrowheads="1"/>
          </p:cNvPicPr>
          <p:nvPr/>
        </p:nvPicPr>
        <p:blipFill>
          <a:blip r:embed="rId2"/>
          <a:srcRect/>
          <a:stretch>
            <a:fillRect/>
          </a:stretch>
        </p:blipFill>
        <p:spPr bwMode="auto">
          <a:xfrm>
            <a:off x="1600200" y="1905000"/>
            <a:ext cx="5867400" cy="3962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6248400"/>
          </a:xfrm>
        </p:spPr>
        <p:style>
          <a:lnRef idx="1">
            <a:schemeClr val="accent6"/>
          </a:lnRef>
          <a:fillRef idx="2">
            <a:schemeClr val="accent6"/>
          </a:fillRef>
          <a:effectRef idx="1">
            <a:schemeClr val="accent6"/>
          </a:effectRef>
          <a:fontRef idx="minor">
            <a:schemeClr val="dk1"/>
          </a:fontRef>
        </p:style>
        <p:txBody>
          <a:bodyPr>
            <a:normAutofit/>
          </a:bodyPr>
          <a:lstStyle/>
          <a:p>
            <a:pPr>
              <a:buNone/>
            </a:pPr>
            <a:endParaRPr lang="en-US" sz="2400" b="1" dirty="0" smtClean="0">
              <a:solidFill>
                <a:srgbClr val="0070C0"/>
              </a:solidFill>
              <a:latin typeface="Arial" pitchFamily="34" charset="0"/>
              <a:cs typeface="Arial" pitchFamily="34" charset="0"/>
            </a:endParaRPr>
          </a:p>
          <a:p>
            <a:pPr>
              <a:buNone/>
            </a:pPr>
            <a:r>
              <a:rPr lang="en-US" sz="2400" b="1" dirty="0" smtClean="0">
                <a:solidFill>
                  <a:srgbClr val="C00000"/>
                </a:solidFill>
                <a:latin typeface="Arial" pitchFamily="34" charset="0"/>
                <a:cs typeface="Arial" pitchFamily="34" charset="0"/>
              </a:rPr>
              <a:t>DƯỢC LỰC HỌC:</a:t>
            </a:r>
          </a:p>
          <a:p>
            <a:pPr lvl="1"/>
            <a:endParaRPr lang="en-US" sz="2400" dirty="0" smtClean="0">
              <a:solidFill>
                <a:srgbClr val="0070C0"/>
              </a:solidFill>
              <a:latin typeface="Arial" pitchFamily="34" charset="0"/>
              <a:cs typeface="Arial" pitchFamily="34" charset="0"/>
            </a:endParaRPr>
          </a:p>
          <a:p>
            <a:pPr lvl="1"/>
            <a:r>
              <a:rPr lang="en-US" sz="2400" dirty="0" err="1" smtClean="0">
                <a:solidFill>
                  <a:srgbClr val="0070C0"/>
                </a:solidFill>
                <a:latin typeface="Arial" pitchFamily="34" charset="0"/>
                <a:cs typeface="Arial" pitchFamily="34" charset="0"/>
              </a:rPr>
              <a:t>Irbesartan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là</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chất</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đối</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kháng</a:t>
            </a:r>
            <a:r>
              <a:rPr lang="en-US" sz="2400" dirty="0" smtClean="0">
                <a:solidFill>
                  <a:srgbClr val="0070C0"/>
                </a:solidFill>
                <a:latin typeface="Arial" pitchFamily="34" charset="0"/>
                <a:cs typeface="Arial" pitchFamily="34" charset="0"/>
              </a:rPr>
              <a:t> AT1 </a:t>
            </a:r>
            <a:r>
              <a:rPr lang="en-US" sz="2400" dirty="0" err="1" smtClean="0">
                <a:solidFill>
                  <a:srgbClr val="0070C0"/>
                </a:solidFill>
                <a:latin typeface="Arial" pitchFamily="34" charset="0"/>
                <a:cs typeface="Arial" pitchFamily="34" charset="0"/>
              </a:rPr>
              <a:t>của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Angio</a:t>
            </a:r>
            <a:r>
              <a:rPr lang="en-US" sz="2400" dirty="0" smtClean="0">
                <a:solidFill>
                  <a:srgbClr val="0070C0"/>
                </a:solidFill>
                <a:latin typeface="Arial" pitchFamily="34" charset="0"/>
                <a:cs typeface="Arial" pitchFamily="34" charset="0"/>
              </a:rPr>
              <a:t> II</a:t>
            </a:r>
          </a:p>
          <a:p>
            <a:pPr lvl="1"/>
            <a:r>
              <a:rPr lang="en-US" sz="2400" dirty="0" smtClean="0">
                <a:solidFill>
                  <a:srgbClr val="0070C0"/>
                </a:solidFill>
                <a:latin typeface="Arial" pitchFamily="34" charset="0"/>
                <a:cs typeface="Arial" pitchFamily="34" charset="0"/>
              </a:rPr>
              <a:t>Td </a:t>
            </a:r>
            <a:r>
              <a:rPr lang="en-US" sz="2400" dirty="0" err="1" smtClean="0">
                <a:solidFill>
                  <a:srgbClr val="0070C0"/>
                </a:solidFill>
                <a:latin typeface="Arial" pitchFamily="34" charset="0"/>
                <a:cs typeface="Arial" pitchFamily="34" charset="0"/>
              </a:rPr>
              <a:t>tương</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tự</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như</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Losartan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ko</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phải</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tiền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dược</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Losar</a:t>
            </a:r>
            <a:endParaRPr lang="en-US" sz="2400" dirty="0" smtClean="0">
              <a:solidFill>
                <a:srgbClr val="0070C0"/>
              </a:solidFill>
              <a:latin typeface="Arial" pitchFamily="34" charset="0"/>
              <a:cs typeface="Arial" pitchFamily="34" charset="0"/>
            </a:endParaRPr>
          </a:p>
          <a:p>
            <a:pPr lvl="1">
              <a:buNone/>
            </a:pPr>
            <a:endParaRPr lang="en-US" sz="2400" dirty="0" smtClean="0">
              <a:solidFill>
                <a:srgbClr val="0070C0"/>
              </a:solidFill>
              <a:latin typeface="Arial" pitchFamily="34" charset="0"/>
              <a:cs typeface="Arial" pitchFamily="34" charset="0"/>
            </a:endParaRPr>
          </a:p>
          <a:p>
            <a:pPr lvl="1">
              <a:buNone/>
            </a:pPr>
            <a:r>
              <a:rPr lang="en-US" sz="2400" dirty="0" err="1" smtClean="0">
                <a:solidFill>
                  <a:srgbClr val="0070C0"/>
                </a:solidFill>
                <a:latin typeface="Arial" pitchFamily="34" charset="0"/>
                <a:cs typeface="Arial" pitchFamily="34" charset="0"/>
              </a:rPr>
              <a:t>Agio</a:t>
            </a:r>
            <a:r>
              <a:rPr lang="en-US" sz="2400" dirty="0" smtClean="0">
                <a:solidFill>
                  <a:srgbClr val="0070C0"/>
                </a:solidFill>
                <a:latin typeface="Arial" pitchFamily="34" charset="0"/>
                <a:cs typeface="Arial" pitchFamily="34" charset="0"/>
              </a:rPr>
              <a:t> I      ACE	  </a:t>
            </a:r>
            <a:r>
              <a:rPr lang="en-US" sz="2400" dirty="0" err="1" smtClean="0">
                <a:solidFill>
                  <a:srgbClr val="0070C0"/>
                </a:solidFill>
                <a:latin typeface="Arial" pitchFamily="34" charset="0"/>
                <a:cs typeface="Arial" pitchFamily="34" charset="0"/>
              </a:rPr>
              <a:t>Agio</a:t>
            </a:r>
            <a:r>
              <a:rPr lang="en-US" sz="2400" dirty="0" smtClean="0">
                <a:solidFill>
                  <a:srgbClr val="0070C0"/>
                </a:solidFill>
                <a:latin typeface="Arial" pitchFamily="34" charset="0"/>
                <a:cs typeface="Arial" pitchFamily="34" charset="0"/>
              </a:rPr>
              <a:t> II </a:t>
            </a:r>
          </a:p>
          <a:p>
            <a:pPr lvl="1"/>
            <a:endParaRPr lang="en-US" sz="2400" dirty="0" smtClean="0">
              <a:solidFill>
                <a:srgbClr val="0070C0"/>
              </a:solidFill>
              <a:latin typeface="Arial" pitchFamily="34" charset="0"/>
              <a:cs typeface="Arial" pitchFamily="34" charset="0"/>
            </a:endParaRPr>
          </a:p>
          <a:p>
            <a:pPr lvl="1"/>
            <a:endParaRPr lang="en-US" sz="2400" dirty="0" smtClean="0">
              <a:solidFill>
                <a:srgbClr val="0070C0"/>
              </a:solidFill>
              <a:latin typeface="Arial" pitchFamily="34" charset="0"/>
              <a:cs typeface="Arial" pitchFamily="34" charset="0"/>
            </a:endParaRPr>
          </a:p>
          <a:p>
            <a:pPr lvl="1"/>
            <a:r>
              <a:rPr lang="en-US" sz="2400" dirty="0" smtClean="0">
                <a:solidFill>
                  <a:srgbClr val="0070C0"/>
                </a:solidFill>
                <a:latin typeface="Arial" pitchFamily="34" charset="0"/>
                <a:cs typeface="Arial" pitchFamily="34" charset="0"/>
              </a:rPr>
              <a:t>       </a:t>
            </a:r>
          </a:p>
          <a:p>
            <a:pPr lvl="1"/>
            <a:endParaRPr lang="en-US" sz="2400" dirty="0" smtClean="0">
              <a:solidFill>
                <a:srgbClr val="0070C0"/>
              </a:solidFill>
              <a:latin typeface="Arial" pitchFamily="34" charset="0"/>
              <a:cs typeface="Arial" pitchFamily="34" charset="0"/>
            </a:endParaRPr>
          </a:p>
          <a:p>
            <a:pPr lvl="1"/>
            <a:r>
              <a:rPr lang="en-US" sz="2400" dirty="0" err="1" smtClean="0">
                <a:solidFill>
                  <a:srgbClr val="0070C0"/>
                </a:solidFill>
                <a:latin typeface="Arial" pitchFamily="34" charset="0"/>
                <a:cs typeface="Arial" pitchFamily="34" charset="0"/>
              </a:rPr>
              <a:t>Irbe</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ko</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ức</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chế</a:t>
            </a:r>
            <a:r>
              <a:rPr lang="en-US" sz="2400" dirty="0" smtClean="0">
                <a:solidFill>
                  <a:srgbClr val="0070C0"/>
                </a:solidFill>
                <a:latin typeface="Arial" pitchFamily="34" charset="0"/>
                <a:cs typeface="Arial" pitchFamily="34" charset="0"/>
              </a:rPr>
              <a:t> ACE </a:t>
            </a:r>
            <a:r>
              <a:rPr lang="en-US" sz="2400" dirty="0" err="1" smtClean="0">
                <a:solidFill>
                  <a:srgbClr val="0070C0"/>
                </a:solidFill>
                <a:latin typeface="Arial" pitchFamily="34" charset="0"/>
                <a:cs typeface="Arial" pitchFamily="34" charset="0"/>
              </a:rPr>
              <a:t>nên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ko</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ức</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chế</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sự</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giáng</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hóa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bradykinin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nên</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ko</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gây</a:t>
            </a:r>
            <a:r>
              <a:rPr lang="en-US" sz="2400" dirty="0" smtClean="0">
                <a:solidFill>
                  <a:srgbClr val="0070C0"/>
                </a:solidFill>
                <a:latin typeface="Arial" pitchFamily="34" charset="0"/>
                <a:cs typeface="Arial" pitchFamily="34" charset="0"/>
              </a:rPr>
              <a:t> ho khan </a:t>
            </a:r>
            <a:r>
              <a:rPr lang="en-US" sz="2400" dirty="0" err="1" smtClean="0">
                <a:solidFill>
                  <a:srgbClr val="0070C0"/>
                </a:solidFill>
                <a:latin typeface="Arial" pitchFamily="34" charset="0"/>
                <a:cs typeface="Arial" pitchFamily="34" charset="0"/>
              </a:rPr>
              <a:t>như</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các</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thuốc</a:t>
            </a:r>
            <a:r>
              <a:rPr lang="en-US" sz="2400" dirty="0" smtClean="0">
                <a:solidFill>
                  <a:srgbClr val="0070C0"/>
                </a:solidFill>
                <a:latin typeface="Arial" pitchFamily="34" charset="0"/>
                <a:cs typeface="Arial" pitchFamily="34" charset="0"/>
              </a:rPr>
              <a:t> ƯCMC</a:t>
            </a:r>
            <a:endParaRPr lang="en-US" sz="24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18</a:t>
            </a:fld>
            <a:endParaRPr lang="en-US"/>
          </a:p>
        </p:txBody>
      </p:sp>
      <p:cxnSp>
        <p:nvCxnSpPr>
          <p:cNvPr id="6" name="Straight Arrow Connector 5"/>
          <p:cNvCxnSpPr/>
          <p:nvPr/>
        </p:nvCxnSpPr>
        <p:spPr>
          <a:xfrm>
            <a:off x="2057400" y="32004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29200" y="2514600"/>
            <a:ext cx="3657600" cy="160020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a:buFontTx/>
              <a:buChar char="-"/>
            </a:pPr>
            <a:r>
              <a:rPr lang="en-US" sz="2000" dirty="0" err="1" smtClean="0">
                <a:solidFill>
                  <a:srgbClr val="C00000"/>
                </a:solidFill>
              </a:rPr>
              <a:t>Là</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co </a:t>
            </a:r>
            <a:r>
              <a:rPr lang="en-US" sz="2000" dirty="0" err="1" smtClean="0">
                <a:solidFill>
                  <a:srgbClr val="C00000"/>
                </a:solidFill>
              </a:rPr>
              <a:t>mạch</a:t>
            </a:r>
            <a:r>
              <a:rPr lang="en-US" sz="2000" dirty="0" smtClean="0">
                <a:solidFill>
                  <a:srgbClr val="C00000"/>
                </a:solidFill>
              </a:rPr>
              <a:t> </a:t>
            </a:r>
            <a:r>
              <a:rPr lang="en-US" sz="2000" dirty="0" err="1" smtClean="0">
                <a:solidFill>
                  <a:srgbClr val="C00000"/>
                </a:solidFill>
              </a:rPr>
              <a:t>của</a:t>
            </a:r>
            <a:r>
              <a:rPr lang="en-US" sz="2000" dirty="0" smtClean="0">
                <a:solidFill>
                  <a:srgbClr val="C00000"/>
                </a:solidFill>
              </a:rPr>
              <a:t> </a:t>
            </a:r>
            <a:r>
              <a:rPr lang="en-US" sz="2000" dirty="0" err="1" smtClean="0">
                <a:solidFill>
                  <a:srgbClr val="C00000"/>
                </a:solidFill>
              </a:rPr>
              <a:t>hệ</a:t>
            </a:r>
            <a:r>
              <a:rPr lang="en-US" sz="2000" dirty="0" smtClean="0">
                <a:solidFill>
                  <a:srgbClr val="C00000"/>
                </a:solidFill>
              </a:rPr>
              <a:t> R- A</a:t>
            </a:r>
          </a:p>
          <a:p>
            <a:pPr>
              <a:buFontTx/>
              <a:buChar char="-"/>
            </a:pPr>
            <a:r>
              <a:rPr lang="en-US" sz="2000" dirty="0" smtClean="0">
                <a:solidFill>
                  <a:srgbClr val="C00000"/>
                </a:solidFill>
              </a:rPr>
              <a:t> </a:t>
            </a:r>
            <a:r>
              <a:rPr lang="en-US" sz="2000" dirty="0" err="1" smtClean="0">
                <a:solidFill>
                  <a:srgbClr val="C00000"/>
                </a:solidFill>
              </a:rPr>
              <a:t>Kích</a:t>
            </a:r>
            <a:r>
              <a:rPr lang="en-US" sz="2000" dirty="0" smtClean="0">
                <a:solidFill>
                  <a:srgbClr val="C00000"/>
                </a:solidFill>
              </a:rPr>
              <a:t> </a:t>
            </a:r>
            <a:r>
              <a:rPr lang="en-US" sz="2000" dirty="0" err="1" smtClean="0">
                <a:solidFill>
                  <a:srgbClr val="C00000"/>
                </a:solidFill>
              </a:rPr>
              <a:t>thích</a:t>
            </a:r>
            <a:r>
              <a:rPr lang="en-US" sz="2000" dirty="0" smtClean="0">
                <a:solidFill>
                  <a:srgbClr val="C00000"/>
                </a:solidFill>
              </a:rPr>
              <a:t> VTT </a:t>
            </a:r>
            <a:r>
              <a:rPr lang="en-US" sz="2000" dirty="0" err="1" smtClean="0">
                <a:solidFill>
                  <a:srgbClr val="C00000"/>
                </a:solidFill>
              </a:rPr>
              <a:t>tiết</a:t>
            </a:r>
            <a:r>
              <a:rPr lang="en-US" sz="2000" dirty="0" smtClean="0">
                <a:solidFill>
                  <a:srgbClr val="C00000"/>
                </a:solidFill>
              </a:rPr>
              <a:t> </a:t>
            </a:r>
            <a:r>
              <a:rPr lang="en-US" sz="2000" dirty="0" err="1" smtClean="0">
                <a:solidFill>
                  <a:srgbClr val="C00000"/>
                </a:solidFill>
              </a:rPr>
              <a:t>Aldosterol</a:t>
            </a:r>
            <a:r>
              <a:rPr lang="en-US" sz="2000" dirty="0" smtClean="0">
                <a:solidFill>
                  <a:srgbClr val="C00000"/>
                </a:solidFill>
              </a:rPr>
              <a:t> (</a:t>
            </a:r>
            <a:r>
              <a:rPr lang="en-US" sz="2000" dirty="0" err="1" smtClean="0">
                <a:solidFill>
                  <a:srgbClr val="C00000"/>
                </a:solidFill>
              </a:rPr>
              <a:t>natri</a:t>
            </a:r>
            <a:r>
              <a:rPr lang="en-US" sz="2000" dirty="0" smtClean="0">
                <a:solidFill>
                  <a:srgbClr val="C00000"/>
                </a:solidFill>
              </a:rPr>
              <a:t>, </a:t>
            </a:r>
            <a:r>
              <a:rPr lang="en-US" sz="2000" dirty="0" err="1" smtClean="0">
                <a:solidFill>
                  <a:srgbClr val="C00000"/>
                </a:solidFill>
              </a:rPr>
              <a:t>nước</a:t>
            </a:r>
            <a:r>
              <a:rPr lang="en-US" sz="2000" dirty="0" smtClean="0">
                <a:solidFill>
                  <a:srgbClr val="C00000"/>
                </a:solidFill>
              </a:rPr>
              <a:t> </a:t>
            </a:r>
            <a:r>
              <a:rPr lang="en-US" sz="2000" dirty="0" err="1" smtClean="0">
                <a:solidFill>
                  <a:srgbClr val="C00000"/>
                </a:solidFill>
              </a:rPr>
              <a:t>được</a:t>
            </a:r>
            <a:r>
              <a:rPr lang="en-US" sz="2000" dirty="0" smtClean="0">
                <a:solidFill>
                  <a:srgbClr val="C00000"/>
                </a:solidFill>
              </a:rPr>
              <a:t> </a:t>
            </a:r>
            <a:r>
              <a:rPr lang="en-US" sz="2000" dirty="0" err="1" smtClean="0">
                <a:solidFill>
                  <a:srgbClr val="C00000"/>
                </a:solidFill>
              </a:rPr>
              <a:t>tái</a:t>
            </a:r>
            <a:r>
              <a:rPr lang="en-US" sz="2000" dirty="0" smtClean="0">
                <a:solidFill>
                  <a:srgbClr val="C00000"/>
                </a:solidFill>
              </a:rPr>
              <a:t> ht)→ </a:t>
            </a:r>
            <a:r>
              <a:rPr lang="en-US" sz="2000" dirty="0" err="1" smtClean="0">
                <a:solidFill>
                  <a:srgbClr val="C00000"/>
                </a:solidFill>
              </a:rPr>
              <a:t>tăng</a:t>
            </a:r>
            <a:r>
              <a:rPr lang="en-US" sz="2000" dirty="0" smtClean="0">
                <a:solidFill>
                  <a:srgbClr val="C00000"/>
                </a:solidFill>
              </a:rPr>
              <a:t> HA</a:t>
            </a:r>
          </a:p>
          <a:p>
            <a:r>
              <a:rPr lang="en-US" sz="2000" dirty="0" smtClean="0">
                <a:solidFill>
                  <a:srgbClr val="002060"/>
                </a:solidFill>
              </a:rPr>
              <a:t>→ </a:t>
            </a:r>
            <a:r>
              <a:rPr lang="en-US" sz="2000" dirty="0" err="1" smtClean="0">
                <a:solidFill>
                  <a:srgbClr val="002060"/>
                </a:solidFill>
              </a:rPr>
              <a:t>Nhờ</a:t>
            </a:r>
            <a:r>
              <a:rPr lang="en-US" sz="2000" dirty="0" smtClean="0">
                <a:solidFill>
                  <a:srgbClr val="002060"/>
                </a:solidFill>
              </a:rPr>
              <a:t> </a:t>
            </a:r>
            <a:r>
              <a:rPr lang="en-US" sz="2000" dirty="0" err="1" smtClean="0">
                <a:solidFill>
                  <a:srgbClr val="002060"/>
                </a:solidFill>
              </a:rPr>
              <a:t>gắn</a:t>
            </a:r>
            <a:r>
              <a:rPr lang="en-US" sz="2000" dirty="0" smtClean="0">
                <a:solidFill>
                  <a:srgbClr val="002060"/>
                </a:solidFill>
              </a:rPr>
              <a:t> </a:t>
            </a:r>
            <a:r>
              <a:rPr lang="en-US" sz="2000" dirty="0" err="1" smtClean="0">
                <a:solidFill>
                  <a:srgbClr val="002060"/>
                </a:solidFill>
              </a:rPr>
              <a:t>vào</a:t>
            </a:r>
            <a:r>
              <a:rPr lang="en-US" sz="2000" dirty="0" smtClean="0">
                <a:solidFill>
                  <a:srgbClr val="002060"/>
                </a:solidFill>
              </a:rPr>
              <a:t> </a:t>
            </a:r>
            <a:r>
              <a:rPr lang="en-US" sz="2000" dirty="0" err="1" smtClean="0">
                <a:solidFill>
                  <a:srgbClr val="002060"/>
                </a:solidFill>
              </a:rPr>
              <a:t>tt</a:t>
            </a:r>
            <a:r>
              <a:rPr lang="en-US" sz="2000" dirty="0" smtClean="0">
                <a:solidFill>
                  <a:srgbClr val="002060"/>
                </a:solidFill>
              </a:rPr>
              <a:t> AT1</a:t>
            </a:r>
          </a:p>
        </p:txBody>
      </p:sp>
      <p:cxnSp>
        <p:nvCxnSpPr>
          <p:cNvPr id="9" name="Straight Arrow Connector 8"/>
          <p:cNvCxnSpPr>
            <a:endCxn id="12" idx="0"/>
          </p:cNvCxnSpPr>
          <p:nvPr/>
        </p:nvCxnSpPr>
        <p:spPr>
          <a:xfrm rot="5400000">
            <a:off x="3181350" y="3638550"/>
            <a:ext cx="91440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771900" y="3390900"/>
            <a:ext cx="914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895600" y="4267200"/>
            <a:ext cx="11430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AT1</a:t>
            </a:r>
            <a:endParaRPr lang="en-US" sz="2000" b="1" dirty="0"/>
          </a:p>
        </p:txBody>
      </p:sp>
      <p:sp>
        <p:nvSpPr>
          <p:cNvPr id="13" name="Oval 12"/>
          <p:cNvSpPr/>
          <p:nvPr/>
        </p:nvSpPr>
        <p:spPr>
          <a:xfrm>
            <a:off x="4419600" y="4267200"/>
            <a:ext cx="990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AT2</a:t>
            </a:r>
            <a:endParaRPr lang="en-US" b="1" dirty="0"/>
          </a:p>
        </p:txBody>
      </p:sp>
      <p:sp>
        <p:nvSpPr>
          <p:cNvPr id="15" name="Rectangle 14"/>
          <p:cNvSpPr/>
          <p:nvPr/>
        </p:nvSpPr>
        <p:spPr>
          <a:xfrm>
            <a:off x="838200" y="4267200"/>
            <a:ext cx="9906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smtClean="0">
                <a:solidFill>
                  <a:srgbClr val="002060"/>
                </a:solidFill>
                <a:latin typeface="Arial" pitchFamily="34" charset="0"/>
                <a:cs typeface="Arial" pitchFamily="34" charset="0"/>
              </a:rPr>
              <a:t>Irbe</a:t>
            </a:r>
            <a:endParaRPr lang="en-US" sz="2400" b="1" dirty="0">
              <a:solidFill>
                <a:srgbClr val="002060"/>
              </a:solidFill>
              <a:latin typeface="Arial" pitchFamily="34" charset="0"/>
              <a:cs typeface="Arial" pitchFamily="34" charset="0"/>
            </a:endParaRPr>
          </a:p>
        </p:txBody>
      </p:sp>
      <p:cxnSp>
        <p:nvCxnSpPr>
          <p:cNvPr id="19" name="Straight Arrow Connector 18"/>
          <p:cNvCxnSpPr/>
          <p:nvPr/>
        </p:nvCxnSpPr>
        <p:spPr>
          <a:xfrm>
            <a:off x="2057400" y="4648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09800" y="4495800"/>
            <a:ext cx="381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2209800" y="4495800"/>
            <a:ext cx="304800" cy="228600"/>
          </a:xfrm>
          <a:prstGeom prst="line">
            <a:avLst/>
          </a:prstGeom>
        </p:spPr>
        <p:style>
          <a:lnRef idx="1">
            <a:schemeClr val="accent1"/>
          </a:lnRef>
          <a:fillRef idx="0">
            <a:schemeClr val="accent1"/>
          </a:fillRef>
          <a:effectRef idx="0">
            <a:schemeClr val="accent1"/>
          </a:effectRef>
          <a:fontRef idx="minor">
            <a:schemeClr val="tx1"/>
          </a:fontRef>
        </p:style>
      </p:cxnSp>
      <p:pic>
        <p:nvPicPr>
          <p:cNvPr id="32770" name="Picture 2" descr="Káº¿t quáº£ hÃ¬nh áº£nh cho thuá»c irbesartan 150mg"/>
          <p:cNvPicPr>
            <a:picLocks noChangeAspect="1" noChangeArrowheads="1"/>
          </p:cNvPicPr>
          <p:nvPr/>
        </p:nvPicPr>
        <p:blipFill>
          <a:blip r:embed="rId2"/>
          <a:srcRect/>
          <a:stretch>
            <a:fillRect/>
          </a:stretch>
        </p:blipFill>
        <p:spPr bwMode="auto">
          <a:xfrm>
            <a:off x="6629400" y="228600"/>
            <a:ext cx="2286000" cy="129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001000" cy="5791200"/>
          </a:xfrm>
        </p:spPr>
        <p:style>
          <a:lnRef idx="1">
            <a:schemeClr val="accent6"/>
          </a:lnRef>
          <a:fillRef idx="2">
            <a:schemeClr val="accent6"/>
          </a:fillRef>
          <a:effectRef idx="1">
            <a:schemeClr val="accent6"/>
          </a:effectRef>
          <a:fontRef idx="minor">
            <a:schemeClr val="dk1"/>
          </a:fontRef>
        </p:style>
        <p:txBody>
          <a:bodyPr>
            <a:normAutofit/>
          </a:bodyPr>
          <a:lstStyle/>
          <a:p>
            <a:pPr lvl="1">
              <a:buNone/>
            </a:pPr>
            <a:endParaRPr lang="en-US" sz="2400" b="1" dirty="0" smtClean="0">
              <a:solidFill>
                <a:srgbClr val="C00000"/>
              </a:solidFill>
              <a:latin typeface="Arial" pitchFamily="34" charset="0"/>
              <a:cs typeface="Arial" pitchFamily="34" charset="0"/>
            </a:endParaRPr>
          </a:p>
          <a:p>
            <a:pPr lvl="1">
              <a:buNone/>
            </a:pPr>
            <a:r>
              <a:rPr lang="en-US" sz="2400" b="1" dirty="0" smtClean="0">
                <a:solidFill>
                  <a:srgbClr val="C00000"/>
                </a:solidFill>
                <a:latin typeface="Arial" pitchFamily="34" charset="0"/>
                <a:cs typeface="Arial" pitchFamily="34" charset="0"/>
              </a:rPr>
              <a:t>DƯỢC LỰC HỌC (</a:t>
            </a:r>
            <a:r>
              <a:rPr lang="en-US" sz="2400" b="1" dirty="0" err="1" smtClean="0">
                <a:solidFill>
                  <a:srgbClr val="C00000"/>
                </a:solidFill>
                <a:latin typeface="Arial" pitchFamily="34" charset="0"/>
                <a:cs typeface="Arial" pitchFamily="34" charset="0"/>
              </a:rPr>
              <a:t>tt</a:t>
            </a:r>
            <a:r>
              <a:rPr lang="en-US" sz="2400" b="1" dirty="0" smtClean="0">
                <a:solidFill>
                  <a:srgbClr val="C00000"/>
                </a:solidFill>
                <a:latin typeface="Arial" pitchFamily="34" charset="0"/>
                <a:cs typeface="Arial" pitchFamily="34" charset="0"/>
              </a:rPr>
              <a:t>):</a:t>
            </a:r>
            <a:endParaRPr lang="en-US" sz="2400" dirty="0" smtClean="0">
              <a:latin typeface="Arial" pitchFamily="34" charset="0"/>
              <a:cs typeface="Arial" pitchFamily="34" charset="0"/>
            </a:endParaRPr>
          </a:p>
          <a:p>
            <a:pPr lvl="1"/>
            <a:r>
              <a:rPr lang="en-US" sz="2000" b="1" dirty="0" err="1" smtClean="0">
                <a:solidFill>
                  <a:srgbClr val="0070C0"/>
                </a:solidFill>
                <a:latin typeface="Arial" pitchFamily="34" charset="0"/>
                <a:cs typeface="Arial" pitchFamily="34" charset="0"/>
              </a:rPr>
              <a:t>Irbe</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làm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giảm</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nhưng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tần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số</a:t>
            </a:r>
            <a:r>
              <a:rPr lang="en-US" sz="2000" dirty="0" smtClean="0">
                <a:solidFill>
                  <a:srgbClr val="0070C0"/>
                </a:solidFill>
                <a:latin typeface="Arial" pitchFamily="34" charset="0"/>
                <a:cs typeface="Arial" pitchFamily="34" charset="0"/>
              </a:rPr>
              <a:t> </a:t>
            </a:r>
            <a:br>
              <a:rPr lang="en-US" sz="2000" dirty="0" smtClean="0">
                <a:solidFill>
                  <a:srgbClr val="0070C0"/>
                </a:solidFill>
                <a:latin typeface="Arial" pitchFamily="34" charset="0"/>
                <a:cs typeface="Arial" pitchFamily="34" charset="0"/>
              </a:rPr>
            </a:br>
            <a:r>
              <a:rPr lang="en-US" sz="2000" dirty="0" err="1" smtClean="0">
                <a:solidFill>
                  <a:srgbClr val="0070C0"/>
                </a:solidFill>
                <a:latin typeface="Arial" pitchFamily="34" charset="0"/>
                <a:cs typeface="Arial" pitchFamily="34" charset="0"/>
              </a:rPr>
              <a:t>tim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rất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ít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thay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đổi</a:t>
            </a:r>
            <a:r>
              <a:rPr lang="en-US" sz="2000" dirty="0" smtClean="0">
                <a:solidFill>
                  <a:srgbClr val="0070C0"/>
                </a:solidFill>
                <a:latin typeface="Arial" pitchFamily="34" charset="0"/>
                <a:cs typeface="Arial" pitchFamily="34" charset="0"/>
              </a:rPr>
              <a:t> </a:t>
            </a:r>
          </a:p>
          <a:p>
            <a:pPr lvl="1">
              <a:buFontTx/>
              <a:buChar char="-"/>
            </a:pPr>
            <a:r>
              <a:rPr lang="en-US" sz="2000" dirty="0" smtClean="0">
                <a:solidFill>
                  <a:srgbClr val="0070C0"/>
                </a:solidFill>
                <a:latin typeface="Arial" pitchFamily="34" charset="0"/>
                <a:cs typeface="Arial" pitchFamily="34" charset="0"/>
              </a:rPr>
              <a:t>Td </a:t>
            </a:r>
            <a:r>
              <a:rPr lang="en-US" sz="2000" dirty="0" err="1" smtClean="0">
                <a:solidFill>
                  <a:srgbClr val="0070C0"/>
                </a:solidFill>
                <a:latin typeface="Arial" pitchFamily="34" charset="0"/>
                <a:cs typeface="Arial" pitchFamily="34" charset="0"/>
              </a:rPr>
              <a:t>hạ</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phụ</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thuộc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hạ</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thêm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sd</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cao</a:t>
            </a:r>
            <a:r>
              <a:rPr lang="en-US" sz="2000" dirty="0" smtClean="0">
                <a:solidFill>
                  <a:srgbClr val="0070C0"/>
                </a:solidFill>
                <a:latin typeface="Arial" pitchFamily="34" charset="0"/>
                <a:cs typeface="Arial" pitchFamily="34" charset="0"/>
              </a:rPr>
              <a:t> &gt; 300mg/1lần/</a:t>
            </a:r>
            <a:r>
              <a:rPr lang="en-US" sz="2000" dirty="0" err="1" smtClean="0">
                <a:solidFill>
                  <a:srgbClr val="0070C0"/>
                </a:solidFill>
                <a:latin typeface="Arial" pitchFamily="34" charset="0"/>
                <a:cs typeface="Arial" pitchFamily="34" charset="0"/>
              </a:rPr>
              <a:t>ngày</a:t>
            </a:r>
            <a:r>
              <a:rPr lang="en-US" sz="2000" dirty="0" smtClean="0">
                <a:solidFill>
                  <a:srgbClr val="0070C0"/>
                </a:solidFill>
                <a:latin typeface="Arial" pitchFamily="34" charset="0"/>
                <a:cs typeface="Arial" pitchFamily="34" charset="0"/>
              </a:rPr>
              <a:t>.</a:t>
            </a:r>
          </a:p>
          <a:p>
            <a:pPr lvl="1">
              <a:buFontTx/>
              <a:buChar char="-"/>
            </a:pPr>
            <a:r>
              <a:rPr lang="en-US" sz="2000" dirty="0" smtClean="0">
                <a:solidFill>
                  <a:srgbClr val="0070C0"/>
                </a:solidFill>
                <a:latin typeface="Arial" pitchFamily="34" charset="0"/>
                <a:cs typeface="Arial" pitchFamily="34" charset="0"/>
              </a:rPr>
              <a:t>HA </a:t>
            </a:r>
            <a:r>
              <a:rPr lang="en-US" sz="2000" dirty="0" err="1" smtClean="0">
                <a:solidFill>
                  <a:srgbClr val="0070C0"/>
                </a:solidFill>
                <a:latin typeface="Arial" pitchFamily="34" charset="0"/>
                <a:cs typeface="Arial" pitchFamily="34" charset="0"/>
              </a:rPr>
              <a:t>hạ</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tối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trong</a:t>
            </a:r>
            <a:r>
              <a:rPr lang="en-US" sz="2000" dirty="0" smtClean="0">
                <a:solidFill>
                  <a:srgbClr val="0070C0"/>
                </a:solidFill>
                <a:latin typeface="Arial" pitchFamily="34" charset="0"/>
                <a:cs typeface="Arial" pitchFamily="34" charset="0"/>
              </a:rPr>
              <a:t> 3 - 6h </a:t>
            </a:r>
            <a:r>
              <a:rPr lang="en-US" sz="2000" dirty="0" err="1" smtClean="0">
                <a:solidFill>
                  <a:srgbClr val="0070C0"/>
                </a:solidFill>
                <a:latin typeface="Arial" pitchFamily="34" charset="0"/>
                <a:cs typeface="Arial" pitchFamily="34" charset="0"/>
              </a:rPr>
              <a:t>sau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uống</a:t>
            </a:r>
            <a:endParaRPr lang="en-US" sz="2000" dirty="0" smtClean="0">
              <a:solidFill>
                <a:srgbClr val="0070C0"/>
              </a:solidFill>
              <a:latin typeface="Arial" pitchFamily="34" charset="0"/>
              <a:cs typeface="Arial" pitchFamily="34" charset="0"/>
            </a:endParaRPr>
          </a:p>
          <a:p>
            <a:pPr lvl="1">
              <a:buFontTx/>
              <a:buChar char="-"/>
            </a:pPr>
            <a:r>
              <a:rPr lang="en-US" sz="2000" dirty="0" smtClean="0">
                <a:solidFill>
                  <a:srgbClr val="0070C0"/>
                </a:solidFill>
                <a:latin typeface="Arial" pitchFamily="34" charset="0"/>
                <a:cs typeface="Arial" pitchFamily="34" charset="0"/>
              </a:rPr>
              <a:t>Td </a:t>
            </a:r>
            <a:r>
              <a:rPr lang="en-US" sz="2000" dirty="0" err="1" smtClean="0">
                <a:solidFill>
                  <a:srgbClr val="0070C0"/>
                </a:solidFill>
                <a:latin typeface="Arial" pitchFamily="34" charset="0"/>
                <a:cs typeface="Arial" pitchFamily="34" charset="0"/>
              </a:rPr>
              <a:t>chống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duy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trì</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ít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nhất</a:t>
            </a:r>
            <a:r>
              <a:rPr lang="en-US" sz="2000" dirty="0" smtClean="0">
                <a:solidFill>
                  <a:srgbClr val="0070C0"/>
                </a:solidFill>
                <a:latin typeface="Arial" pitchFamily="34" charset="0"/>
                <a:cs typeface="Arial" pitchFamily="34" charset="0"/>
              </a:rPr>
              <a:t> 24h</a:t>
            </a:r>
          </a:p>
          <a:p>
            <a:pPr lvl="1">
              <a:buFontTx/>
              <a:buChar char="-"/>
            </a:pPr>
            <a:r>
              <a:rPr lang="en-US" sz="2000" dirty="0" err="1" smtClean="0">
                <a:solidFill>
                  <a:srgbClr val="0070C0"/>
                </a:solidFill>
                <a:latin typeface="Arial" pitchFamily="34" charset="0"/>
                <a:cs typeface="Arial" pitchFamily="34" charset="0"/>
              </a:rPr>
              <a:t>Hiệu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quả</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chống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thể</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hiện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trong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vòng</a:t>
            </a:r>
            <a:r>
              <a:rPr lang="en-US" sz="2000" dirty="0" smtClean="0">
                <a:solidFill>
                  <a:srgbClr val="0070C0"/>
                </a:solidFill>
                <a:latin typeface="Arial" pitchFamily="34" charset="0"/>
                <a:cs typeface="Arial" pitchFamily="34" charset="0"/>
              </a:rPr>
              <a:t> 1-2w</a:t>
            </a:r>
          </a:p>
          <a:p>
            <a:pPr lvl="1">
              <a:buFontTx/>
              <a:buChar char="-"/>
            </a:pPr>
            <a:r>
              <a:rPr lang="en-US" sz="2000" dirty="0" err="1" smtClean="0">
                <a:solidFill>
                  <a:srgbClr val="0070C0"/>
                </a:solidFill>
                <a:latin typeface="Arial" pitchFamily="34" charset="0"/>
                <a:cs typeface="Arial" pitchFamily="34" charset="0"/>
              </a:rPr>
              <a:t>Hiệu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quả</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tối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đạt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trong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vòng</a:t>
            </a:r>
            <a:r>
              <a:rPr lang="en-US" sz="2000" dirty="0" smtClean="0">
                <a:solidFill>
                  <a:srgbClr val="0070C0"/>
                </a:solidFill>
                <a:latin typeface="Arial" pitchFamily="34" charset="0"/>
                <a:cs typeface="Arial" pitchFamily="34" charset="0"/>
              </a:rPr>
              <a:t> 4-6w </a:t>
            </a:r>
            <a:r>
              <a:rPr lang="en-US" sz="2000" dirty="0" err="1" smtClean="0">
                <a:solidFill>
                  <a:srgbClr val="0070C0"/>
                </a:solidFill>
                <a:latin typeface="Arial" pitchFamily="34" charset="0"/>
                <a:cs typeface="Arial" pitchFamily="34" charset="0"/>
              </a:rPr>
              <a:t>kể</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từ</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bắt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đầu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duy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trì</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đtrị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lâu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dài</a:t>
            </a:r>
            <a:endParaRPr lang="en-US" sz="2000" dirty="0" smtClean="0">
              <a:solidFill>
                <a:srgbClr val="0070C0"/>
              </a:solidFill>
              <a:latin typeface="Arial" pitchFamily="34" charset="0"/>
              <a:cs typeface="Arial" pitchFamily="34" charset="0"/>
            </a:endParaRPr>
          </a:p>
          <a:p>
            <a:pPr lvl="1">
              <a:buFontTx/>
              <a:buChar char="-"/>
            </a:pP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ngừng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đt</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dần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trở</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lại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trạng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thái</a:t>
            </a:r>
            <a:r>
              <a:rPr lang="en-US" sz="2000" dirty="0" smtClean="0">
                <a:solidFill>
                  <a:srgbClr val="0070C0"/>
                </a:solidFill>
                <a:latin typeface="Arial" pitchFamily="34" charset="0"/>
                <a:cs typeface="Arial" pitchFamily="34" charset="0"/>
              </a:rPr>
              <a:t> ban </a:t>
            </a:r>
            <a:r>
              <a:rPr lang="en-US" sz="2000" dirty="0" err="1" smtClean="0">
                <a:solidFill>
                  <a:srgbClr val="0070C0"/>
                </a:solidFill>
                <a:latin typeface="Arial" pitchFamily="34" charset="0"/>
                <a:cs typeface="Arial" pitchFamily="34" charset="0"/>
              </a:rPr>
              <a:t>đầu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nhưng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biểu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hiện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đột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ngột</a:t>
            </a:r>
            <a:endParaRPr lang="en-US" sz="2000" dirty="0" smtClean="0">
              <a:solidFill>
                <a:srgbClr val="0070C0"/>
              </a:solidFill>
              <a:latin typeface="Arial" pitchFamily="34" charset="0"/>
              <a:cs typeface="Arial" pitchFamily="34" charset="0"/>
            </a:endParaRPr>
          </a:p>
          <a:p>
            <a:pPr lvl="1">
              <a:buFontTx/>
              <a:buChar char="-"/>
            </a:pP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19</a:t>
            </a:fld>
            <a:endParaRPr lang="en-US"/>
          </a:p>
        </p:txBody>
      </p:sp>
      <p:pic>
        <p:nvPicPr>
          <p:cNvPr id="5" name="Picture 2" descr="Káº¿t quáº£ hÃ¬nh áº£nh cho thuá»c irbesartan 150mg"/>
          <p:cNvPicPr>
            <a:picLocks noChangeAspect="1" noChangeArrowheads="1"/>
          </p:cNvPicPr>
          <p:nvPr/>
        </p:nvPicPr>
        <p:blipFill>
          <a:blip r:embed="rId2"/>
          <a:srcRect/>
          <a:stretch>
            <a:fillRect/>
          </a:stretch>
        </p:blipFill>
        <p:spPr bwMode="auto">
          <a:xfrm>
            <a:off x="6324600" y="457200"/>
            <a:ext cx="2286000" cy="1371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01000" cy="5486400"/>
          </a:xfrm>
        </p:spPr>
        <p:style>
          <a:lnRef idx="1">
            <a:schemeClr val="accent3"/>
          </a:lnRef>
          <a:fillRef idx="2">
            <a:schemeClr val="accent3"/>
          </a:fillRef>
          <a:effectRef idx="1">
            <a:schemeClr val="accent3"/>
          </a:effectRef>
          <a:fontRef idx="minor">
            <a:schemeClr val="dk1"/>
          </a:fontRef>
        </p:style>
        <p:txBody>
          <a:bodyPr>
            <a:noAutofit/>
          </a:bodyPr>
          <a:lstStyle/>
          <a:p>
            <a:pPr algn="l">
              <a:lnSpc>
                <a:spcPct val="150000"/>
              </a:lnSpc>
            </a:pPr>
            <a:r>
              <a:rPr lang="en-US" sz="2800" b="1" dirty="0" smtClean="0">
                <a:solidFill>
                  <a:srgbClr val="002060"/>
                </a:solidFill>
                <a:latin typeface="Times New Roman" pitchFamily="18" charset="0"/>
                <a:cs typeface="Times New Roman" pitchFamily="18" charset="0"/>
              </a:rPr>
              <a:t>		</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1. </a:t>
            </a:r>
            <a:r>
              <a:rPr lang="en-US" sz="2800" b="1" dirty="0" err="1" smtClean="0">
                <a:solidFill>
                  <a:srgbClr val="002060"/>
                </a:solidFill>
                <a:latin typeface="Times New Roman" pitchFamily="18" charset="0"/>
                <a:cs typeface="Times New Roman" pitchFamily="18" charset="0"/>
              </a:rPr>
              <a:t>Falgankid</a:t>
            </a:r>
            <a:r>
              <a:rPr lang="en-US" sz="2800" b="1" dirty="0" smtClean="0">
                <a:solidFill>
                  <a:srgbClr val="002060"/>
                </a:solidFill>
                <a:latin typeface="Times New Roman" pitchFamily="18" charset="0"/>
                <a:cs typeface="Times New Roman" pitchFamily="18" charset="0"/>
              </a:rPr>
              <a:t> 250</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2. </a:t>
            </a:r>
            <a:r>
              <a:rPr lang="en-US" sz="2800" b="1" dirty="0" err="1" smtClean="0">
                <a:solidFill>
                  <a:srgbClr val="002060"/>
                </a:solidFill>
                <a:latin typeface="Times New Roman" pitchFamily="18" charset="0"/>
                <a:cs typeface="Times New Roman" pitchFamily="18" charset="0"/>
              </a:rPr>
              <a:t>Dogedogel</a:t>
            </a:r>
            <a:r>
              <a:rPr lang="en-US" sz="2800" b="1" dirty="0" smtClean="0">
                <a:solidFill>
                  <a:srgbClr val="002060"/>
                </a:solidFill>
                <a:latin typeface="Times New Roman" pitchFamily="18" charset="0"/>
                <a:cs typeface="Times New Roman" pitchFamily="18" charset="0"/>
              </a:rPr>
              <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3. </a:t>
            </a:r>
            <a:r>
              <a:rPr lang="en-US" sz="2800" b="1" dirty="0" err="1" smtClean="0">
                <a:solidFill>
                  <a:srgbClr val="002060"/>
                </a:solidFill>
                <a:latin typeface="Times New Roman" pitchFamily="18" charset="0"/>
                <a:cs typeface="Times New Roman" pitchFamily="18" charset="0"/>
              </a:rPr>
              <a:t>Betahistine</a:t>
            </a:r>
            <a:r>
              <a:rPr lang="en-US" sz="2800" b="1" dirty="0" smtClean="0">
                <a:solidFill>
                  <a:srgbClr val="002060"/>
                </a:solidFill>
                <a:latin typeface="Times New Roman" pitchFamily="18" charset="0"/>
                <a:cs typeface="Times New Roman" pitchFamily="18" charset="0"/>
              </a:rPr>
              <a:t> 16</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4. </a:t>
            </a:r>
            <a:r>
              <a:rPr lang="en-US" sz="2800" b="1" dirty="0" err="1" smtClean="0">
                <a:solidFill>
                  <a:srgbClr val="002060"/>
                </a:solidFill>
                <a:latin typeface="Times New Roman" pitchFamily="18" charset="0"/>
                <a:cs typeface="Times New Roman" pitchFamily="18" charset="0"/>
              </a:rPr>
              <a:t>Irbesartan</a:t>
            </a:r>
            <a:r>
              <a:rPr lang="en-US" sz="2800" b="1" dirty="0" smtClean="0">
                <a:solidFill>
                  <a:srgbClr val="002060"/>
                </a:solidFill>
                <a:latin typeface="Times New Roman" pitchFamily="18" charset="0"/>
                <a:cs typeface="Times New Roman" pitchFamily="18" charset="0"/>
              </a:rPr>
              <a:t> 150</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5. </a:t>
            </a:r>
            <a:r>
              <a:rPr lang="en-US" sz="2800" b="1" dirty="0" err="1" smtClean="0">
                <a:solidFill>
                  <a:srgbClr val="002060"/>
                </a:solidFill>
                <a:latin typeface="Times New Roman" pitchFamily="18" charset="0"/>
                <a:cs typeface="Times New Roman" pitchFamily="18" charset="0"/>
              </a:rPr>
              <a:t>Stopress</a:t>
            </a:r>
            <a:r>
              <a:rPr lang="en-US" sz="2800" b="1" dirty="0" smtClean="0">
                <a:solidFill>
                  <a:srgbClr val="002060"/>
                </a:solidFill>
                <a:latin typeface="Times New Roman" pitchFamily="18" charset="0"/>
                <a:cs typeface="Times New Roman" pitchFamily="18" charset="0"/>
              </a:rPr>
              <a:t> 8</a:t>
            </a:r>
            <a:br>
              <a:rPr lang="en-US" sz="2800" b="1" dirty="0" smtClean="0">
                <a:solidFill>
                  <a:srgbClr val="002060"/>
                </a:solidFill>
                <a:latin typeface="Times New Roman" pitchFamily="18" charset="0"/>
                <a:cs typeface="Times New Roman" pitchFamily="18" charset="0"/>
              </a:rPr>
            </a:br>
            <a:r>
              <a:rPr lang="en-US" sz="2800" b="1" dirty="0" smtClean="0">
                <a:solidFill>
                  <a:srgbClr val="002060"/>
                </a:solidFill>
                <a:latin typeface="Times New Roman" pitchFamily="18" charset="0"/>
                <a:cs typeface="Times New Roman" pitchFamily="18" charset="0"/>
              </a:rPr>
              <a:t>	</a:t>
            </a:r>
            <a:r>
              <a:rPr lang="en-US" sz="2800" b="1" smtClean="0">
                <a:solidFill>
                  <a:srgbClr val="002060"/>
                </a:solidFill>
                <a:latin typeface="Times New Roman" pitchFamily="18" charset="0"/>
                <a:cs typeface="Times New Roman" pitchFamily="18" charset="0"/>
              </a:rPr>
              <a:t>	</a:t>
            </a:r>
            <a:endParaRPr lang="en-US" sz="2800" b="1"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20</a:t>
            </a:fld>
            <a:endParaRPr lang="en-US"/>
          </a:p>
        </p:txBody>
      </p:sp>
      <p:sp>
        <p:nvSpPr>
          <p:cNvPr id="5" name="Content Placeholder 2"/>
          <p:cNvSpPr>
            <a:spLocks noGrp="1"/>
          </p:cNvSpPr>
          <p:nvPr>
            <p:ph idx="1"/>
          </p:nvPr>
        </p:nvSpPr>
        <p:spPr>
          <a:xfrm>
            <a:off x="533400" y="609600"/>
            <a:ext cx="8077200" cy="5562600"/>
          </a:xfrm>
        </p:spPr>
        <p:style>
          <a:lnRef idx="1">
            <a:schemeClr val="accent6"/>
          </a:lnRef>
          <a:fillRef idx="2">
            <a:schemeClr val="accent6"/>
          </a:fillRef>
          <a:effectRef idx="1">
            <a:schemeClr val="accent6"/>
          </a:effectRef>
          <a:fontRef idx="minor">
            <a:schemeClr val="dk1"/>
          </a:fontRef>
        </p:style>
        <p:txBody>
          <a:bodyPr>
            <a:normAutofit/>
          </a:bodyPr>
          <a:lstStyle/>
          <a:p>
            <a:pPr lvl="1">
              <a:buNone/>
            </a:pPr>
            <a:endParaRPr lang="en-US" sz="2400" b="1" dirty="0" smtClean="0">
              <a:solidFill>
                <a:srgbClr val="C00000"/>
              </a:solidFill>
              <a:latin typeface="Arial" pitchFamily="34" charset="0"/>
              <a:cs typeface="Arial" pitchFamily="34" charset="0"/>
            </a:endParaRPr>
          </a:p>
          <a:p>
            <a:pPr lvl="1">
              <a:buNone/>
            </a:pPr>
            <a:endParaRPr lang="en-US" sz="2400" b="1" dirty="0" smtClean="0">
              <a:solidFill>
                <a:srgbClr val="C00000"/>
              </a:solidFill>
              <a:latin typeface="Arial" pitchFamily="34" charset="0"/>
              <a:cs typeface="Arial" pitchFamily="34" charset="0"/>
            </a:endParaRPr>
          </a:p>
          <a:p>
            <a:pPr lvl="1">
              <a:buNone/>
            </a:pPr>
            <a:r>
              <a:rPr lang="en-US" sz="2400" b="1" dirty="0" smtClean="0">
                <a:solidFill>
                  <a:srgbClr val="C00000"/>
                </a:solidFill>
                <a:latin typeface="Arial" pitchFamily="34" charset="0"/>
                <a:cs typeface="Arial" pitchFamily="34" charset="0"/>
              </a:rPr>
              <a:t>DƯỢC LỰC HỌC (</a:t>
            </a:r>
            <a:r>
              <a:rPr lang="en-US" sz="2400" b="1" dirty="0" err="1" smtClean="0">
                <a:solidFill>
                  <a:srgbClr val="C00000"/>
                </a:solidFill>
                <a:latin typeface="Arial" pitchFamily="34" charset="0"/>
                <a:cs typeface="Arial" pitchFamily="34" charset="0"/>
              </a:rPr>
              <a:t>tt</a:t>
            </a:r>
            <a:r>
              <a:rPr lang="en-US" sz="2400" b="1" dirty="0" smtClean="0">
                <a:solidFill>
                  <a:srgbClr val="C00000"/>
                </a:solidFill>
                <a:latin typeface="Arial" pitchFamily="34" charset="0"/>
                <a:cs typeface="Arial" pitchFamily="34" charset="0"/>
              </a:rPr>
              <a:t>):</a:t>
            </a:r>
          </a:p>
          <a:p>
            <a:pPr lvl="1">
              <a:buNone/>
            </a:pPr>
            <a:endParaRPr lang="en-US" sz="2400" b="1" dirty="0" smtClean="0">
              <a:solidFill>
                <a:srgbClr val="C00000"/>
              </a:solidFill>
              <a:latin typeface="Arial" pitchFamily="34" charset="0"/>
              <a:cs typeface="Arial" pitchFamily="34" charset="0"/>
            </a:endParaRPr>
          </a:p>
          <a:p>
            <a:pPr lvl="1">
              <a:buFontTx/>
              <a:buChar char="-"/>
            </a:pPr>
            <a:r>
              <a:rPr lang="en-US" sz="2000" dirty="0" smtClean="0">
                <a:solidFill>
                  <a:srgbClr val="0070C0"/>
                </a:solidFill>
                <a:latin typeface="Arial" pitchFamily="34" charset="0"/>
                <a:cs typeface="Arial" pitchFamily="34" charset="0"/>
              </a:rPr>
              <a:t>Td </a:t>
            </a:r>
            <a:r>
              <a:rPr lang="en-US" sz="2000" dirty="0" err="1" smtClean="0">
                <a:solidFill>
                  <a:srgbClr val="0070C0"/>
                </a:solidFill>
                <a:latin typeface="Arial" pitchFamily="34" charset="0"/>
                <a:cs typeface="Arial" pitchFamily="34" charset="0"/>
              </a:rPr>
              <a:t>chống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của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Irbe</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lợi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tiểu</a:t>
            </a:r>
            <a:r>
              <a:rPr lang="en-US" sz="2000" dirty="0" smtClean="0">
                <a:solidFill>
                  <a:srgbClr val="0070C0"/>
                </a:solidFill>
                <a:latin typeface="Arial" pitchFamily="34" charset="0"/>
                <a:cs typeface="Arial" pitchFamily="34" charset="0"/>
              </a:rPr>
              <a:t/>
            </a:r>
            <a:br>
              <a:rPr lang="en-US" sz="2000" dirty="0" smtClean="0">
                <a:solidFill>
                  <a:srgbClr val="0070C0"/>
                </a:solidFill>
                <a:latin typeface="Arial" pitchFamily="34" charset="0"/>
                <a:cs typeface="Arial" pitchFamily="34" charset="0"/>
              </a:rPr>
            </a:br>
            <a:r>
              <a:rPr lang="en-US" sz="2000" dirty="0" err="1" smtClean="0">
                <a:solidFill>
                  <a:srgbClr val="0070C0"/>
                </a:solidFill>
                <a:latin typeface="Arial" pitchFamily="34" charset="0"/>
                <a:cs typeface="Arial" pitchFamily="34" charset="0"/>
              </a:rPr>
              <a:t>thiazid</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tính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cộng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hợp</a:t>
            </a:r>
            <a:r>
              <a:rPr lang="en-US" sz="2000" dirty="0" smtClean="0">
                <a:solidFill>
                  <a:srgbClr val="0070C0"/>
                </a:solidFill>
                <a:latin typeface="Arial" pitchFamily="34" charset="0"/>
                <a:cs typeface="Arial" pitchFamily="34" charset="0"/>
              </a:rPr>
              <a:t>.</a:t>
            </a:r>
          </a:p>
          <a:p>
            <a:pPr lvl="1">
              <a:buFontTx/>
              <a:buChar char="-"/>
            </a:pPr>
            <a:r>
              <a:rPr lang="en-US" sz="2000" dirty="0" err="1" smtClean="0">
                <a:solidFill>
                  <a:srgbClr val="0070C0"/>
                </a:solidFill>
                <a:latin typeface="Arial" pitchFamily="34" charset="0"/>
                <a:cs typeface="Arial" pitchFamily="34" charset="0"/>
              </a:rPr>
              <a:t>Irbe</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cũng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sd</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kèm</a:t>
            </a:r>
            <a:r>
              <a:rPr lang="en-US" sz="2000" dirty="0" smtClean="0">
                <a:solidFill>
                  <a:srgbClr val="0070C0"/>
                </a:solidFill>
                <a:latin typeface="Arial" pitchFamily="34" charset="0"/>
                <a:cs typeface="Arial" pitchFamily="34" charset="0"/>
              </a:rPr>
              <a:t> ĐTĐ type II, ở BN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bệnh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lý</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về</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thận</a:t>
            </a:r>
            <a:r>
              <a:rPr lang="en-US" sz="2000" dirty="0" smtClean="0">
                <a:solidFill>
                  <a:srgbClr val="0070C0"/>
                </a:solidFill>
                <a:latin typeface="Arial" pitchFamily="34" charset="0"/>
                <a:cs typeface="Arial" pitchFamily="34" charset="0"/>
              </a:rPr>
              <a:t>.</a:t>
            </a:r>
          </a:p>
          <a:p>
            <a:pPr lvl="1">
              <a:buFontTx/>
              <a:buChar char="-"/>
            </a:pPr>
            <a:r>
              <a:rPr lang="en-US" sz="2000" dirty="0" err="1" smtClean="0">
                <a:solidFill>
                  <a:srgbClr val="0070C0"/>
                </a:solidFill>
                <a:latin typeface="Arial" pitchFamily="34" charset="0"/>
                <a:cs typeface="Arial" pitchFamily="34" charset="0"/>
              </a:rPr>
              <a:t>Mặc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khác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các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ƯCMC </a:t>
            </a:r>
            <a:r>
              <a:rPr lang="en-US" sz="2000" dirty="0" err="1" smtClean="0">
                <a:solidFill>
                  <a:srgbClr val="0070C0"/>
                </a:solidFill>
                <a:latin typeface="Arial" pitchFamily="34" charset="0"/>
                <a:cs typeface="Arial" pitchFamily="34" charset="0"/>
              </a:rPr>
              <a:t>cũng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td </a:t>
            </a:r>
            <a:r>
              <a:rPr lang="en-US" sz="2000" dirty="0" err="1" smtClean="0">
                <a:solidFill>
                  <a:srgbClr val="0070C0"/>
                </a:solidFill>
                <a:latin typeface="Arial" pitchFamily="34" charset="0"/>
                <a:cs typeface="Arial" pitchFamily="34" charset="0"/>
              </a:rPr>
              <a:t>tương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tự</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như</a:t>
            </a:r>
            <a:r>
              <a:rPr lang="en-US" sz="2000" dirty="0" smtClean="0">
                <a:solidFill>
                  <a:srgbClr val="0070C0"/>
                </a:solidFill>
                <a:latin typeface="Arial" pitchFamily="34" charset="0"/>
                <a:cs typeface="Arial" pitchFamily="34" charset="0"/>
              </a:rPr>
              <a:t> CTTA</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Nếu</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ko</a:t>
            </a:r>
            <a:r>
              <a:rPr lang="en-US" sz="2000" dirty="0" smtClean="0">
                <a:solidFill>
                  <a:srgbClr val="C00000"/>
                </a:solidFill>
                <a:latin typeface="Arial" pitchFamily="34" charset="0"/>
                <a:cs typeface="Arial" pitchFamily="34" charset="0"/>
              </a:rPr>
              <a:t> dung </a:t>
            </a:r>
            <a:r>
              <a:rPr lang="en-US" sz="2000" dirty="0" err="1" smtClean="0">
                <a:solidFill>
                  <a:srgbClr val="C00000"/>
                </a:solidFill>
                <a:latin typeface="Arial" pitchFamily="34" charset="0"/>
                <a:cs typeface="Arial" pitchFamily="34" charset="0"/>
              </a:rPr>
              <a:t>nạp</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được</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một</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nhóm</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thuốc</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này</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thì</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có</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thể</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dùng</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một</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thuốc</a:t>
            </a:r>
            <a:r>
              <a:rPr lang="en-US" sz="2000" dirty="0" smtClean="0">
                <a:solidFill>
                  <a:srgbClr val="C00000"/>
                </a:solidFill>
                <a:latin typeface="Arial" pitchFamily="34" charset="0"/>
                <a:cs typeface="Arial" pitchFamily="34" charset="0"/>
              </a:rPr>
              <a:t> ở </a:t>
            </a:r>
            <a:r>
              <a:rPr lang="en-US" sz="2000" dirty="0" err="1" smtClean="0">
                <a:solidFill>
                  <a:srgbClr val="C00000"/>
                </a:solidFill>
                <a:latin typeface="Arial" pitchFamily="34" charset="0"/>
                <a:cs typeface="Arial" pitchFamily="34" charset="0"/>
              </a:rPr>
              <a:t>nhóm</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thuốc</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kia</a:t>
            </a:r>
            <a:r>
              <a:rPr lang="en-US" sz="2000" dirty="0" smtClean="0">
                <a:solidFill>
                  <a:srgbClr val="C00000"/>
                </a:solidFill>
                <a:latin typeface="Arial" pitchFamily="34" charset="0"/>
                <a:cs typeface="Arial" pitchFamily="34" charset="0"/>
              </a:rPr>
              <a:t>.</a:t>
            </a:r>
          </a:p>
          <a:p>
            <a:pPr lvl="1">
              <a:buFontTx/>
              <a:buChar char="-"/>
            </a:pPr>
            <a:endParaRPr lang="en-US" sz="2400" dirty="0" smtClean="0">
              <a:latin typeface="Arial" pitchFamily="34" charset="0"/>
              <a:cs typeface="Arial" pitchFamily="34" charset="0"/>
            </a:endParaRPr>
          </a:p>
        </p:txBody>
      </p:sp>
      <p:pic>
        <p:nvPicPr>
          <p:cNvPr id="6" name="Picture 2" descr="Káº¿t quáº£ hÃ¬nh áº£nh cho thuá»c irbesartan 150mg"/>
          <p:cNvPicPr>
            <a:picLocks noChangeAspect="1" noChangeArrowheads="1"/>
          </p:cNvPicPr>
          <p:nvPr/>
        </p:nvPicPr>
        <p:blipFill>
          <a:blip r:embed="rId2"/>
          <a:srcRect/>
          <a:stretch>
            <a:fillRect/>
          </a:stretch>
        </p:blipFill>
        <p:spPr bwMode="auto">
          <a:xfrm>
            <a:off x="6324600" y="533400"/>
            <a:ext cx="2286000" cy="1371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21</a:t>
            </a:fld>
            <a:endParaRPr lang="en-US"/>
          </a:p>
        </p:txBody>
      </p:sp>
      <p:sp>
        <p:nvSpPr>
          <p:cNvPr id="5" name="Content Placeholder 2"/>
          <p:cNvSpPr>
            <a:spLocks noGrp="1"/>
          </p:cNvSpPr>
          <p:nvPr>
            <p:ph idx="1"/>
          </p:nvPr>
        </p:nvSpPr>
        <p:spPr>
          <a:xfrm>
            <a:off x="609600" y="762000"/>
            <a:ext cx="7924800" cy="5562600"/>
          </a:xfrm>
        </p:spPr>
        <p:style>
          <a:lnRef idx="1">
            <a:schemeClr val="accent6"/>
          </a:lnRef>
          <a:fillRef idx="2">
            <a:schemeClr val="accent6"/>
          </a:fillRef>
          <a:effectRef idx="1">
            <a:schemeClr val="accent6"/>
          </a:effectRef>
          <a:fontRef idx="minor">
            <a:schemeClr val="dk1"/>
          </a:fontRef>
        </p:style>
        <p:txBody>
          <a:bodyPr>
            <a:normAutofit/>
          </a:bodyPr>
          <a:lstStyle/>
          <a:p>
            <a:pPr lvl="1">
              <a:buNone/>
            </a:pPr>
            <a:endParaRPr lang="en-US" sz="2400" b="1" dirty="0" smtClean="0">
              <a:solidFill>
                <a:srgbClr val="C00000"/>
              </a:solidFill>
              <a:latin typeface="Arial" pitchFamily="34" charset="0"/>
              <a:cs typeface="Arial" pitchFamily="34" charset="0"/>
            </a:endParaRPr>
          </a:p>
          <a:p>
            <a:pPr lvl="1">
              <a:buNone/>
            </a:pPr>
            <a:endParaRPr lang="en-US" sz="2400" b="1" dirty="0" smtClean="0">
              <a:solidFill>
                <a:srgbClr val="C00000"/>
              </a:solidFill>
              <a:latin typeface="Arial" pitchFamily="34" charset="0"/>
              <a:cs typeface="Arial" pitchFamily="34" charset="0"/>
            </a:endParaRPr>
          </a:p>
          <a:p>
            <a:pPr lvl="1">
              <a:buNone/>
            </a:pPr>
            <a:r>
              <a:rPr lang="en-US" sz="2400" b="1" dirty="0" smtClean="0">
                <a:solidFill>
                  <a:srgbClr val="C00000"/>
                </a:solidFill>
                <a:latin typeface="Arial" pitchFamily="34" charset="0"/>
                <a:cs typeface="Arial" pitchFamily="34" charset="0"/>
              </a:rPr>
              <a:t>DƯỢC ĐỘNG HỌC:</a:t>
            </a:r>
            <a:endParaRPr lang="en-US" sz="2400" dirty="0" smtClean="0">
              <a:solidFill>
                <a:srgbClr val="0070C0"/>
              </a:solidFill>
              <a:latin typeface="Arial" pitchFamily="34" charset="0"/>
              <a:cs typeface="Arial" pitchFamily="34" charset="0"/>
            </a:endParaRPr>
          </a:p>
          <a:p>
            <a:pPr lvl="1">
              <a:buFontTx/>
              <a:buChar char="-"/>
            </a:pPr>
            <a:r>
              <a:rPr lang="en-US" sz="2000" dirty="0" err="1" smtClean="0">
                <a:solidFill>
                  <a:srgbClr val="0070C0"/>
                </a:solidFill>
                <a:latin typeface="Arial" pitchFamily="34" charset="0"/>
                <a:cs typeface="Arial" pitchFamily="34" charset="0"/>
              </a:rPr>
              <a:t>Hấp</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nhanh</a:t>
            </a:r>
            <a:r>
              <a:rPr lang="en-US" sz="2000" dirty="0" smtClean="0">
                <a:solidFill>
                  <a:srgbClr val="0070C0"/>
                </a:solidFill>
                <a:latin typeface="Arial" pitchFamily="34" charset="0"/>
                <a:cs typeface="Arial" pitchFamily="34" charset="0"/>
              </a:rPr>
              <a:t> qua </a:t>
            </a:r>
            <a:r>
              <a:rPr lang="en-US" sz="2000" dirty="0" err="1" smtClean="0">
                <a:solidFill>
                  <a:srgbClr val="0070C0"/>
                </a:solidFill>
                <a:latin typeface="Arial" pitchFamily="34" charset="0"/>
                <a:cs typeface="Arial" pitchFamily="34" charset="0"/>
              </a:rPr>
              <a:t>đường</a:t>
            </a:r>
            <a:r>
              <a:rPr lang="en-US" sz="2000" dirty="0" smtClean="0">
                <a:solidFill>
                  <a:srgbClr val="0070C0"/>
                </a:solidFill>
                <a:latin typeface="Arial" pitchFamily="34" charset="0"/>
                <a:cs typeface="Arial" pitchFamily="34" charset="0"/>
              </a:rPr>
              <a:t> TH, SKD </a:t>
            </a:r>
            <a:r>
              <a:rPr lang="en-US" sz="2000" dirty="0" err="1" smtClean="0">
                <a:solidFill>
                  <a:srgbClr val="0070C0"/>
                </a:solidFill>
                <a:latin typeface="Arial" pitchFamily="34" charset="0"/>
                <a:cs typeface="Arial" pitchFamily="34" charset="0"/>
              </a:rPr>
              <a:t>từ</a:t>
            </a:r>
            <a:r>
              <a:rPr lang="en-US" sz="2000" dirty="0" smtClean="0">
                <a:solidFill>
                  <a:srgbClr val="0070C0"/>
                </a:solidFill>
                <a:latin typeface="Arial" pitchFamily="34" charset="0"/>
                <a:cs typeface="Arial" pitchFamily="34" charset="0"/>
              </a:rPr>
              <a:t> 60-80%</a:t>
            </a:r>
          </a:p>
          <a:p>
            <a:pPr lvl="1">
              <a:buFontTx/>
              <a:buChar char="-"/>
            </a:pPr>
            <a:r>
              <a:rPr lang="en-US" sz="2000" dirty="0" smtClean="0">
                <a:solidFill>
                  <a:srgbClr val="0070C0"/>
                </a:solidFill>
                <a:latin typeface="Arial" pitchFamily="34" charset="0"/>
                <a:cs typeface="Arial" pitchFamily="34" charset="0"/>
              </a:rPr>
              <a:t>TĂ </a:t>
            </a:r>
            <a:r>
              <a:rPr lang="en-US" sz="2000" dirty="0" err="1" smtClean="0">
                <a:solidFill>
                  <a:srgbClr val="0070C0"/>
                </a:solidFill>
                <a:latin typeface="Arial" pitchFamily="34" charset="0"/>
                <a:cs typeface="Arial" pitchFamily="34" charset="0"/>
              </a:rPr>
              <a:t>ko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làm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thay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đổi</a:t>
            </a:r>
            <a:r>
              <a:rPr lang="en-US" sz="2000" dirty="0" smtClean="0">
                <a:solidFill>
                  <a:srgbClr val="0070C0"/>
                </a:solidFill>
                <a:latin typeface="Arial" pitchFamily="34" charset="0"/>
                <a:cs typeface="Arial" pitchFamily="34" charset="0"/>
              </a:rPr>
              <a:t> SKD </a:t>
            </a:r>
            <a:r>
              <a:rPr lang="en-US" sz="2000" dirty="0" err="1" smtClean="0">
                <a:solidFill>
                  <a:srgbClr val="0070C0"/>
                </a:solidFill>
                <a:latin typeface="Arial" pitchFamily="34" charset="0"/>
                <a:cs typeface="Arial" pitchFamily="34" charset="0"/>
              </a:rPr>
              <a:t>của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endParaRPr lang="en-US" sz="2000" dirty="0" smtClean="0">
              <a:solidFill>
                <a:srgbClr val="0070C0"/>
              </a:solidFill>
              <a:latin typeface="Arial" pitchFamily="34" charset="0"/>
              <a:cs typeface="Arial" pitchFamily="34" charset="0"/>
            </a:endParaRPr>
          </a:p>
          <a:p>
            <a:pPr lvl="1">
              <a:buFontTx/>
              <a:buChar char="-"/>
            </a:pPr>
            <a:r>
              <a:rPr lang="en-US" sz="2000" dirty="0" smtClean="0">
                <a:solidFill>
                  <a:srgbClr val="0070C0"/>
                </a:solidFill>
                <a:latin typeface="Arial" pitchFamily="34" charset="0"/>
                <a:cs typeface="Arial" pitchFamily="34" charset="0"/>
              </a:rPr>
              <a:t>T</a:t>
            </a:r>
            <a:r>
              <a:rPr lang="en-US" sz="2000" baseline="-25000" dirty="0" smtClean="0">
                <a:solidFill>
                  <a:srgbClr val="0070C0"/>
                </a:solidFill>
                <a:latin typeface="Arial" pitchFamily="34" charset="0"/>
                <a:cs typeface="Arial" pitchFamily="34" charset="0"/>
              </a:rPr>
              <a:t>1/2</a:t>
            </a:r>
            <a:r>
              <a:rPr lang="en-US" sz="2000" dirty="0" smtClean="0">
                <a:solidFill>
                  <a:srgbClr val="0070C0"/>
                </a:solidFill>
                <a:latin typeface="Arial" pitchFamily="34" charset="0"/>
                <a:cs typeface="Arial" pitchFamily="34" charset="0"/>
              </a:rPr>
              <a:t> ~ 11-15h</a:t>
            </a:r>
          </a:p>
          <a:p>
            <a:pPr lvl="1">
              <a:buFontTx/>
              <a:buChar char="-"/>
            </a:pPr>
            <a:r>
              <a:rPr lang="en-US" sz="2000" dirty="0" err="1" smtClean="0">
                <a:solidFill>
                  <a:srgbClr val="0070C0"/>
                </a:solidFill>
                <a:latin typeface="Arial" pitchFamily="34" charset="0"/>
                <a:cs typeface="Arial" pitchFamily="34" charset="0"/>
              </a:rPr>
              <a:t>Vd</a:t>
            </a:r>
            <a:r>
              <a:rPr lang="en-US" sz="2000" dirty="0" smtClean="0">
                <a:solidFill>
                  <a:srgbClr val="0070C0"/>
                </a:solidFill>
                <a:latin typeface="Arial" pitchFamily="34" charset="0"/>
                <a:cs typeface="Arial" pitchFamily="34" charset="0"/>
              </a:rPr>
              <a:t> ~ 53-93lit</a:t>
            </a:r>
          </a:p>
          <a:p>
            <a:pPr lvl="1">
              <a:buFontTx/>
              <a:buChar char="-"/>
            </a:pPr>
            <a:r>
              <a:rPr lang="en-US" sz="2000" dirty="0" err="1" smtClean="0">
                <a:solidFill>
                  <a:srgbClr val="0070C0"/>
                </a:solidFill>
                <a:latin typeface="Arial" pitchFamily="34" charset="0"/>
                <a:cs typeface="Arial" pitchFamily="34" charset="0"/>
              </a:rPr>
              <a:t>C</a:t>
            </a:r>
            <a:r>
              <a:rPr lang="en-US" sz="2000" baseline="-25000" dirty="0" err="1" smtClean="0">
                <a:solidFill>
                  <a:srgbClr val="0070C0"/>
                </a:solidFill>
                <a:latin typeface="Arial" pitchFamily="34" charset="0"/>
                <a:cs typeface="Arial" pitchFamily="34" charset="0"/>
              </a:rPr>
              <a:t>max</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đạt</a:t>
            </a:r>
            <a:r>
              <a:rPr lang="en-US" sz="2000" dirty="0" smtClean="0">
                <a:solidFill>
                  <a:srgbClr val="0070C0"/>
                </a:solidFill>
                <a:latin typeface="Arial" pitchFamily="34" charset="0"/>
                <a:cs typeface="Arial" pitchFamily="34" charset="0"/>
              </a:rPr>
              <a:t> 1-2h </a:t>
            </a:r>
            <a:r>
              <a:rPr lang="en-US" sz="2000" dirty="0" err="1" smtClean="0">
                <a:solidFill>
                  <a:srgbClr val="0070C0"/>
                </a:solidFill>
                <a:latin typeface="Arial" pitchFamily="34" charset="0"/>
                <a:cs typeface="Arial" pitchFamily="34" charset="0"/>
              </a:rPr>
              <a:t>sau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uống</a:t>
            </a:r>
            <a:r>
              <a:rPr lang="en-US" sz="2000" dirty="0" smtClean="0">
                <a:solidFill>
                  <a:srgbClr val="0070C0"/>
                </a:solidFill>
                <a:latin typeface="Arial" pitchFamily="34" charset="0"/>
                <a:cs typeface="Arial" pitchFamily="34" charset="0"/>
              </a:rPr>
              <a:t>.</a:t>
            </a:r>
          </a:p>
          <a:p>
            <a:pPr lvl="1">
              <a:buFontTx/>
              <a:buChar char="-"/>
            </a:pPr>
            <a:r>
              <a:rPr lang="en-US" sz="2000" dirty="0" err="1" smtClean="0">
                <a:solidFill>
                  <a:srgbClr val="0070C0"/>
                </a:solidFill>
                <a:latin typeface="Arial" pitchFamily="34" charset="0"/>
                <a:cs typeface="Arial" pitchFamily="34" charset="0"/>
              </a:rPr>
              <a:t>C</a:t>
            </a:r>
            <a:r>
              <a:rPr lang="en-US" sz="2000" baseline="-25000" dirty="0" err="1" smtClean="0">
                <a:solidFill>
                  <a:srgbClr val="0070C0"/>
                </a:solidFill>
                <a:latin typeface="Arial" pitchFamily="34" charset="0"/>
                <a:cs typeface="Arial" pitchFamily="34" charset="0"/>
              </a:rPr>
              <a:t>thuốc</a:t>
            </a:r>
            <a:r>
              <a:rPr lang="en-US" sz="2000" baseline="-25000" dirty="0" smtClean="0">
                <a:solidFill>
                  <a:srgbClr val="0070C0"/>
                </a:solidFill>
                <a:latin typeface="Arial" pitchFamily="34" charset="0"/>
                <a:cs typeface="Arial" pitchFamily="34" charset="0"/>
              </a:rPr>
              <a:t>/</a:t>
            </a:r>
            <a:r>
              <a:rPr lang="en-US" sz="2000" baseline="-25000" dirty="0" err="1" smtClean="0">
                <a:solidFill>
                  <a:srgbClr val="0070C0"/>
                </a:solidFill>
                <a:latin typeface="Arial" pitchFamily="34" charset="0"/>
                <a:cs typeface="Arial" pitchFamily="34" charset="0"/>
              </a:rPr>
              <a:t>máu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bân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bằng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ổn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định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sau</a:t>
            </a:r>
            <a:r>
              <a:rPr lang="en-US" sz="2000" dirty="0" smtClean="0">
                <a:solidFill>
                  <a:srgbClr val="0070C0"/>
                </a:solidFill>
                <a:latin typeface="Arial" pitchFamily="34" charset="0"/>
                <a:cs typeface="Arial" pitchFamily="34" charset="0"/>
              </a:rPr>
              <a:t> 3 </a:t>
            </a:r>
            <a:r>
              <a:rPr lang="en-US" sz="2000" dirty="0" err="1" smtClean="0">
                <a:solidFill>
                  <a:srgbClr val="0070C0"/>
                </a:solidFill>
                <a:latin typeface="Arial" pitchFamily="34" charset="0"/>
                <a:cs typeface="Arial" pitchFamily="34" charset="0"/>
              </a:rPr>
              <a:t>ngày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dùng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endParaRPr lang="en-US" sz="2000" dirty="0" smtClean="0">
              <a:solidFill>
                <a:srgbClr val="0070C0"/>
              </a:solidFill>
              <a:latin typeface="Arial" pitchFamily="34" charset="0"/>
              <a:cs typeface="Arial" pitchFamily="34" charset="0"/>
            </a:endParaRPr>
          </a:p>
          <a:p>
            <a:pPr lvl="1">
              <a:buFontTx/>
              <a:buChar char="-"/>
            </a:pP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hóa</a:t>
            </a:r>
            <a:r>
              <a:rPr lang="en-US" sz="2000" dirty="0" smtClean="0">
                <a:solidFill>
                  <a:srgbClr val="0070C0"/>
                </a:solidFill>
                <a:latin typeface="Arial" pitchFamily="34" charset="0"/>
                <a:cs typeface="Arial" pitchFamily="34" charset="0"/>
              </a:rPr>
              <a:t> ở </a:t>
            </a:r>
            <a:r>
              <a:rPr lang="en-US" sz="2000" dirty="0" err="1" smtClean="0">
                <a:solidFill>
                  <a:srgbClr val="0070C0"/>
                </a:solidFill>
                <a:latin typeface="Arial" pitchFamily="34" charset="0"/>
                <a:cs typeface="Arial" pitchFamily="34" charset="0"/>
              </a:rPr>
              <a:t>gan</a:t>
            </a:r>
            <a:r>
              <a:rPr lang="en-US" sz="2000" dirty="0" smtClean="0">
                <a:solidFill>
                  <a:srgbClr val="0070C0"/>
                </a:solidFill>
                <a:latin typeface="Arial" pitchFamily="34" charset="0"/>
                <a:cs typeface="Arial" pitchFamily="34" charset="0"/>
              </a:rPr>
              <a:t>.</a:t>
            </a:r>
          </a:p>
          <a:p>
            <a:pPr lvl="1">
              <a:buFontTx/>
              <a:buChar char="-"/>
            </a:pP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CCH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thải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trừ</a:t>
            </a:r>
            <a:r>
              <a:rPr lang="en-US" sz="2000" dirty="0" smtClean="0">
                <a:solidFill>
                  <a:srgbClr val="0070C0"/>
                </a:solidFill>
                <a:latin typeface="Arial" pitchFamily="34" charset="0"/>
                <a:cs typeface="Arial" pitchFamily="34" charset="0"/>
              </a:rPr>
              <a:t> qua </a:t>
            </a:r>
            <a:r>
              <a:rPr lang="en-US" sz="2000" dirty="0" err="1" smtClean="0">
                <a:solidFill>
                  <a:srgbClr val="0070C0"/>
                </a:solidFill>
                <a:latin typeface="Arial" pitchFamily="34" charset="0"/>
                <a:cs typeface="Arial" pitchFamily="34" charset="0"/>
              </a:rPr>
              <a:t>mật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phân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nước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tiểu</a:t>
            </a:r>
            <a:endParaRPr lang="en-US" sz="2000" dirty="0" smtClean="0">
              <a:solidFill>
                <a:srgbClr val="C00000"/>
              </a:solidFill>
              <a:latin typeface="Arial" pitchFamily="34" charset="0"/>
              <a:cs typeface="Arial" pitchFamily="34" charset="0"/>
            </a:endParaRPr>
          </a:p>
        </p:txBody>
      </p:sp>
      <p:pic>
        <p:nvPicPr>
          <p:cNvPr id="6" name="Picture 2" descr="Káº¿t quáº£ hÃ¬nh áº£nh cho thuá»c irbesartan 150mg"/>
          <p:cNvPicPr>
            <a:picLocks noChangeAspect="1" noChangeArrowheads="1"/>
          </p:cNvPicPr>
          <p:nvPr/>
        </p:nvPicPr>
        <p:blipFill>
          <a:blip r:embed="rId2"/>
          <a:srcRect/>
          <a:stretch>
            <a:fillRect/>
          </a:stretch>
        </p:blipFill>
        <p:spPr bwMode="auto">
          <a:xfrm>
            <a:off x="6248400" y="762000"/>
            <a:ext cx="2286000" cy="1219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22</a:t>
            </a:fld>
            <a:endParaRPr lang="en-US"/>
          </a:p>
        </p:txBody>
      </p:sp>
      <p:sp>
        <p:nvSpPr>
          <p:cNvPr id="5" name="Content Placeholder 2"/>
          <p:cNvSpPr>
            <a:spLocks noGrp="1"/>
          </p:cNvSpPr>
          <p:nvPr>
            <p:ph idx="1"/>
          </p:nvPr>
        </p:nvSpPr>
        <p:spPr>
          <a:xfrm>
            <a:off x="533400" y="533400"/>
            <a:ext cx="8077200" cy="5867400"/>
          </a:xfrm>
        </p:spPr>
        <p:style>
          <a:lnRef idx="1">
            <a:schemeClr val="accent6"/>
          </a:lnRef>
          <a:fillRef idx="2">
            <a:schemeClr val="accent6"/>
          </a:fillRef>
          <a:effectRef idx="1">
            <a:schemeClr val="accent6"/>
          </a:effectRef>
          <a:fontRef idx="minor">
            <a:schemeClr val="dk1"/>
          </a:fontRef>
        </p:style>
        <p:txBody>
          <a:bodyPr>
            <a:normAutofit/>
          </a:bodyPr>
          <a:lstStyle/>
          <a:p>
            <a:pPr lvl="1">
              <a:buNone/>
            </a:pPr>
            <a:endParaRPr lang="en-US" sz="2400" b="1" dirty="0" smtClean="0">
              <a:solidFill>
                <a:srgbClr val="C00000"/>
              </a:solidFill>
              <a:latin typeface="Arial" pitchFamily="34" charset="0"/>
              <a:cs typeface="Arial" pitchFamily="34" charset="0"/>
            </a:endParaRPr>
          </a:p>
          <a:p>
            <a:pPr lvl="1">
              <a:buNone/>
            </a:pPr>
            <a:r>
              <a:rPr lang="en-US" sz="2400" b="1" dirty="0" smtClean="0">
                <a:solidFill>
                  <a:srgbClr val="C00000"/>
                </a:solidFill>
                <a:latin typeface="Arial" pitchFamily="34" charset="0"/>
                <a:cs typeface="Arial" pitchFamily="34" charset="0"/>
              </a:rPr>
              <a:t>CHỈ ĐỊNH:</a:t>
            </a:r>
          </a:p>
          <a:p>
            <a:pPr lvl="1">
              <a:buFontTx/>
              <a:buChar char="-"/>
            </a:pPr>
            <a:r>
              <a:rPr lang="en-US" sz="2000" dirty="0" err="1" smtClean="0">
                <a:solidFill>
                  <a:srgbClr val="0070C0"/>
                </a:solidFill>
                <a:latin typeface="Arial" pitchFamily="34" charset="0"/>
                <a:cs typeface="Arial" pitchFamily="34" charset="0"/>
              </a:rPr>
              <a:t>Điều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nguyên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phát</a:t>
            </a:r>
            <a:endParaRPr lang="en-US" sz="2000" dirty="0" smtClean="0">
              <a:solidFill>
                <a:srgbClr val="0070C0"/>
              </a:solidFill>
              <a:latin typeface="Arial" pitchFamily="34" charset="0"/>
              <a:cs typeface="Arial" pitchFamily="34" charset="0"/>
            </a:endParaRPr>
          </a:p>
          <a:p>
            <a:pPr lvl="1">
              <a:buFontTx/>
              <a:buChar char="-"/>
            </a:pPr>
            <a:r>
              <a:rPr lang="en-US" sz="2000" dirty="0" err="1" smtClean="0">
                <a:solidFill>
                  <a:srgbClr val="0070C0"/>
                </a:solidFill>
                <a:latin typeface="Arial" pitchFamily="34" charset="0"/>
                <a:cs typeface="Arial" pitchFamily="34" charset="0"/>
              </a:rPr>
              <a:t>Điều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bệnh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thận</a:t>
            </a:r>
            <a:r>
              <a:rPr lang="en-US" sz="2000" dirty="0" smtClean="0">
                <a:solidFill>
                  <a:srgbClr val="0070C0"/>
                </a:solidFill>
                <a:latin typeface="Arial" pitchFamily="34" charset="0"/>
                <a:cs typeface="Arial" pitchFamily="34" charset="0"/>
              </a:rPr>
              <a:t> ở </a:t>
            </a:r>
            <a:r>
              <a:rPr lang="en-US" sz="2000" dirty="0" err="1" smtClean="0">
                <a:solidFill>
                  <a:srgbClr val="0070C0"/>
                </a:solidFill>
                <a:latin typeface="Arial" pitchFamily="34" charset="0"/>
                <a:cs typeface="Arial" pitchFamily="34" charset="0"/>
              </a:rPr>
              <a:t>bn</a:t>
            </a:r>
            <a:r>
              <a:rPr lang="en-US" sz="2000" dirty="0" smtClean="0">
                <a:solidFill>
                  <a:srgbClr val="0070C0"/>
                </a:solidFill>
                <a:latin typeface="Arial" pitchFamily="34" charset="0"/>
                <a:cs typeface="Arial" pitchFamily="34" charset="0"/>
              </a:rPr>
              <a:t> ĐTĐ type II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p>
          <a:p>
            <a:pPr lvl="1">
              <a:buNone/>
            </a:pPr>
            <a:r>
              <a:rPr lang="en-US" sz="2400" b="1" dirty="0" err="1" smtClean="0">
                <a:solidFill>
                  <a:srgbClr val="C00000"/>
                </a:solidFill>
                <a:latin typeface="Arial" pitchFamily="34" charset="0"/>
                <a:cs typeface="Arial" pitchFamily="34" charset="0"/>
              </a:rPr>
              <a:t>LiỀU</a:t>
            </a:r>
            <a:r>
              <a:rPr lang="en-US" sz="2400" b="1" dirty="0" smtClean="0">
                <a:solidFill>
                  <a:srgbClr val="C00000"/>
                </a:solidFill>
                <a:latin typeface="Arial" pitchFamily="34" charset="0"/>
                <a:cs typeface="Arial" pitchFamily="34" charset="0"/>
              </a:rPr>
              <a:t> DÙNG &amp; CÁCH DÙNG: </a:t>
            </a:r>
          </a:p>
          <a:p>
            <a:pPr lvl="1">
              <a:buNone/>
            </a:pPr>
            <a:r>
              <a:rPr lang="en-US" sz="2400" dirty="0" err="1" smtClean="0">
                <a:solidFill>
                  <a:srgbClr val="0070C0"/>
                </a:solidFill>
                <a:latin typeface="Arial" pitchFamily="34" charset="0"/>
                <a:cs typeface="Arial" pitchFamily="34" charset="0"/>
              </a:rPr>
              <a:t>Trong</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hoặc</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ngoài</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bữa</a:t>
            </a:r>
            <a:r>
              <a:rPr lang="en-US" sz="2400" dirty="0" smtClean="0">
                <a:solidFill>
                  <a:srgbClr val="0070C0"/>
                </a:solidFill>
                <a:latin typeface="Arial" pitchFamily="34" charset="0"/>
                <a:cs typeface="Arial" pitchFamily="34" charset="0"/>
              </a:rPr>
              <a:t> </a:t>
            </a:r>
            <a:r>
              <a:rPr lang="en-US" sz="2400" dirty="0" err="1" smtClean="0">
                <a:solidFill>
                  <a:srgbClr val="0070C0"/>
                </a:solidFill>
                <a:latin typeface="Arial" pitchFamily="34" charset="0"/>
                <a:cs typeface="Arial" pitchFamily="34" charset="0"/>
              </a:rPr>
              <a:t>ăn</a:t>
            </a:r>
            <a:endParaRPr lang="en-US" sz="2400" b="1" dirty="0" smtClean="0">
              <a:solidFill>
                <a:srgbClr val="C00000"/>
              </a:solidFill>
              <a:latin typeface="Arial" pitchFamily="34" charset="0"/>
              <a:cs typeface="Arial" pitchFamily="34" charset="0"/>
            </a:endParaRPr>
          </a:p>
          <a:p>
            <a:pPr lvl="1">
              <a:buNone/>
            </a:pP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Irbe</a:t>
            </a:r>
            <a:r>
              <a:rPr lang="en-US" sz="2000" dirty="0" smtClean="0">
                <a:solidFill>
                  <a:srgbClr val="0070C0"/>
                </a:solidFill>
                <a:latin typeface="Arial" pitchFamily="34" charset="0"/>
                <a:cs typeface="Arial" pitchFamily="34" charset="0"/>
              </a:rPr>
              <a:t> 150 </a:t>
            </a:r>
            <a:r>
              <a:rPr lang="en-US" sz="2000" dirty="0" err="1" smtClean="0">
                <a:solidFill>
                  <a:srgbClr val="0070C0"/>
                </a:solidFill>
                <a:latin typeface="Arial" pitchFamily="34" charset="0"/>
                <a:cs typeface="Arial" pitchFamily="34" charset="0"/>
              </a:rPr>
              <a:t>là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dạng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phép</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chia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nhỏ</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đvị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nếu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sd</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khác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150mg </a:t>
            </a:r>
            <a:r>
              <a:rPr lang="en-US" sz="2000" dirty="0" err="1" smtClean="0">
                <a:solidFill>
                  <a:srgbClr val="0070C0"/>
                </a:solidFill>
                <a:latin typeface="Arial" pitchFamily="34" charset="0"/>
                <a:cs typeface="Arial" pitchFamily="34" charset="0"/>
              </a:rPr>
              <a:t>thì</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chọn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dạng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bào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chế</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thích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hợp</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khác</a:t>
            </a:r>
            <a:r>
              <a:rPr lang="en-US" sz="2000" dirty="0" smtClean="0">
                <a:solidFill>
                  <a:srgbClr val="0070C0"/>
                </a:solidFill>
                <a:latin typeface="Arial" pitchFamily="34" charset="0"/>
                <a:cs typeface="Arial" pitchFamily="34" charset="0"/>
              </a:rPr>
              <a:t>.</a:t>
            </a:r>
          </a:p>
          <a:p>
            <a:pPr lvl="1">
              <a:buFontTx/>
              <a:buChar char="-"/>
            </a:pP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khởi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đầu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khuyến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cáo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là</a:t>
            </a:r>
            <a:r>
              <a:rPr lang="en-US" sz="2000" dirty="0" smtClean="0">
                <a:solidFill>
                  <a:srgbClr val="0070C0"/>
                </a:solidFill>
                <a:latin typeface="Arial" pitchFamily="34" charset="0"/>
                <a:cs typeface="Arial" pitchFamily="34" charset="0"/>
              </a:rPr>
              <a:t>: 150mg/</a:t>
            </a:r>
            <a:r>
              <a:rPr lang="en-US" sz="2000" dirty="0" err="1" smtClean="0">
                <a:solidFill>
                  <a:srgbClr val="0070C0"/>
                </a:solidFill>
                <a:latin typeface="Arial" pitchFamily="34" charset="0"/>
                <a:cs typeface="Arial" pitchFamily="34" charset="0"/>
              </a:rPr>
              <a:t>lần</a:t>
            </a:r>
            <a:r>
              <a:rPr lang="en-US" sz="2000" dirty="0" smtClean="0">
                <a:solidFill>
                  <a:srgbClr val="0070C0"/>
                </a:solidFill>
                <a:latin typeface="Arial" pitchFamily="34" charset="0"/>
                <a:cs typeface="Arial" pitchFamily="34" charset="0"/>
              </a:rPr>
              <a:t>/</a:t>
            </a:r>
            <a:r>
              <a:rPr lang="en-US" sz="2000" dirty="0" err="1" smtClean="0">
                <a:solidFill>
                  <a:srgbClr val="0070C0"/>
                </a:solidFill>
                <a:latin typeface="Arial" pitchFamily="34" charset="0"/>
                <a:cs typeface="Arial" pitchFamily="34" charset="0"/>
              </a:rPr>
              <a:t>ngày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Tuy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nhiên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đang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chạy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thận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nhân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tạo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bn</a:t>
            </a:r>
            <a:r>
              <a:rPr lang="en-US" sz="2000" dirty="0" smtClean="0">
                <a:solidFill>
                  <a:srgbClr val="0070C0"/>
                </a:solidFill>
                <a:latin typeface="Arial" pitchFamily="34" charset="0"/>
                <a:cs typeface="Arial" pitchFamily="34" charset="0"/>
              </a:rPr>
              <a:t>&gt; 75t </a:t>
            </a:r>
            <a:r>
              <a:rPr lang="en-US" sz="2000" dirty="0" err="1" smtClean="0">
                <a:solidFill>
                  <a:srgbClr val="0070C0"/>
                </a:solidFill>
                <a:latin typeface="Arial" pitchFamily="34" charset="0"/>
                <a:cs typeface="Arial" pitchFamily="34" charset="0"/>
              </a:rPr>
              <a:t>là</a:t>
            </a:r>
            <a:r>
              <a:rPr lang="en-US" sz="2000" dirty="0" smtClean="0">
                <a:solidFill>
                  <a:srgbClr val="0070C0"/>
                </a:solidFill>
                <a:latin typeface="Arial" pitchFamily="34" charset="0"/>
                <a:cs typeface="Arial" pitchFamily="34" charset="0"/>
              </a:rPr>
              <a:t>: 75mg.</a:t>
            </a:r>
          </a:p>
          <a:p>
            <a:pPr lvl="1">
              <a:buFontTx/>
              <a:buChar char="-"/>
            </a:pPr>
            <a:r>
              <a:rPr lang="en-US" sz="2000" dirty="0" err="1" smtClean="0">
                <a:solidFill>
                  <a:srgbClr val="0070C0"/>
                </a:solidFill>
                <a:latin typeface="Arial" pitchFamily="34" charset="0"/>
                <a:cs typeface="Arial" pitchFamily="34" charset="0"/>
              </a:rPr>
              <a:t>Nếu</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của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ko</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được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kiểm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soát</a:t>
            </a:r>
            <a:r>
              <a:rPr lang="en-US" sz="2000" dirty="0" smtClean="0">
                <a:solidFill>
                  <a:srgbClr val="0070C0"/>
                </a:solidFill>
                <a:latin typeface="Arial" pitchFamily="34" charset="0"/>
                <a:cs typeface="Arial" pitchFamily="34" charset="0"/>
              </a:rPr>
              <a:t> ở </a:t>
            </a: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150mg/l/</a:t>
            </a:r>
            <a:r>
              <a:rPr lang="en-US" sz="2000" dirty="0" err="1" smtClean="0">
                <a:solidFill>
                  <a:srgbClr val="0070C0"/>
                </a:solidFill>
                <a:latin typeface="Arial" pitchFamily="34" charset="0"/>
                <a:cs typeface="Arial" pitchFamily="34" charset="0"/>
              </a:rPr>
              <a:t>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thì</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thể</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đến</a:t>
            </a:r>
            <a:r>
              <a:rPr lang="en-US" sz="2000" dirty="0" smtClean="0">
                <a:solidFill>
                  <a:srgbClr val="0070C0"/>
                </a:solidFill>
                <a:latin typeface="Arial" pitchFamily="34" charset="0"/>
                <a:cs typeface="Arial" pitchFamily="34" charset="0"/>
              </a:rPr>
              <a:t> 300mg </a:t>
            </a:r>
            <a:r>
              <a:rPr lang="en-US" sz="2000" dirty="0" err="1" smtClean="0">
                <a:solidFill>
                  <a:srgbClr val="0070C0"/>
                </a:solidFill>
                <a:latin typeface="Arial" pitchFamily="34" charset="0"/>
                <a:cs typeface="Arial" pitchFamily="34" charset="0"/>
              </a:rPr>
              <a:t>hoặc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dùng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kết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hợp</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đtrị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khác</a:t>
            </a:r>
            <a:r>
              <a:rPr lang="en-US" sz="2000" dirty="0" smtClean="0">
                <a:solidFill>
                  <a:srgbClr val="0070C0"/>
                </a:solidFill>
                <a:latin typeface="Arial" pitchFamily="34" charset="0"/>
                <a:cs typeface="Arial" pitchFamily="34" charset="0"/>
              </a:rPr>
              <a:t>. </a:t>
            </a:r>
          </a:p>
          <a:p>
            <a:pPr lvl="1">
              <a:buFontTx/>
              <a:buChar char="-"/>
            </a:pPr>
            <a:endParaRPr lang="en-US" sz="2400" dirty="0" smtClean="0">
              <a:solidFill>
                <a:srgbClr val="0070C0"/>
              </a:solidFill>
              <a:latin typeface="Arial" pitchFamily="34" charset="0"/>
              <a:cs typeface="Arial" pitchFamily="34" charset="0"/>
            </a:endParaRPr>
          </a:p>
        </p:txBody>
      </p:sp>
      <p:pic>
        <p:nvPicPr>
          <p:cNvPr id="6" name="Picture 2" descr="Káº¿t quáº£ hÃ¬nh áº£nh cho thuá»c irbesartan 150mg"/>
          <p:cNvPicPr>
            <a:picLocks noChangeAspect="1" noChangeArrowheads="1"/>
          </p:cNvPicPr>
          <p:nvPr/>
        </p:nvPicPr>
        <p:blipFill>
          <a:blip r:embed="rId2"/>
          <a:srcRect/>
          <a:stretch>
            <a:fillRect/>
          </a:stretch>
        </p:blipFill>
        <p:spPr bwMode="auto">
          <a:xfrm>
            <a:off x="6553200" y="518160"/>
            <a:ext cx="2057400" cy="12344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23</a:t>
            </a:fld>
            <a:endParaRPr lang="en-US"/>
          </a:p>
        </p:txBody>
      </p:sp>
      <p:sp>
        <p:nvSpPr>
          <p:cNvPr id="5" name="Content Placeholder 2"/>
          <p:cNvSpPr>
            <a:spLocks noGrp="1"/>
          </p:cNvSpPr>
          <p:nvPr>
            <p:ph idx="1"/>
          </p:nvPr>
        </p:nvSpPr>
        <p:spPr>
          <a:xfrm>
            <a:off x="609600" y="457200"/>
            <a:ext cx="8001000" cy="5943600"/>
          </a:xfrm>
        </p:spPr>
        <p:style>
          <a:lnRef idx="1">
            <a:schemeClr val="accent6"/>
          </a:lnRef>
          <a:fillRef idx="2">
            <a:schemeClr val="accent6"/>
          </a:fillRef>
          <a:effectRef idx="1">
            <a:schemeClr val="accent6"/>
          </a:effectRef>
          <a:fontRef idx="minor">
            <a:schemeClr val="dk1"/>
          </a:fontRef>
        </p:style>
        <p:txBody>
          <a:bodyPr>
            <a:normAutofit/>
          </a:bodyPr>
          <a:lstStyle/>
          <a:p>
            <a:pPr lvl="1">
              <a:buNone/>
            </a:pPr>
            <a:endParaRPr lang="en-US" sz="2400" b="1" dirty="0" smtClean="0">
              <a:solidFill>
                <a:srgbClr val="C00000"/>
              </a:solidFill>
              <a:latin typeface="Arial" pitchFamily="34" charset="0"/>
              <a:cs typeface="Arial" pitchFamily="34" charset="0"/>
            </a:endParaRPr>
          </a:p>
          <a:p>
            <a:pPr lvl="1">
              <a:buNone/>
            </a:pPr>
            <a:r>
              <a:rPr lang="en-US" sz="2400" b="1" dirty="0" err="1" smtClean="0">
                <a:solidFill>
                  <a:srgbClr val="C00000"/>
                </a:solidFill>
                <a:latin typeface="Arial" pitchFamily="34" charset="0"/>
                <a:cs typeface="Arial" pitchFamily="34" charset="0"/>
              </a:rPr>
              <a:t>LiỀU</a:t>
            </a:r>
            <a:r>
              <a:rPr lang="en-US" sz="2400" b="1" dirty="0" smtClean="0">
                <a:solidFill>
                  <a:srgbClr val="C00000"/>
                </a:solidFill>
                <a:latin typeface="Arial" pitchFamily="34" charset="0"/>
                <a:cs typeface="Arial" pitchFamily="34" charset="0"/>
              </a:rPr>
              <a:t> DÙNG &amp; CÁCH DÙNG (</a:t>
            </a:r>
            <a:r>
              <a:rPr lang="en-US" sz="2400" b="1" dirty="0" err="1" smtClean="0">
                <a:solidFill>
                  <a:srgbClr val="C00000"/>
                </a:solidFill>
                <a:latin typeface="Arial" pitchFamily="34" charset="0"/>
                <a:cs typeface="Arial" pitchFamily="34" charset="0"/>
              </a:rPr>
              <a:t>tt</a:t>
            </a:r>
            <a:r>
              <a:rPr lang="en-US" sz="2400" b="1" dirty="0" smtClean="0">
                <a:solidFill>
                  <a:srgbClr val="C00000"/>
                </a:solidFill>
                <a:latin typeface="Arial" pitchFamily="34" charset="0"/>
                <a:cs typeface="Arial" pitchFamily="34" charset="0"/>
              </a:rPr>
              <a:t>):</a:t>
            </a:r>
            <a:endParaRPr lang="en-US" sz="2400" b="1" dirty="0" smtClean="0">
              <a:solidFill>
                <a:srgbClr val="0070C0"/>
              </a:solidFill>
              <a:latin typeface="Arial" pitchFamily="34" charset="0"/>
              <a:cs typeface="Arial" pitchFamily="34" charset="0"/>
            </a:endParaRPr>
          </a:p>
          <a:p>
            <a:pPr lvl="1">
              <a:buFontTx/>
              <a:buChar char="-"/>
            </a:pPr>
            <a:r>
              <a:rPr lang="en-US" sz="2000" dirty="0" err="1" smtClean="0">
                <a:solidFill>
                  <a:srgbClr val="0070C0"/>
                </a:solidFill>
                <a:latin typeface="Arial" pitchFamily="34" charset="0"/>
                <a:cs typeface="Arial" pitchFamily="34" charset="0"/>
              </a:rPr>
              <a:t>Đối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bn</a:t>
            </a:r>
            <a:r>
              <a:rPr lang="en-US" sz="2000" dirty="0" smtClean="0">
                <a:solidFill>
                  <a:srgbClr val="0070C0"/>
                </a:solidFill>
                <a:latin typeface="Arial" pitchFamily="34" charset="0"/>
                <a:cs typeface="Arial" pitchFamily="34" charset="0"/>
              </a:rPr>
              <a:t> ĐTĐ type II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br>
              <a:rPr lang="en-US" sz="2000" dirty="0" smtClean="0">
                <a:solidFill>
                  <a:srgbClr val="0070C0"/>
                </a:solidFill>
                <a:latin typeface="Arial" pitchFamily="34" charset="0"/>
                <a:cs typeface="Arial" pitchFamily="34" charset="0"/>
              </a:rPr>
            </a:b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khởi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đầu</a:t>
            </a:r>
            <a:r>
              <a:rPr lang="en-US" sz="2000" dirty="0" smtClean="0">
                <a:solidFill>
                  <a:srgbClr val="0070C0"/>
                </a:solidFill>
                <a:latin typeface="Arial" pitchFamily="34" charset="0"/>
                <a:cs typeface="Arial" pitchFamily="34" charset="0"/>
              </a:rPr>
              <a:t> 150mg/l/</a:t>
            </a:r>
            <a:r>
              <a:rPr lang="en-US" sz="2000" dirty="0" err="1" smtClean="0">
                <a:solidFill>
                  <a:srgbClr val="0070C0"/>
                </a:solidFill>
                <a:latin typeface="Arial" pitchFamily="34" charset="0"/>
                <a:cs typeface="Arial" pitchFamily="34" charset="0"/>
              </a:rPr>
              <a:t>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chỉnh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đến</a:t>
            </a:r>
            <a:r>
              <a:rPr lang="en-US" sz="2000" dirty="0" smtClean="0">
                <a:solidFill>
                  <a:srgbClr val="0070C0"/>
                </a:solidFill>
                <a:latin typeface="Arial" pitchFamily="34" charset="0"/>
                <a:cs typeface="Arial" pitchFamily="34" charset="0"/>
              </a:rPr>
              <a:t> 300mg/l/</a:t>
            </a:r>
            <a:r>
              <a:rPr lang="en-US" sz="2000" dirty="0" err="1" smtClean="0">
                <a:solidFill>
                  <a:srgbClr val="0070C0"/>
                </a:solidFill>
                <a:latin typeface="Arial" pitchFamily="34" charset="0"/>
                <a:cs typeface="Arial" pitchFamily="34" charset="0"/>
              </a:rPr>
              <a:t>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như</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liều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duy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trì</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trong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đtrị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bệnh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thận</a:t>
            </a:r>
            <a:r>
              <a:rPr lang="en-US" sz="2000" dirty="0" smtClean="0">
                <a:solidFill>
                  <a:srgbClr val="0070C0"/>
                </a:solidFill>
                <a:latin typeface="Arial" pitchFamily="34" charset="0"/>
                <a:cs typeface="Arial" pitchFamily="34" charset="0"/>
              </a:rPr>
              <a:t>. </a:t>
            </a:r>
          </a:p>
          <a:p>
            <a:pPr lvl="1">
              <a:buFontTx/>
              <a:buChar char="-"/>
            </a:pPr>
            <a:r>
              <a:rPr lang="en-US" sz="2000" i="1" u="sng" dirty="0" smtClean="0">
                <a:solidFill>
                  <a:srgbClr val="0070C0"/>
                </a:solidFill>
                <a:latin typeface="Arial" pitchFamily="34" charset="0"/>
                <a:cs typeface="Arial" pitchFamily="34" charset="0"/>
              </a:rPr>
              <a:t>Td </a:t>
            </a:r>
            <a:r>
              <a:rPr lang="en-US" sz="2000" i="1" u="sng" dirty="0" err="1" smtClean="0">
                <a:solidFill>
                  <a:srgbClr val="0070C0"/>
                </a:solidFill>
                <a:latin typeface="Arial" pitchFamily="34" charset="0"/>
                <a:cs typeface="Arial" pitchFamily="34" charset="0"/>
              </a:rPr>
              <a:t>Irbe</a:t>
            </a:r>
            <a:r>
              <a:rPr lang="en-US" sz="2000" i="1" u="sng" dirty="0" smtClean="0">
                <a:solidFill>
                  <a:srgbClr val="0070C0"/>
                </a:solidFill>
                <a:latin typeface="Arial" pitchFamily="34" charset="0"/>
                <a:cs typeface="Arial" pitchFamily="34" charset="0"/>
              </a:rPr>
              <a:t> </a:t>
            </a:r>
            <a:r>
              <a:rPr lang="en-US" sz="2000" i="1" u="sng" dirty="0" err="1" smtClean="0">
                <a:solidFill>
                  <a:srgbClr val="0070C0"/>
                </a:solidFill>
                <a:latin typeface="Arial" pitchFamily="34" charset="0"/>
                <a:cs typeface="Arial" pitchFamily="34" charset="0"/>
              </a:rPr>
              <a:t>tăng</a:t>
            </a:r>
            <a:r>
              <a:rPr lang="en-US" sz="2000" i="1" u="sng" dirty="0" smtClean="0">
                <a:solidFill>
                  <a:srgbClr val="0070C0"/>
                </a:solidFill>
                <a:latin typeface="Arial" pitchFamily="34" charset="0"/>
                <a:cs typeface="Arial" pitchFamily="34" charset="0"/>
              </a:rPr>
              <a:t> </a:t>
            </a:r>
            <a:r>
              <a:rPr lang="en-US" sz="2000" i="1" u="sng" dirty="0" err="1" smtClean="0">
                <a:solidFill>
                  <a:srgbClr val="0070C0"/>
                </a:solidFill>
                <a:latin typeface="Arial" pitchFamily="34" charset="0"/>
                <a:cs typeface="Arial" pitchFamily="34" charset="0"/>
              </a:rPr>
              <a:t>lên</a:t>
            </a:r>
            <a:r>
              <a:rPr lang="en-US" sz="2000" i="1" u="sng" dirty="0" smtClean="0">
                <a:solidFill>
                  <a:srgbClr val="0070C0"/>
                </a:solidFill>
                <a:latin typeface="Arial" pitchFamily="34" charset="0"/>
                <a:cs typeface="Arial" pitchFamily="34" charset="0"/>
              </a:rPr>
              <a:t> </a:t>
            </a:r>
            <a:r>
              <a:rPr lang="en-US" sz="2000" i="1" u="sng" dirty="0" err="1" smtClean="0">
                <a:solidFill>
                  <a:srgbClr val="0070C0"/>
                </a:solidFill>
                <a:latin typeface="Arial" pitchFamily="34" charset="0"/>
                <a:cs typeface="Arial" pitchFamily="34" charset="0"/>
              </a:rPr>
              <a:t>khi</a:t>
            </a:r>
            <a:r>
              <a:rPr lang="en-US" sz="2000" i="1" u="sng" dirty="0" smtClean="0">
                <a:solidFill>
                  <a:srgbClr val="0070C0"/>
                </a:solidFill>
                <a:latin typeface="Arial" pitchFamily="34" charset="0"/>
                <a:cs typeface="Arial" pitchFamily="34" charset="0"/>
              </a:rPr>
              <a:t> </a:t>
            </a:r>
            <a:r>
              <a:rPr lang="en-US" sz="2000" i="1" u="sng" dirty="0" err="1" smtClean="0">
                <a:solidFill>
                  <a:srgbClr val="0070C0"/>
                </a:solidFill>
                <a:latin typeface="Arial" pitchFamily="34" charset="0"/>
                <a:cs typeface="Arial" pitchFamily="34" charset="0"/>
              </a:rPr>
              <a:t>kết</a:t>
            </a:r>
            <a:r>
              <a:rPr lang="en-US" sz="2000" i="1" u="sng" dirty="0" smtClean="0">
                <a:solidFill>
                  <a:srgbClr val="0070C0"/>
                </a:solidFill>
                <a:latin typeface="Arial" pitchFamily="34" charset="0"/>
                <a:cs typeface="Arial" pitchFamily="34" charset="0"/>
              </a:rPr>
              <a:t> </a:t>
            </a:r>
            <a:r>
              <a:rPr lang="en-US" sz="2000" i="1" u="sng" dirty="0" err="1" smtClean="0">
                <a:solidFill>
                  <a:srgbClr val="0070C0"/>
                </a:solidFill>
                <a:latin typeface="Arial" pitchFamily="34" charset="0"/>
                <a:cs typeface="Arial" pitchFamily="34" charset="0"/>
              </a:rPr>
              <a:t>hợp</a:t>
            </a:r>
            <a:r>
              <a:rPr lang="en-US" sz="2000" i="1" u="sng" dirty="0" smtClean="0">
                <a:solidFill>
                  <a:srgbClr val="0070C0"/>
                </a:solidFill>
                <a:latin typeface="Arial" pitchFamily="34" charset="0"/>
                <a:cs typeface="Arial" pitchFamily="34" charset="0"/>
              </a:rPr>
              <a:t> </a:t>
            </a:r>
            <a:r>
              <a:rPr lang="en-US" sz="2000" i="1" u="sng" dirty="0" err="1" smtClean="0">
                <a:solidFill>
                  <a:srgbClr val="0070C0"/>
                </a:solidFill>
                <a:latin typeface="Arial" pitchFamily="34" charset="0"/>
                <a:cs typeface="Arial" pitchFamily="34" charset="0"/>
              </a:rPr>
              <a:t>với</a:t>
            </a:r>
            <a:r>
              <a:rPr lang="en-US" sz="2000" i="1" u="sng" dirty="0" smtClean="0">
                <a:solidFill>
                  <a:srgbClr val="0070C0"/>
                </a:solidFill>
                <a:latin typeface="Arial" pitchFamily="34" charset="0"/>
                <a:cs typeface="Arial" pitchFamily="34" charset="0"/>
              </a:rPr>
              <a:t> </a:t>
            </a:r>
            <a:r>
              <a:rPr lang="en-US" sz="2000" i="1" u="sng" dirty="0" err="1" smtClean="0">
                <a:solidFill>
                  <a:srgbClr val="0070C0"/>
                </a:solidFill>
                <a:latin typeface="Arial" pitchFamily="34" charset="0"/>
                <a:cs typeface="Arial" pitchFamily="34" charset="0"/>
              </a:rPr>
              <a:t>hydroclorothiazid</a:t>
            </a:r>
            <a:endParaRPr lang="en-US" sz="2000" i="1" u="sng" dirty="0" smtClean="0">
              <a:solidFill>
                <a:srgbClr val="0070C0"/>
              </a:solidFill>
              <a:latin typeface="Arial" pitchFamily="34" charset="0"/>
              <a:cs typeface="Arial" pitchFamily="34" charset="0"/>
            </a:endParaRPr>
          </a:p>
          <a:p>
            <a:pPr lvl="1">
              <a:buNone/>
            </a:pPr>
            <a:r>
              <a:rPr lang="en-US" sz="2400" b="1" i="1" u="sng" dirty="0" err="1" smtClean="0">
                <a:solidFill>
                  <a:srgbClr val="C00000"/>
                </a:solidFill>
                <a:latin typeface="Arial" pitchFamily="34" charset="0"/>
                <a:cs typeface="Arial" pitchFamily="34" charset="0"/>
              </a:rPr>
              <a:t>Đối</a:t>
            </a:r>
            <a:r>
              <a:rPr lang="en-US" sz="2400" b="1" i="1" u="sng" dirty="0" smtClean="0">
                <a:solidFill>
                  <a:srgbClr val="C00000"/>
                </a:solidFill>
                <a:latin typeface="Arial" pitchFamily="34" charset="0"/>
                <a:cs typeface="Arial" pitchFamily="34" charset="0"/>
              </a:rPr>
              <a:t> </a:t>
            </a:r>
            <a:r>
              <a:rPr lang="en-US" sz="2400" b="1" i="1" u="sng" dirty="0" err="1" smtClean="0">
                <a:solidFill>
                  <a:srgbClr val="C00000"/>
                </a:solidFill>
                <a:latin typeface="Arial" pitchFamily="34" charset="0"/>
                <a:cs typeface="Arial" pitchFamily="34" charset="0"/>
              </a:rPr>
              <a:t>tượng</a:t>
            </a:r>
            <a:r>
              <a:rPr lang="en-US" sz="2400" b="1" i="1" u="sng" dirty="0" smtClean="0">
                <a:solidFill>
                  <a:srgbClr val="C00000"/>
                </a:solidFill>
                <a:latin typeface="Arial" pitchFamily="34" charset="0"/>
                <a:cs typeface="Arial" pitchFamily="34" charset="0"/>
              </a:rPr>
              <a:t> </a:t>
            </a:r>
            <a:r>
              <a:rPr lang="en-US" sz="2400" b="1" i="1" u="sng" dirty="0" err="1" smtClean="0">
                <a:solidFill>
                  <a:srgbClr val="C00000"/>
                </a:solidFill>
                <a:latin typeface="Arial" pitchFamily="34" charset="0"/>
                <a:cs typeface="Arial" pitchFamily="34" charset="0"/>
              </a:rPr>
              <a:t>đặc</a:t>
            </a:r>
            <a:r>
              <a:rPr lang="en-US" sz="2400" b="1" i="1" u="sng" dirty="0" smtClean="0">
                <a:solidFill>
                  <a:srgbClr val="C00000"/>
                </a:solidFill>
                <a:latin typeface="Arial" pitchFamily="34" charset="0"/>
                <a:cs typeface="Arial" pitchFamily="34" charset="0"/>
              </a:rPr>
              <a:t> </a:t>
            </a:r>
            <a:r>
              <a:rPr lang="en-US" sz="2400" b="1" i="1" u="sng" dirty="0" err="1" smtClean="0">
                <a:solidFill>
                  <a:srgbClr val="C00000"/>
                </a:solidFill>
                <a:latin typeface="Arial" pitchFamily="34" charset="0"/>
                <a:cs typeface="Arial" pitchFamily="34" charset="0"/>
              </a:rPr>
              <a:t>biệt</a:t>
            </a:r>
            <a:r>
              <a:rPr lang="en-US" sz="2400" b="1" i="1" u="sng" dirty="0" smtClean="0">
                <a:solidFill>
                  <a:srgbClr val="C00000"/>
                </a:solidFill>
                <a:latin typeface="Arial" pitchFamily="34" charset="0"/>
                <a:cs typeface="Arial" pitchFamily="34" charset="0"/>
              </a:rPr>
              <a:t>:</a:t>
            </a:r>
          </a:p>
          <a:p>
            <a:pPr lvl="1">
              <a:buFontTx/>
              <a:buChar char="-"/>
            </a:pPr>
            <a:r>
              <a:rPr lang="en-US" sz="2000" dirty="0" err="1" smtClean="0">
                <a:solidFill>
                  <a:schemeClr val="tx1"/>
                </a:solidFill>
                <a:latin typeface="Arial" pitchFamily="34" charset="0"/>
                <a:cs typeface="Arial" pitchFamily="34" charset="0"/>
              </a:rPr>
              <a:t>Suy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thận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ko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cần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điều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chỉnh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liều</a:t>
            </a:r>
            <a:endParaRPr lang="en-US" sz="2000" dirty="0" smtClean="0">
              <a:solidFill>
                <a:schemeClr val="tx1"/>
              </a:solidFill>
              <a:latin typeface="Arial" pitchFamily="34" charset="0"/>
              <a:cs typeface="Arial" pitchFamily="34" charset="0"/>
            </a:endParaRPr>
          </a:p>
          <a:p>
            <a:pPr lvl="1">
              <a:buFontTx/>
              <a:buChar char="-"/>
            </a:pPr>
            <a:r>
              <a:rPr lang="en-US" sz="2000" dirty="0" err="1" smtClean="0">
                <a:solidFill>
                  <a:schemeClr val="tx1"/>
                </a:solidFill>
                <a:latin typeface="Arial" pitchFamily="34" charset="0"/>
                <a:cs typeface="Arial" pitchFamily="34" charset="0"/>
              </a:rPr>
              <a:t>Chạy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thận</a:t>
            </a:r>
            <a:r>
              <a:rPr lang="en-US" sz="2000" dirty="0" smtClean="0">
                <a:solidFill>
                  <a:schemeClr val="tx1"/>
                </a:solidFill>
                <a:latin typeface="Arial" pitchFamily="34" charset="0"/>
                <a:cs typeface="Arial" pitchFamily="34" charset="0"/>
              </a:rPr>
              <a:t> NT: </a:t>
            </a:r>
            <a:r>
              <a:rPr lang="en-US" sz="2000" dirty="0" err="1" smtClean="0">
                <a:solidFill>
                  <a:schemeClr val="tx1"/>
                </a:solidFill>
                <a:latin typeface="Arial" pitchFamily="34" charset="0"/>
                <a:cs typeface="Arial" pitchFamily="34" charset="0"/>
              </a:rPr>
              <a:t>khởi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75mg</a:t>
            </a:r>
          </a:p>
          <a:p>
            <a:pPr lvl="1">
              <a:buFontTx/>
              <a:buChar char="-"/>
            </a:pPr>
            <a:r>
              <a:rPr lang="en-US" sz="2000" dirty="0" err="1" smtClean="0">
                <a:solidFill>
                  <a:schemeClr val="tx1"/>
                </a:solidFill>
                <a:latin typeface="Arial" pitchFamily="34" charset="0"/>
                <a:cs typeface="Arial" pitchFamily="34" charset="0"/>
              </a:rPr>
              <a:t>Suy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gan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nhẹ</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tb</a:t>
            </a:r>
            <a:r>
              <a:rPr lang="en-US" sz="2000" dirty="0" smtClean="0">
                <a:solidFill>
                  <a:schemeClr val="tx1"/>
                </a:solidFill>
                <a:latin typeface="Arial" pitchFamily="34" charset="0"/>
                <a:cs typeface="Arial" pitchFamily="34" charset="0"/>
              </a:rPr>
              <a:t>: : </a:t>
            </a:r>
            <a:r>
              <a:rPr lang="en-US" sz="2000" dirty="0" err="1" smtClean="0">
                <a:solidFill>
                  <a:schemeClr val="tx1"/>
                </a:solidFill>
                <a:latin typeface="Arial" pitchFamily="34" charset="0"/>
                <a:cs typeface="Arial" pitchFamily="34" charset="0"/>
              </a:rPr>
              <a:t>ko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cần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chỉnh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liều</a:t>
            </a:r>
            <a:endParaRPr lang="en-US" sz="2000" dirty="0" smtClean="0">
              <a:solidFill>
                <a:schemeClr val="tx1"/>
              </a:solidFill>
              <a:latin typeface="Arial" pitchFamily="34" charset="0"/>
              <a:cs typeface="Arial" pitchFamily="34" charset="0"/>
            </a:endParaRPr>
          </a:p>
          <a:p>
            <a:pPr lvl="1">
              <a:buFontTx/>
              <a:buChar char="-"/>
            </a:pPr>
            <a:r>
              <a:rPr lang="en-US" sz="2000" dirty="0" err="1" smtClean="0">
                <a:solidFill>
                  <a:schemeClr val="tx1"/>
                </a:solidFill>
                <a:latin typeface="Arial" pitchFamily="34" charset="0"/>
                <a:cs typeface="Arial" pitchFamily="34" charset="0"/>
              </a:rPr>
              <a:t>Suy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gan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nặng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chưa</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NCLS</a:t>
            </a:r>
          </a:p>
          <a:p>
            <a:pPr lvl="1">
              <a:buFontTx/>
              <a:buChar char="-"/>
            </a:pPr>
            <a:r>
              <a:rPr lang="en-US" sz="2000" dirty="0" smtClean="0">
                <a:solidFill>
                  <a:schemeClr val="tx1"/>
                </a:solidFill>
                <a:latin typeface="Arial" pitchFamily="34" charset="0"/>
                <a:cs typeface="Arial" pitchFamily="34" charset="0"/>
              </a:rPr>
              <a:t>Cao </a:t>
            </a:r>
            <a:r>
              <a:rPr lang="en-US" sz="2000" dirty="0" err="1" smtClean="0">
                <a:solidFill>
                  <a:schemeClr val="tx1"/>
                </a:solidFill>
                <a:latin typeface="Arial" pitchFamily="34" charset="0"/>
                <a:cs typeface="Arial" pitchFamily="34" charset="0"/>
              </a:rPr>
              <a:t>tuổi</a:t>
            </a:r>
            <a:r>
              <a:rPr lang="en-US" sz="2000" dirty="0" smtClean="0">
                <a:solidFill>
                  <a:schemeClr val="tx1"/>
                </a:solidFill>
                <a:latin typeface="Arial" pitchFamily="34" charset="0"/>
                <a:cs typeface="Arial" pitchFamily="34" charset="0"/>
              </a:rPr>
              <a:t>: &gt;75t, </a:t>
            </a:r>
            <a:r>
              <a:rPr lang="en-US" sz="2000" dirty="0" err="1" smtClean="0">
                <a:solidFill>
                  <a:schemeClr val="tx1"/>
                </a:solidFill>
                <a:latin typeface="Arial" pitchFamily="34" charset="0"/>
                <a:cs typeface="Arial" pitchFamily="34" charset="0"/>
              </a:rPr>
              <a:t>khởi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75mg</a:t>
            </a:r>
          </a:p>
          <a:p>
            <a:pPr lvl="1">
              <a:buFontTx/>
              <a:buChar char="-"/>
            </a:pPr>
            <a:r>
              <a:rPr lang="en-US" sz="2000" dirty="0" err="1" smtClean="0">
                <a:solidFill>
                  <a:schemeClr val="tx1"/>
                </a:solidFill>
                <a:latin typeface="Arial" pitchFamily="34" charset="0"/>
                <a:cs typeface="Arial" pitchFamily="34" charset="0"/>
              </a:rPr>
              <a:t>Trẻ</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em</a:t>
            </a:r>
            <a:r>
              <a:rPr lang="en-US" sz="2000" dirty="0" smtClean="0">
                <a:solidFill>
                  <a:schemeClr val="tx1"/>
                </a:solidFill>
                <a:latin typeface="Arial" pitchFamily="34" charset="0"/>
                <a:cs typeface="Arial" pitchFamily="34" charset="0"/>
              </a:rPr>
              <a:t> &lt; 18t: </a:t>
            </a:r>
            <a:r>
              <a:rPr lang="en-US" sz="2000" dirty="0" err="1" smtClean="0">
                <a:solidFill>
                  <a:schemeClr val="tx1"/>
                </a:solidFill>
                <a:latin typeface="Arial" pitchFamily="34" charset="0"/>
                <a:cs typeface="Arial" pitchFamily="34" charset="0"/>
              </a:rPr>
              <a:t>chưa</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NCLS </a:t>
            </a:r>
            <a:r>
              <a:rPr lang="en-US" sz="2000" dirty="0" err="1" smtClean="0">
                <a:solidFill>
                  <a:schemeClr val="tx1"/>
                </a:solidFill>
                <a:latin typeface="Arial" pitchFamily="34" charset="0"/>
                <a:cs typeface="Arial" pitchFamily="34" charset="0"/>
              </a:rPr>
              <a:t>về</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tính</a:t>
            </a:r>
            <a:r>
              <a:rPr lang="en-US" sz="2000" dirty="0" smtClean="0">
                <a:solidFill>
                  <a:schemeClr val="tx1"/>
                </a:solidFill>
                <a:latin typeface="Arial" pitchFamily="34" charset="0"/>
                <a:cs typeface="Arial" pitchFamily="34" charset="0"/>
              </a:rPr>
              <a:t> an </a:t>
            </a:r>
            <a:r>
              <a:rPr lang="en-US" sz="2000" dirty="0" err="1" smtClean="0">
                <a:solidFill>
                  <a:schemeClr val="tx1"/>
                </a:solidFill>
                <a:latin typeface="Arial" pitchFamily="34" charset="0"/>
                <a:cs typeface="Arial" pitchFamily="34" charset="0"/>
              </a:rPr>
              <a:t>toàn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hiệu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quả</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của</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a:t>
            </a:r>
          </a:p>
        </p:txBody>
      </p:sp>
      <p:pic>
        <p:nvPicPr>
          <p:cNvPr id="6" name="Picture 2" descr="Káº¿t quáº£ hÃ¬nh áº£nh cho thuá»c irbesartan 150mg"/>
          <p:cNvPicPr>
            <a:picLocks noChangeAspect="1" noChangeArrowheads="1"/>
          </p:cNvPicPr>
          <p:nvPr/>
        </p:nvPicPr>
        <p:blipFill>
          <a:blip r:embed="rId2"/>
          <a:srcRect/>
          <a:stretch>
            <a:fillRect/>
          </a:stretch>
        </p:blipFill>
        <p:spPr bwMode="auto">
          <a:xfrm>
            <a:off x="6553200" y="457200"/>
            <a:ext cx="2057400" cy="1143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24</a:t>
            </a:fld>
            <a:endParaRPr lang="en-US"/>
          </a:p>
        </p:txBody>
      </p:sp>
      <p:sp>
        <p:nvSpPr>
          <p:cNvPr id="6" name="Content Placeholder 2"/>
          <p:cNvSpPr txBox="1">
            <a:spLocks/>
          </p:cNvSpPr>
          <p:nvPr/>
        </p:nvSpPr>
        <p:spPr>
          <a:xfrm>
            <a:off x="609600" y="533400"/>
            <a:ext cx="8077200" cy="5715000"/>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CHỐNG</a:t>
            </a:r>
            <a:r>
              <a:rPr kumimoji="0" lang="en-US" sz="2400" b="1" i="0" u="none" strike="noStrike" kern="1200" cap="none" spc="0" normalizeH="0" noProof="0" dirty="0" smtClean="0">
                <a:ln>
                  <a:noFill/>
                </a:ln>
                <a:solidFill>
                  <a:srgbClr val="C00000"/>
                </a:solidFill>
                <a:effectLst/>
                <a:uLnTx/>
                <a:uFillTx/>
                <a:latin typeface="Arial" pitchFamily="34" charset="0"/>
                <a:ea typeface="+mn-ea"/>
                <a:cs typeface="Arial" pitchFamily="34" charset="0"/>
              </a:rPr>
              <a:t> </a:t>
            </a:r>
            <a:r>
              <a:rPr kumimoji="0" lang="en-US" sz="24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CHỈ ĐỊNH:</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err="1" smtClean="0">
                <a:ln>
                  <a:noFill/>
                </a:ln>
                <a:solidFill>
                  <a:srgbClr val="0070C0"/>
                </a:solidFill>
                <a:effectLst/>
                <a:uLnTx/>
                <a:uFillTx/>
                <a:latin typeface="Arial" pitchFamily="34" charset="0"/>
                <a:ea typeface="+mn-ea"/>
                <a:cs typeface="Arial" pitchFamily="34" charset="0"/>
              </a:rPr>
              <a:t>Mẫn</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cảm</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với</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tp</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của</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thuốc</a:t>
            </a:r>
            <a:endParaRPr kumimoji="0" lang="en-US" sz="20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PNCT </a:t>
            </a:r>
            <a:r>
              <a:rPr kumimoji="0" lang="en-US" sz="2000" b="0" i="0" u="none" strike="noStrike" kern="1200" cap="none" spc="0" normalizeH="0" baseline="0" noProof="0" dirty="0" err="1" smtClean="0">
                <a:ln>
                  <a:noFill/>
                </a:ln>
                <a:solidFill>
                  <a:srgbClr val="0070C0"/>
                </a:solidFill>
                <a:effectLst/>
                <a:uLnTx/>
                <a:uFillTx/>
                <a:latin typeface="Arial" pitchFamily="34" charset="0"/>
                <a:ea typeface="+mn-ea"/>
                <a:cs typeface="Arial" pitchFamily="34" charset="0"/>
              </a:rPr>
              <a:t>và</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CCB</a:t>
            </a:r>
            <a:endParaRPr kumimoji="0" lang="en-US" sz="20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dirty="0" smtClean="0">
                <a:solidFill>
                  <a:srgbClr val="C00000"/>
                </a:solidFill>
                <a:latin typeface="Arial" pitchFamily="34" charset="0"/>
                <a:cs typeface="Arial" pitchFamily="34" charset="0"/>
              </a:rPr>
              <a:t>THẬN TRỌNG</a:t>
            </a:r>
            <a:r>
              <a:rPr kumimoji="0" lang="en-US" sz="2400" b="1" i="0" u="none" strike="noStrike" kern="1200" cap="none" spc="0" normalizeH="0" baseline="0" noProof="0" dirty="0" smtClean="0">
                <a:ln>
                  <a:noFill/>
                </a:ln>
                <a:solidFill>
                  <a:srgbClr val="C00000"/>
                </a:solidFill>
                <a:effectLst/>
                <a:uLnTx/>
                <a:uFillTx/>
                <a:latin typeface="Arial" pitchFamily="34" charset="0"/>
                <a:ea typeface="+mn-ea"/>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err="1" smtClean="0">
                <a:ln>
                  <a:noFill/>
                </a:ln>
                <a:solidFill>
                  <a:srgbClr val="0070C0"/>
                </a:solidFill>
                <a:effectLst/>
                <a:uLnTx/>
                <a:uFillTx/>
                <a:latin typeface="Arial" pitchFamily="34" charset="0"/>
                <a:ea typeface="+mn-ea"/>
                <a:cs typeface="Arial" pitchFamily="34" charset="0"/>
              </a:rPr>
              <a:t>Bn</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bị</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giảm</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Vmáu</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như</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mất</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muối</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và</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nước</a:t>
            </a:r>
            <a:r>
              <a:rPr lang="en-US" sz="2000" dirty="0" smtClean="0">
                <a:solidFill>
                  <a:srgbClr val="0070C0"/>
                </a:solidFill>
                <a:latin typeface="Arial" pitchFamily="34" charset="0"/>
                <a:cs typeface="Arial" pitchFamily="34" charset="0"/>
              </a:rPr>
              <a:t> do </a:t>
            </a:r>
            <a:r>
              <a:rPr lang="en-US" sz="2000" dirty="0" err="1" smtClean="0">
                <a:solidFill>
                  <a:srgbClr val="0070C0"/>
                </a:solidFill>
                <a:latin typeface="Arial" pitchFamily="34" charset="0"/>
                <a:cs typeface="Arial" pitchFamily="34" charset="0"/>
              </a:rPr>
              <a:t>sd</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lợi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tiểu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mạnh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tiêu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chảy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hoặc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nôn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ké</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dài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có</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thể</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xra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hạ</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tr</a:t>
            </a:r>
            <a:r>
              <a:rPr lang="en-US" sz="2000" dirty="0" smtClean="0">
                <a:solidFill>
                  <a:srgbClr val="0070C0"/>
                </a:solidFill>
                <a:latin typeface="Arial" pitchFamily="34" charset="0"/>
                <a:cs typeface="Arial" pitchFamily="34" charset="0"/>
              </a:rPr>
              <a:t>/</a:t>
            </a:r>
            <a:r>
              <a:rPr lang="en-US" sz="2000" dirty="0" err="1" smtClean="0">
                <a:solidFill>
                  <a:srgbClr val="0070C0"/>
                </a:solidFill>
                <a:latin typeface="Arial" pitchFamily="34" charset="0"/>
                <a:cs typeface="Arial" pitchFamily="34" charset="0"/>
              </a:rPr>
              <a:t>chứng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thì</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cần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phải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đtrị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những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bất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thường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này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trước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dùng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Irbe</a:t>
            </a:r>
            <a:endParaRPr lang="en-US" sz="2000" dirty="0" smtClean="0">
              <a:solidFill>
                <a:srgbClr val="0070C0"/>
              </a:solidFill>
              <a:latin typeface="Arial" pitchFamily="34" charset="0"/>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000" b="0" i="0" u="none" strike="noStrike" kern="1200" cap="none" spc="0" normalizeH="0" baseline="0" noProof="0" dirty="0" err="1" smtClean="0">
                <a:ln>
                  <a:noFill/>
                </a:ln>
                <a:solidFill>
                  <a:srgbClr val="0070C0"/>
                </a:solidFill>
                <a:effectLst/>
                <a:uLnTx/>
                <a:uFillTx/>
                <a:latin typeface="Arial" pitchFamily="34" charset="0"/>
                <a:ea typeface="+mn-ea"/>
                <a:cs typeface="Arial" pitchFamily="34" charset="0"/>
              </a:rPr>
              <a:t>Suy</a:t>
            </a:r>
            <a:r>
              <a:rPr kumimoji="0" lang="en-US" sz="20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baseline="0" noProof="0" dirty="0" err="1" smtClean="0">
                <a:ln>
                  <a:noFill/>
                </a:ln>
                <a:solidFill>
                  <a:srgbClr val="0070C0"/>
                </a:solidFill>
                <a:effectLst/>
                <a:uLnTx/>
                <a:uFillTx/>
                <a:latin typeface="Arial" pitchFamily="34" charset="0"/>
                <a:ea typeface="+mn-ea"/>
                <a:cs typeface="Arial" pitchFamily="34" charset="0"/>
              </a:rPr>
              <a:t>thận</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và</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ghép</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thận</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phải</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ktra</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định</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kỳ</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kali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và</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Creatinin</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 </a:t>
            </a:r>
            <a:r>
              <a:rPr kumimoji="0" lang="en-US" sz="2000" b="0" i="0" u="none" strike="noStrike" kern="1200" cap="none" spc="0" normalizeH="0" noProof="0" dirty="0" err="1" smtClean="0">
                <a:ln>
                  <a:noFill/>
                </a:ln>
                <a:solidFill>
                  <a:srgbClr val="0070C0"/>
                </a:solidFill>
                <a:effectLst/>
                <a:uLnTx/>
                <a:uFillTx/>
                <a:latin typeface="Arial" pitchFamily="34" charset="0"/>
                <a:ea typeface="+mn-ea"/>
                <a:cs typeface="Arial" pitchFamily="34" charset="0"/>
              </a:rPr>
              <a:t>huyết</a:t>
            </a:r>
            <a:r>
              <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lang="en-US" sz="2000" dirty="0" err="1" smtClean="0">
                <a:solidFill>
                  <a:srgbClr val="0070C0"/>
                </a:solidFill>
                <a:latin typeface="Arial" pitchFamily="34" charset="0"/>
                <a:cs typeface="Arial" pitchFamily="34" charset="0"/>
              </a:rPr>
              <a:t>Bn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bị</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hẹp</a:t>
            </a:r>
            <a:r>
              <a:rPr lang="en-US" sz="2000" dirty="0" smtClean="0">
                <a:solidFill>
                  <a:srgbClr val="0070C0"/>
                </a:solidFill>
                <a:latin typeface="Arial" pitchFamily="34" charset="0"/>
                <a:cs typeface="Arial" pitchFamily="34" charset="0"/>
              </a:rPr>
              <a:t> van ĐM </a:t>
            </a:r>
            <a:r>
              <a:rPr lang="en-US" sz="2000" dirty="0" err="1" smtClean="0">
                <a:solidFill>
                  <a:srgbClr val="0070C0"/>
                </a:solidFill>
                <a:latin typeface="Arial" pitchFamily="34" charset="0"/>
                <a:cs typeface="Arial" pitchFamily="34" charset="0"/>
              </a:rPr>
              <a:t>chủ</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hẹp</a:t>
            </a:r>
            <a:r>
              <a:rPr lang="en-US" sz="2000" dirty="0" smtClean="0">
                <a:solidFill>
                  <a:srgbClr val="0070C0"/>
                </a:solidFill>
                <a:latin typeface="Arial" pitchFamily="34" charset="0"/>
                <a:cs typeface="Arial" pitchFamily="34" charset="0"/>
              </a:rPr>
              <a:t> van 2lá, </a:t>
            </a:r>
            <a:r>
              <a:rPr lang="en-US" sz="2000" dirty="0" err="1" smtClean="0">
                <a:solidFill>
                  <a:srgbClr val="0070C0"/>
                </a:solidFill>
                <a:latin typeface="Arial" pitchFamily="34" charset="0"/>
                <a:cs typeface="Arial" pitchFamily="34" charset="0"/>
              </a:rPr>
              <a:t>hoặc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bệnh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cơ</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phì</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đại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tắc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nghẽn</a:t>
            </a:r>
            <a:r>
              <a:rPr lang="en-US" sz="2000" dirty="0" smtClean="0">
                <a:solidFill>
                  <a:srgbClr val="0070C0"/>
                </a:solidFill>
                <a:latin typeface="Arial" pitchFamily="34" charset="0"/>
                <a:cs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lang="en-US" sz="2000" dirty="0" err="1" smtClean="0">
                <a:solidFill>
                  <a:srgbClr val="0070C0"/>
                </a:solidFill>
                <a:latin typeface="Arial" pitchFamily="34" charset="0"/>
                <a:cs typeface="Arial" pitchFamily="34" charset="0"/>
              </a:rPr>
              <a:t>Cường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aldosteron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phát</a:t>
            </a:r>
            <a:r>
              <a:rPr lang="en-US" sz="2000" dirty="0" smtClean="0">
                <a:solidFill>
                  <a:srgbClr val="0070C0"/>
                </a:solidFill>
                <a:latin typeface="Arial" pitchFamily="34" charset="0"/>
                <a:cs typeface="Arial" pitchFamily="34" charset="0"/>
              </a:rPr>
              <a:t> (do </a:t>
            </a:r>
            <a:r>
              <a:rPr lang="en-US" sz="2000" dirty="0" err="1" smtClean="0">
                <a:solidFill>
                  <a:srgbClr val="0070C0"/>
                </a:solidFill>
                <a:latin typeface="Arial" pitchFamily="34" charset="0"/>
                <a:cs typeface="Arial" pitchFamily="34" charset="0"/>
              </a:rPr>
              <a:t>không</a:t>
            </a:r>
            <a:r>
              <a:rPr lang="en-US" sz="2000" dirty="0" smtClean="0">
                <a:solidFill>
                  <a:srgbClr val="0070C0"/>
                </a:solidFill>
                <a:latin typeface="Arial" pitchFamily="34" charset="0"/>
                <a:cs typeface="Arial" pitchFamily="34" charset="0"/>
              </a:rPr>
              <a:t> dung </a:t>
            </a:r>
            <a:r>
              <a:rPr lang="en-US" sz="2000" dirty="0" err="1" smtClean="0">
                <a:solidFill>
                  <a:srgbClr val="0070C0"/>
                </a:solidFill>
                <a:latin typeface="Arial" pitchFamily="34" charset="0"/>
                <a:cs typeface="Arial" pitchFamily="34" charset="0"/>
              </a:rPr>
              <a:t>nạp</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a:t>
            </a:r>
            <a:endParaRPr kumimoji="0" lang="en-US" sz="2000" b="0" i="0" u="none" strike="noStrike" kern="1200" cap="none" spc="0" normalizeH="0" noProof="0" dirty="0" smtClean="0">
              <a:ln>
                <a:noFill/>
              </a:ln>
              <a:solidFill>
                <a:srgbClr val="0070C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Tx/>
              <a:buChar char="-"/>
              <a:tabLst/>
              <a:defRPr/>
            </a:pPr>
            <a:endParaRPr kumimoji="0" lang="en-US" sz="24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Tx/>
              <a:buChar char="-"/>
              <a:tabLst/>
              <a:defRPr/>
            </a:pPr>
            <a:endParaRPr kumimoji="0" lang="en-US" sz="2400" b="0" i="0" u="none" strike="noStrike" kern="1200" cap="none" spc="0" normalizeH="0" baseline="0" noProof="0" dirty="0" smtClean="0">
              <a:ln>
                <a:noFill/>
              </a:ln>
              <a:solidFill>
                <a:srgbClr val="0070C0"/>
              </a:solidFill>
              <a:effectLst/>
              <a:uLnTx/>
              <a:uFillTx/>
              <a:latin typeface="Arial" pitchFamily="34" charset="0"/>
              <a:ea typeface="+mn-ea"/>
              <a:cs typeface="Arial" pitchFamily="34" charset="0"/>
            </a:endParaRPr>
          </a:p>
        </p:txBody>
      </p:sp>
      <p:pic>
        <p:nvPicPr>
          <p:cNvPr id="7" name="Picture 2" descr="Káº¿t quáº£ hÃ¬nh áº£nh cho thuá»c irbesartan 150mg"/>
          <p:cNvPicPr>
            <a:picLocks noChangeAspect="1" noChangeArrowheads="1"/>
          </p:cNvPicPr>
          <p:nvPr/>
        </p:nvPicPr>
        <p:blipFill>
          <a:blip r:embed="rId2"/>
          <a:srcRect/>
          <a:stretch>
            <a:fillRect/>
          </a:stretch>
        </p:blipFill>
        <p:spPr bwMode="auto">
          <a:xfrm>
            <a:off x="6705600" y="548640"/>
            <a:ext cx="1981200" cy="118872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924800" cy="5715000"/>
          </a:xfrm>
        </p:spPr>
        <p:style>
          <a:lnRef idx="1">
            <a:schemeClr val="accent6"/>
          </a:lnRef>
          <a:fillRef idx="2">
            <a:schemeClr val="accent6"/>
          </a:fillRef>
          <a:effectRef idx="1">
            <a:schemeClr val="accent6"/>
          </a:effectRef>
          <a:fontRef idx="minor">
            <a:schemeClr val="dk1"/>
          </a:fontRef>
        </p:style>
        <p:txBody>
          <a:bodyPr>
            <a:normAutofit/>
          </a:bodyPr>
          <a:lstStyle/>
          <a:p>
            <a:endParaRPr lang="en-US" sz="2400" b="1" dirty="0" smtClean="0">
              <a:solidFill>
                <a:srgbClr val="C00000"/>
              </a:solidFill>
              <a:latin typeface="Arial" pitchFamily="34" charset="0"/>
              <a:cs typeface="Arial" pitchFamily="34" charset="0"/>
            </a:endParaRPr>
          </a:p>
          <a:p>
            <a:pPr>
              <a:buNone/>
            </a:pPr>
            <a:endParaRPr lang="en-US" sz="2400" b="1" dirty="0" smtClean="0">
              <a:solidFill>
                <a:srgbClr val="C00000"/>
              </a:solidFill>
              <a:latin typeface="Arial" pitchFamily="34" charset="0"/>
              <a:cs typeface="Arial" pitchFamily="34" charset="0"/>
            </a:endParaRPr>
          </a:p>
          <a:p>
            <a:pPr>
              <a:buNone/>
            </a:pPr>
            <a:r>
              <a:rPr lang="en-US" sz="2400" b="1" dirty="0" smtClean="0">
                <a:solidFill>
                  <a:srgbClr val="C00000"/>
                </a:solidFill>
                <a:latin typeface="Arial" pitchFamily="34" charset="0"/>
                <a:cs typeface="Arial" pitchFamily="34" charset="0"/>
              </a:rPr>
              <a:t>	TƯƠNG TÁC THUỐC:</a:t>
            </a:r>
          </a:p>
          <a:p>
            <a:pPr>
              <a:buNone/>
            </a:pPr>
            <a:endParaRPr lang="en-US" sz="2400" b="1" dirty="0" smtClean="0">
              <a:solidFill>
                <a:srgbClr val="C00000"/>
              </a:solidFill>
              <a:latin typeface="Arial" pitchFamily="34" charset="0"/>
              <a:cs typeface="Arial" pitchFamily="34" charset="0"/>
            </a:endParaRPr>
          </a:p>
          <a:p>
            <a:pPr lvl="1"/>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td </a:t>
            </a: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phối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hợp</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các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lợi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tiểu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chống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khác</a:t>
            </a:r>
            <a:r>
              <a:rPr lang="en-US" sz="2000" dirty="0" smtClean="0">
                <a:solidFill>
                  <a:srgbClr val="0070C0"/>
                </a:solidFill>
                <a:latin typeface="Arial" pitchFamily="34" charset="0"/>
                <a:cs typeface="Arial" pitchFamily="34" charset="0"/>
              </a:rPr>
              <a:t>.</a:t>
            </a:r>
          </a:p>
          <a:p>
            <a:pPr lvl="1"/>
            <a:r>
              <a:rPr lang="en-US" sz="2000" dirty="0" smtClean="0">
                <a:solidFill>
                  <a:srgbClr val="0070C0"/>
                </a:solidFill>
                <a:latin typeface="Arial" pitchFamily="34" charset="0"/>
                <a:cs typeface="Arial" pitchFamily="34" charset="0"/>
              </a:rPr>
              <a:t>ƯCMC: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tdkmm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như</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hạ</a:t>
            </a:r>
            <a:r>
              <a:rPr lang="en-US" sz="2000" dirty="0" smtClean="0">
                <a:solidFill>
                  <a:srgbClr val="0070C0"/>
                </a:solidFill>
                <a:latin typeface="Arial" pitchFamily="34" charset="0"/>
                <a:cs typeface="Arial" pitchFamily="34" charset="0"/>
              </a:rPr>
              <a:t> HA,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kali </a:t>
            </a:r>
            <a:r>
              <a:rPr lang="en-US" sz="2000" dirty="0" err="1" smtClean="0">
                <a:solidFill>
                  <a:srgbClr val="0070C0"/>
                </a:solidFill>
                <a:latin typeface="Arial" pitchFamily="34" charset="0"/>
                <a:cs typeface="Arial" pitchFamily="34" charset="0"/>
              </a:rPr>
              <a:t>huyết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suy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giảm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thận</a:t>
            </a:r>
            <a:r>
              <a:rPr lang="en-US" sz="2000" dirty="0" smtClean="0">
                <a:solidFill>
                  <a:srgbClr val="0070C0"/>
                </a:solidFill>
                <a:latin typeface="Arial" pitchFamily="34" charset="0"/>
                <a:cs typeface="Arial" pitchFamily="34" charset="0"/>
              </a:rPr>
              <a:t>.</a:t>
            </a:r>
          </a:p>
          <a:p>
            <a:pPr lvl="1"/>
            <a:r>
              <a:rPr lang="en-US" sz="2000" dirty="0" err="1" smtClean="0">
                <a:solidFill>
                  <a:srgbClr val="0070C0"/>
                </a:solidFill>
                <a:latin typeface="Arial" pitchFamily="34" charset="0"/>
                <a:cs typeface="Arial" pitchFamily="34" charset="0"/>
              </a:rPr>
              <a:t>Gây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Kali </a:t>
            </a:r>
            <a:r>
              <a:rPr lang="en-US" sz="2000" dirty="0" err="1" smtClean="0">
                <a:solidFill>
                  <a:srgbClr val="0070C0"/>
                </a:solidFill>
                <a:latin typeface="Arial" pitchFamily="34" charset="0"/>
                <a:cs typeface="Arial" pitchFamily="34" charset="0"/>
              </a:rPr>
              <a:t>huyết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PH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lợi</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tiểu</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tiết</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kiệm</a:t>
            </a:r>
            <a:r>
              <a:rPr lang="en-US" sz="2000" dirty="0" smtClean="0">
                <a:solidFill>
                  <a:srgbClr val="0070C0"/>
                </a:solidFill>
                <a:latin typeface="Arial" pitchFamily="34" charset="0"/>
                <a:cs typeface="Arial" pitchFamily="34" charset="0"/>
              </a:rPr>
              <a:t> kali hay </a:t>
            </a:r>
            <a:r>
              <a:rPr lang="en-US" sz="2000" dirty="0" err="1" smtClean="0">
                <a:solidFill>
                  <a:srgbClr val="0070C0"/>
                </a:solidFill>
                <a:latin typeface="Arial" pitchFamily="34" charset="0"/>
                <a:cs typeface="Arial" pitchFamily="34" charset="0"/>
              </a:rPr>
              <a:t>thuốc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bổ</a:t>
            </a:r>
            <a:r>
              <a:rPr lang="en-US" sz="2000" dirty="0" smtClean="0">
                <a:solidFill>
                  <a:srgbClr val="0070C0"/>
                </a:solidFill>
                <a:latin typeface="Arial" pitchFamily="34" charset="0"/>
                <a:cs typeface="Arial" pitchFamily="34" charset="0"/>
              </a:rPr>
              <a:t> sung kali.</a:t>
            </a:r>
          </a:p>
          <a:p>
            <a:pPr lvl="1"/>
            <a:r>
              <a:rPr lang="en-US" sz="2000" dirty="0" err="1" smtClean="0">
                <a:solidFill>
                  <a:srgbClr val="0070C0"/>
                </a:solidFill>
                <a:latin typeface="Arial" pitchFamily="34" charset="0"/>
                <a:cs typeface="Arial" pitchFamily="34" charset="0"/>
              </a:rPr>
              <a:t>Khi</a:t>
            </a:r>
            <a:r>
              <a:rPr lang="en-US" sz="2000" dirty="0" smtClean="0">
                <a:solidFill>
                  <a:srgbClr val="0070C0"/>
                </a:solidFill>
                <a:latin typeface="Arial" pitchFamily="34" charset="0"/>
                <a:cs typeface="Arial" pitchFamily="34" charset="0"/>
              </a:rPr>
              <a:t> PH </a:t>
            </a:r>
            <a:r>
              <a:rPr lang="en-US" sz="2000" dirty="0" err="1" smtClean="0">
                <a:solidFill>
                  <a:srgbClr val="0070C0"/>
                </a:solidFill>
                <a:latin typeface="Arial" pitchFamily="34" charset="0"/>
                <a:cs typeface="Arial" pitchFamily="34" charset="0"/>
              </a:rPr>
              <a:t>với</a:t>
            </a:r>
            <a:r>
              <a:rPr lang="en-US" sz="2000" dirty="0" smtClean="0">
                <a:solidFill>
                  <a:srgbClr val="0070C0"/>
                </a:solidFill>
                <a:latin typeface="Arial" pitchFamily="34" charset="0"/>
                <a:cs typeface="Arial" pitchFamily="34" charset="0"/>
              </a:rPr>
              <a:t> NSAIDs, </a:t>
            </a:r>
            <a:r>
              <a:rPr lang="en-US" sz="2000" dirty="0" err="1" smtClean="0">
                <a:solidFill>
                  <a:srgbClr val="0070C0"/>
                </a:solidFill>
                <a:latin typeface="Arial" pitchFamily="34" charset="0"/>
                <a:cs typeface="Arial" pitchFamily="34" charset="0"/>
              </a:rPr>
              <a:t>bên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cạnh</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việc</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giảm</a:t>
            </a:r>
            <a:r>
              <a:rPr lang="en-US" sz="2000" dirty="0" smtClean="0">
                <a:solidFill>
                  <a:srgbClr val="0070C0"/>
                </a:solidFill>
                <a:latin typeface="Arial" pitchFamily="34" charset="0"/>
                <a:cs typeface="Arial" pitchFamily="34" charset="0"/>
              </a:rPr>
              <a:t> td </a:t>
            </a:r>
            <a:r>
              <a:rPr lang="en-US" sz="2000" dirty="0" err="1" smtClean="0">
                <a:solidFill>
                  <a:srgbClr val="0070C0"/>
                </a:solidFill>
                <a:latin typeface="Arial" pitchFamily="34" charset="0"/>
                <a:cs typeface="Arial" pitchFamily="34" charset="0"/>
              </a:rPr>
              <a:t>của</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Irbe</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còn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làm</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tăng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nguy</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cơ</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tổn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thương</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c/n</a:t>
            </a:r>
            <a:r>
              <a:rPr lang="en-US" sz="2000" dirty="0" smtClean="0">
                <a:solidFill>
                  <a:srgbClr val="0070C0"/>
                </a:solidFill>
                <a:latin typeface="Arial" pitchFamily="34" charset="0"/>
                <a:cs typeface="Arial" pitchFamily="34" charset="0"/>
              </a:rPr>
              <a:t> </a:t>
            </a:r>
            <a:r>
              <a:rPr lang="en-US" sz="2000" dirty="0" err="1" smtClean="0">
                <a:solidFill>
                  <a:srgbClr val="0070C0"/>
                </a:solidFill>
                <a:latin typeface="Arial" pitchFamily="34" charset="0"/>
                <a:cs typeface="Arial" pitchFamily="34" charset="0"/>
              </a:rPr>
              <a:t>thận</a:t>
            </a:r>
            <a:r>
              <a:rPr lang="en-US" sz="2000" dirty="0" smtClean="0">
                <a:solidFill>
                  <a:srgbClr val="0070C0"/>
                </a:solidFill>
                <a:latin typeface="Arial" pitchFamily="34" charset="0"/>
                <a:cs typeface="Arial" pitchFamily="34" charset="0"/>
              </a:rPr>
              <a:t> </a:t>
            </a:r>
          </a:p>
          <a:p>
            <a:pPr>
              <a:buNone/>
            </a:pPr>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25</a:t>
            </a:fld>
            <a:endParaRPr lang="en-US"/>
          </a:p>
        </p:txBody>
      </p:sp>
      <p:pic>
        <p:nvPicPr>
          <p:cNvPr id="5" name="Picture 2" descr="Káº¿t quáº£ hÃ¬nh áº£nh cho thuá»c irbesartan 150mg"/>
          <p:cNvPicPr>
            <a:picLocks noChangeAspect="1" noChangeArrowheads="1"/>
          </p:cNvPicPr>
          <p:nvPr/>
        </p:nvPicPr>
        <p:blipFill>
          <a:blip r:embed="rId2"/>
          <a:srcRect/>
          <a:stretch>
            <a:fillRect/>
          </a:stretch>
        </p:blipFill>
        <p:spPr bwMode="auto">
          <a:xfrm>
            <a:off x="6477000" y="579120"/>
            <a:ext cx="2082800" cy="124968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01000" cy="1477962"/>
          </a:xfrm>
        </p:spPr>
        <p:style>
          <a:lnRef idx="1">
            <a:schemeClr val="accent3"/>
          </a:lnRef>
          <a:fillRef idx="2">
            <a:schemeClr val="accent3"/>
          </a:fillRef>
          <a:effectRef idx="1">
            <a:schemeClr val="accent3"/>
          </a:effectRef>
          <a:fontRef idx="minor">
            <a:schemeClr val="dk1"/>
          </a:fontRef>
        </p:style>
        <p:txBody>
          <a:bodyPr/>
          <a:lstStyle/>
          <a:p>
            <a:r>
              <a:rPr lang="en-US" b="1" dirty="0" smtClean="0">
                <a:solidFill>
                  <a:srgbClr val="002060"/>
                </a:solidFill>
                <a:effectLst>
                  <a:outerShdw blurRad="38100" dist="38100" dir="2700000" algn="tl">
                    <a:srgbClr val="000000">
                      <a:alpha val="43137"/>
                    </a:srgbClr>
                  </a:outerShdw>
                </a:effectLst>
              </a:rPr>
              <a:t>5. </a:t>
            </a:r>
            <a:r>
              <a:rPr lang="en-US" b="1" dirty="0" err="1" smtClean="0">
                <a:solidFill>
                  <a:srgbClr val="002060"/>
                </a:solidFill>
                <a:effectLst>
                  <a:outerShdw blurRad="38100" dist="38100" dir="2700000" algn="tl">
                    <a:srgbClr val="000000">
                      <a:alpha val="43137"/>
                    </a:srgbClr>
                  </a:outerShdw>
                </a:effectLst>
              </a:rPr>
              <a:t>Stopress</a:t>
            </a:r>
            <a:r>
              <a:rPr lang="en-US" b="1" dirty="0" smtClean="0">
                <a:solidFill>
                  <a:srgbClr val="002060"/>
                </a:solidFill>
                <a:effectLst>
                  <a:outerShdw blurRad="38100" dist="38100" dir="2700000" algn="tl">
                    <a:srgbClr val="000000">
                      <a:alpha val="43137"/>
                    </a:srgbClr>
                  </a:outerShdw>
                </a:effectLst>
              </a:rPr>
              <a:t> 8</a:t>
            </a:r>
            <a:br>
              <a:rPr lang="en-US" b="1" dirty="0" smtClean="0">
                <a:solidFill>
                  <a:srgbClr val="002060"/>
                </a:solidFill>
                <a:effectLst>
                  <a:outerShdw blurRad="38100" dist="38100" dir="2700000" algn="tl">
                    <a:srgbClr val="000000">
                      <a:alpha val="43137"/>
                    </a:srgbClr>
                  </a:outerShdw>
                </a:effectLst>
              </a:rPr>
            </a:br>
            <a:r>
              <a:rPr lang="en-US" sz="2400" dirty="0" smtClean="0">
                <a:solidFill>
                  <a:srgbClr val="C00000"/>
                </a:solidFill>
                <a:effectLst>
                  <a:outerShdw blurRad="38100" dist="38100" dir="2700000" algn="tl">
                    <a:srgbClr val="000000">
                      <a:alpha val="43137"/>
                    </a:srgbClr>
                  </a:outerShdw>
                </a:effectLst>
              </a:rPr>
              <a:t>( </a:t>
            </a:r>
            <a:r>
              <a:rPr lang="en-US" sz="2400" dirty="0" err="1" smtClean="0">
                <a:solidFill>
                  <a:srgbClr val="C00000"/>
                </a:solidFill>
                <a:effectLst>
                  <a:outerShdw blurRad="38100" dist="38100" dir="2700000" algn="tl">
                    <a:srgbClr val="000000">
                      <a:alpha val="43137"/>
                    </a:srgbClr>
                  </a:outerShdw>
                </a:effectLst>
              </a:rPr>
              <a:t>Peridopril</a:t>
            </a:r>
            <a:r>
              <a:rPr lang="en-US" sz="2400" dirty="0" smtClean="0">
                <a:solidFill>
                  <a:srgbClr val="C00000"/>
                </a:solidFill>
                <a:effectLst>
                  <a:outerShdw blurRad="38100" dist="38100" dir="2700000" algn="tl">
                    <a:srgbClr val="000000">
                      <a:alpha val="43137"/>
                    </a:srgbClr>
                  </a:outerShdw>
                </a:effectLst>
              </a:rPr>
              <a:t> </a:t>
            </a:r>
            <a:r>
              <a:rPr lang="en-US" sz="2400" dirty="0" err="1" smtClean="0">
                <a:solidFill>
                  <a:srgbClr val="C00000"/>
                </a:solidFill>
                <a:effectLst>
                  <a:outerShdw blurRad="38100" dist="38100" dir="2700000" algn="tl">
                    <a:srgbClr val="000000">
                      <a:alpha val="43137"/>
                    </a:srgbClr>
                  </a:outerShdw>
                </a:effectLst>
              </a:rPr>
              <a:t>tert-butylamine</a:t>
            </a:r>
            <a:r>
              <a:rPr lang="en-US" sz="2400" dirty="0" smtClean="0">
                <a:solidFill>
                  <a:srgbClr val="C00000"/>
                </a:solidFill>
                <a:effectLst>
                  <a:outerShdw blurRad="38100" dist="38100" dir="2700000" algn="tl">
                    <a:srgbClr val="000000">
                      <a:alpha val="43137"/>
                    </a:srgbClr>
                  </a:outerShdw>
                </a:effectLst>
              </a:rPr>
              <a:t> 8mg)</a:t>
            </a:r>
            <a:endParaRPr lang="en-US" sz="24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752600"/>
            <a:ext cx="8001000" cy="4572000"/>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400" b="1" dirty="0" smtClean="0">
              <a:solidFill>
                <a:srgbClr val="0070C0"/>
              </a:solidFill>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Dược</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lực</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học</a:t>
            </a:r>
            <a:r>
              <a:rPr lang="en-US" sz="2400" b="1" dirty="0" smtClean="0">
                <a:solidFill>
                  <a:srgbClr val="0070C0"/>
                </a:solidFill>
                <a:latin typeface="Arial" pitchFamily="34" charset="0"/>
                <a:cs typeface="Arial" pitchFamily="34" charset="0"/>
              </a:rPr>
              <a:t>: </a:t>
            </a:r>
          </a:p>
          <a:p>
            <a:pPr lvl="1"/>
            <a:r>
              <a:rPr lang="en-US" sz="2000" dirty="0" err="1" smtClean="0">
                <a:solidFill>
                  <a:schemeClr val="tx1"/>
                </a:solidFill>
                <a:latin typeface="Arial" pitchFamily="34" charset="0"/>
                <a:cs typeface="Arial" pitchFamily="34" charset="0"/>
              </a:rPr>
              <a:t>Peridopril</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chất</a:t>
            </a:r>
            <a:r>
              <a:rPr lang="en-US" sz="2000" dirty="0" smtClean="0">
                <a:solidFill>
                  <a:schemeClr val="tx1"/>
                </a:solidFill>
                <a:latin typeface="Arial" pitchFamily="34" charset="0"/>
                <a:cs typeface="Arial" pitchFamily="34" charset="0"/>
              </a:rPr>
              <a:t> ƯCMC </a:t>
            </a:r>
            <a:r>
              <a:rPr lang="en-US" sz="2000" dirty="0" err="1" smtClean="0">
                <a:solidFill>
                  <a:schemeClr val="tx1"/>
                </a:solidFill>
                <a:latin typeface="Arial" pitchFamily="34" charset="0"/>
                <a:cs typeface="Arial" pitchFamily="34" charset="0"/>
              </a:rPr>
              <a:t>Agio</a:t>
            </a:r>
            <a:r>
              <a:rPr lang="en-US" sz="2000" dirty="0" smtClean="0">
                <a:solidFill>
                  <a:schemeClr val="tx1"/>
                </a:solidFill>
                <a:latin typeface="Arial" pitchFamily="34" charset="0"/>
                <a:cs typeface="Arial" pitchFamily="34" charset="0"/>
              </a:rPr>
              <a:t> I </a:t>
            </a:r>
            <a:r>
              <a:rPr lang="en-US" sz="2000" dirty="0" err="1" smtClean="0">
                <a:solidFill>
                  <a:schemeClr val="tx1"/>
                </a:solidFill>
                <a:latin typeface="Arial" pitchFamily="34" charset="0"/>
                <a:cs typeface="Arial" pitchFamily="34" charset="0"/>
              </a:rPr>
              <a:t>thành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Agio</a:t>
            </a:r>
            <a:r>
              <a:rPr lang="en-US" sz="2000" dirty="0" smtClean="0">
                <a:solidFill>
                  <a:schemeClr val="tx1"/>
                </a:solidFill>
                <a:latin typeface="Arial" pitchFamily="34" charset="0"/>
                <a:cs typeface="Arial" pitchFamily="34" charset="0"/>
              </a:rPr>
              <a:t> II.</a:t>
            </a:r>
          </a:p>
          <a:p>
            <a:pPr lvl="1"/>
            <a:r>
              <a:rPr lang="en-US" sz="2000" dirty="0" smtClean="0">
                <a:solidFill>
                  <a:schemeClr val="tx1"/>
                </a:solidFill>
                <a:latin typeface="Arial" pitchFamily="34" charset="0"/>
                <a:cs typeface="Arial" pitchFamily="34" charset="0"/>
              </a:rPr>
              <a:t>Men </a:t>
            </a:r>
            <a:r>
              <a:rPr lang="en-US" sz="2000" dirty="0" err="1" smtClean="0">
                <a:solidFill>
                  <a:schemeClr val="tx1"/>
                </a:solidFill>
                <a:latin typeface="Arial" pitchFamily="34" charset="0"/>
                <a:cs typeface="Arial" pitchFamily="34" charset="0"/>
              </a:rPr>
              <a:t>chuyển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một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exopeptidase</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xúc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chuyển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Agio</a:t>
            </a:r>
            <a:r>
              <a:rPr lang="en-US" sz="2000" dirty="0" smtClean="0">
                <a:solidFill>
                  <a:schemeClr val="tx1"/>
                </a:solidFill>
                <a:latin typeface="Arial" pitchFamily="34" charset="0"/>
                <a:cs typeface="Arial" pitchFamily="34" charset="0"/>
              </a:rPr>
              <a:t> I </a:t>
            </a:r>
            <a:r>
              <a:rPr lang="en-US" sz="2000" dirty="0" err="1" smtClean="0">
                <a:solidFill>
                  <a:schemeClr val="tx1"/>
                </a:solidFill>
                <a:latin typeface="Arial" pitchFamily="34" charset="0"/>
                <a:cs typeface="Arial" pitchFamily="34" charset="0"/>
              </a:rPr>
              <a:t>thành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chất</a:t>
            </a:r>
            <a:r>
              <a:rPr lang="en-US" sz="2000" dirty="0" smtClean="0">
                <a:solidFill>
                  <a:schemeClr val="tx1"/>
                </a:solidFill>
                <a:latin typeface="Arial" pitchFamily="34" charset="0"/>
                <a:cs typeface="Arial" pitchFamily="34" charset="0"/>
              </a:rPr>
              <a:t> co </a:t>
            </a:r>
            <a:r>
              <a:rPr lang="en-US" sz="2000" dirty="0" err="1" smtClean="0">
                <a:solidFill>
                  <a:schemeClr val="tx1"/>
                </a:solidFill>
                <a:latin typeface="Arial" pitchFamily="34" charset="0"/>
                <a:cs typeface="Arial" pitchFamily="34" charset="0"/>
              </a:rPr>
              <a:t>mạch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Agio</a:t>
            </a:r>
            <a:r>
              <a:rPr lang="en-US" sz="2000" dirty="0" smtClean="0">
                <a:solidFill>
                  <a:schemeClr val="tx1"/>
                </a:solidFill>
                <a:latin typeface="Arial" pitchFamily="34" charset="0"/>
                <a:cs typeface="Arial" pitchFamily="34" charset="0"/>
              </a:rPr>
              <a:t> II, </a:t>
            </a:r>
            <a:r>
              <a:rPr lang="en-US" sz="2000" dirty="0" err="1" smtClean="0">
                <a:solidFill>
                  <a:schemeClr val="tx1"/>
                </a:solidFill>
                <a:latin typeface="Arial" pitchFamily="34" charset="0"/>
                <a:cs typeface="Arial" pitchFamily="34" charset="0"/>
              </a:rPr>
              <a:t>tăng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renin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hoạt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động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trong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huyết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tương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giảm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tiết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aldosteron</a:t>
            </a:r>
            <a:r>
              <a:rPr lang="en-US" sz="2000" dirty="0" smtClean="0">
                <a:solidFill>
                  <a:schemeClr val="tx1"/>
                </a:solidFill>
                <a:latin typeface="Arial" pitchFamily="34" charset="0"/>
                <a:cs typeface="Arial" pitchFamily="34" charset="0"/>
              </a:rPr>
              <a:t>.</a:t>
            </a:r>
          </a:p>
          <a:p>
            <a:pPr lvl="1"/>
            <a:r>
              <a:rPr lang="en-US" sz="2000" dirty="0" err="1" smtClean="0">
                <a:solidFill>
                  <a:schemeClr val="tx1"/>
                </a:solidFill>
                <a:latin typeface="Arial" pitchFamily="34" charset="0"/>
                <a:cs typeface="Arial" pitchFamily="34" charset="0"/>
              </a:rPr>
              <a:t>Peridopril</a:t>
            </a:r>
            <a:r>
              <a:rPr lang="en-US" sz="2000" dirty="0" smtClean="0">
                <a:solidFill>
                  <a:schemeClr val="tx1"/>
                </a:solidFill>
                <a:latin typeface="Arial" pitchFamily="34" charset="0"/>
                <a:cs typeface="Arial" pitchFamily="34" charset="0"/>
              </a:rPr>
              <a:t> td </a:t>
            </a:r>
            <a:r>
              <a:rPr lang="en-US" sz="2000" dirty="0" err="1" smtClean="0">
                <a:solidFill>
                  <a:schemeClr val="tx1"/>
                </a:solidFill>
                <a:latin typeface="Arial" pitchFamily="34" charset="0"/>
                <a:cs typeface="Arial" pitchFamily="34" charset="0"/>
              </a:rPr>
              <a:t>thông</a:t>
            </a:r>
            <a:r>
              <a:rPr lang="en-US" sz="2000" dirty="0" smtClean="0">
                <a:solidFill>
                  <a:schemeClr val="tx1"/>
                </a:solidFill>
                <a:latin typeface="Arial" pitchFamily="34" charset="0"/>
                <a:cs typeface="Arial" pitchFamily="34" charset="0"/>
              </a:rPr>
              <a:t> qua CCH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hoạt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tính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peridoprilat</a:t>
            </a:r>
            <a:endParaRPr lang="en-US" sz="2000" dirty="0" smtClean="0">
              <a:solidFill>
                <a:schemeClr val="tx1"/>
              </a:solidFill>
              <a:latin typeface="Arial" pitchFamily="34" charset="0"/>
              <a:cs typeface="Arial" pitchFamily="34" charset="0"/>
            </a:endParaRPr>
          </a:p>
          <a:p>
            <a:pPr lvl="1"/>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giảm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sức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cản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mạch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ngoại</a:t>
            </a:r>
            <a:r>
              <a:rPr lang="en-US" sz="2000" dirty="0" smtClean="0">
                <a:solidFill>
                  <a:schemeClr val="tx1"/>
                </a:solidFill>
                <a:latin typeface="Arial" pitchFamily="34" charset="0"/>
                <a:cs typeface="Arial" pitchFamily="34" charset="0"/>
              </a:rPr>
              <a:t> vi, </a:t>
            </a:r>
            <a:r>
              <a:rPr lang="en-US" sz="2000" dirty="0" err="1" smtClean="0">
                <a:solidFill>
                  <a:schemeClr val="tx1"/>
                </a:solidFill>
                <a:latin typeface="Arial" pitchFamily="34" charset="0"/>
                <a:cs typeface="Arial" pitchFamily="34" charset="0"/>
              </a:rPr>
              <a:t>giảm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tiền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gánh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hậu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gánh</a:t>
            </a:r>
            <a:endParaRPr lang="en-US" sz="2000" dirty="0" smtClean="0">
              <a:solidFill>
                <a:schemeClr val="tx1"/>
              </a:solidFill>
              <a:latin typeface="Arial" pitchFamily="34" charset="0"/>
              <a:cs typeface="Arial" pitchFamily="34" charset="0"/>
            </a:endParaRPr>
          </a:p>
          <a:p>
            <a:pPr lvl="1"/>
            <a:r>
              <a:rPr lang="en-US" sz="2000" dirty="0" err="1" smtClean="0">
                <a:solidFill>
                  <a:schemeClr val="tx1"/>
                </a:solidFill>
                <a:latin typeface="Arial" pitchFamily="34" charset="0"/>
                <a:cs typeface="Arial" pitchFamily="34" charset="0"/>
              </a:rPr>
              <a:t>Tăng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hiệu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suất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cải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thiện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chỉ</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số</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tim</a:t>
            </a:r>
            <a:r>
              <a:rPr lang="en-US" sz="2000" dirty="0" smtClean="0">
                <a:solidFill>
                  <a:schemeClr val="tx1"/>
                </a:solidFill>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fld id="{958E55C3-8DD8-4B96-948B-2BDCA67DDE5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924800" cy="5029200"/>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400" b="1" dirty="0" smtClean="0">
              <a:solidFill>
                <a:srgbClr val="0070C0"/>
              </a:solidFill>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Dược</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động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học</a:t>
            </a:r>
            <a:r>
              <a:rPr lang="en-US" sz="2400" b="1" dirty="0" smtClean="0">
                <a:solidFill>
                  <a:srgbClr val="0070C0"/>
                </a:solidFill>
                <a:latin typeface="Arial" pitchFamily="34" charset="0"/>
                <a:cs typeface="Arial" pitchFamily="34" charset="0"/>
              </a:rPr>
              <a:t>:</a:t>
            </a:r>
          </a:p>
          <a:p>
            <a:pPr lvl="1"/>
            <a:r>
              <a:rPr lang="en-US" sz="2000" dirty="0" err="1" smtClean="0">
                <a:latin typeface="Arial" pitchFamily="34" charset="0"/>
                <a:cs typeface="Arial" pitchFamily="34" charset="0"/>
              </a:rPr>
              <a:t>Hấp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nhanh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uống</a:t>
            </a:r>
            <a:endParaRPr lang="en-US" sz="2000" dirty="0" smtClean="0">
              <a:latin typeface="Arial" pitchFamily="34" charset="0"/>
              <a:cs typeface="Arial" pitchFamily="34" charset="0"/>
            </a:endParaRPr>
          </a:p>
          <a:p>
            <a:pPr lvl="1"/>
            <a:r>
              <a:rPr lang="en-US" sz="2000" dirty="0" err="1" smtClean="0">
                <a:latin typeface="Arial" pitchFamily="34" charset="0"/>
                <a:cs typeface="Arial" pitchFamily="34" charset="0"/>
              </a:rPr>
              <a:t>C</a:t>
            </a:r>
            <a:r>
              <a:rPr lang="en-US" sz="2000" baseline="-25000" dirty="0" err="1" smtClean="0">
                <a:latin typeface="Arial" pitchFamily="34" charset="0"/>
                <a:cs typeface="Arial" pitchFamily="34" charset="0"/>
              </a:rPr>
              <a:t>max</a:t>
            </a:r>
            <a:r>
              <a:rPr lang="en-US" sz="2000" dirty="0" smtClean="0">
                <a:latin typeface="Arial" pitchFamily="34" charset="0"/>
                <a:cs typeface="Arial" pitchFamily="34" charset="0"/>
              </a:rPr>
              <a:t> ~ 1h; SKD </a:t>
            </a:r>
            <a:r>
              <a:rPr lang="en-US" sz="2000" dirty="0" err="1" smtClean="0">
                <a:latin typeface="Arial" pitchFamily="34" charset="0"/>
                <a:cs typeface="Arial" pitchFamily="34" charset="0"/>
              </a:rPr>
              <a:t>từ</a:t>
            </a:r>
            <a:r>
              <a:rPr lang="en-US" sz="2000" dirty="0" smtClean="0">
                <a:latin typeface="Arial" pitchFamily="34" charset="0"/>
                <a:cs typeface="Arial" pitchFamily="34" charset="0"/>
              </a:rPr>
              <a:t> 60-70%; </a:t>
            </a:r>
          </a:p>
          <a:p>
            <a:pPr lvl="1"/>
            <a:r>
              <a:rPr lang="en-US" sz="2000" dirty="0" smtClean="0">
                <a:latin typeface="Arial" pitchFamily="34" charset="0"/>
                <a:cs typeface="Arial" pitchFamily="34" charset="0"/>
              </a:rPr>
              <a:t>~ 20% </a:t>
            </a:r>
            <a:r>
              <a:rPr lang="en-US" sz="2000" dirty="0" err="1" smtClean="0">
                <a:latin typeface="Arial" pitchFamily="34" charset="0"/>
                <a:cs typeface="Arial" pitchFamily="34" charset="0"/>
              </a:rPr>
              <a:t>lượng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Perindopril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hấp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được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perindoprilat</a:t>
            </a:r>
            <a:r>
              <a:rPr lang="en-US" sz="2000" dirty="0" smtClean="0">
                <a:latin typeface="Arial" pitchFamily="34" charset="0"/>
                <a:cs typeface="Arial" pitchFamily="34" charset="0"/>
              </a:rPr>
              <a:t> – CCH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a:t>
            </a:r>
          </a:p>
          <a:p>
            <a:pPr lvl="1"/>
            <a:r>
              <a:rPr lang="en-US" sz="2000" dirty="0" smtClean="0">
                <a:latin typeface="Arial" pitchFamily="34" charset="0"/>
                <a:cs typeface="Arial" pitchFamily="34" charset="0"/>
              </a:rPr>
              <a:t>Do TĂ </a:t>
            </a:r>
            <a:r>
              <a:rPr lang="en-US" sz="2000" dirty="0" err="1" smtClean="0">
                <a:latin typeface="Arial" pitchFamily="34" charset="0"/>
                <a:cs typeface="Arial" pitchFamily="34" charset="0"/>
              </a:rPr>
              <a:t>làm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giảm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việc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peridoprilat</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giảm</a:t>
            </a:r>
            <a:r>
              <a:rPr lang="en-US" sz="2000" dirty="0" smtClean="0">
                <a:latin typeface="Arial" pitchFamily="34" charset="0"/>
                <a:cs typeface="Arial" pitchFamily="34" charset="0"/>
              </a:rPr>
              <a:t> SKD, </a:t>
            </a:r>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uống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peridopril</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đơn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mỗi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buổi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bữa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ăn</a:t>
            </a:r>
            <a:r>
              <a:rPr lang="en-US" sz="2000" dirty="0" smtClean="0">
                <a:latin typeface="Arial" pitchFamily="34" charset="0"/>
                <a:cs typeface="Arial" pitchFamily="34" charset="0"/>
              </a:rPr>
              <a:t>.</a:t>
            </a:r>
          </a:p>
          <a:p>
            <a:pPr lvl="1"/>
            <a:r>
              <a:rPr lang="en-US" sz="2000" dirty="0" smtClean="0">
                <a:latin typeface="Arial" pitchFamily="34" charset="0"/>
                <a:cs typeface="Arial" pitchFamily="34" charset="0"/>
              </a:rPr>
              <a:t> T</a:t>
            </a:r>
            <a:r>
              <a:rPr lang="en-US" sz="2000" baseline="-25000" dirty="0" smtClean="0">
                <a:latin typeface="Arial" pitchFamily="34" charset="0"/>
                <a:cs typeface="Arial" pitchFamily="34" charset="0"/>
              </a:rPr>
              <a:t>1/2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tự</a:t>
            </a:r>
            <a:r>
              <a:rPr lang="en-US" sz="2000" dirty="0" smtClean="0">
                <a:latin typeface="Arial" pitchFamily="34" charset="0"/>
                <a:cs typeface="Arial" pitchFamily="34" charset="0"/>
              </a:rPr>
              <a:t> do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3-5h </a:t>
            </a:r>
            <a:r>
              <a:rPr lang="en-US" sz="2000" dirty="0" err="1" smtClean="0">
                <a:latin typeface="Arial" pitchFamily="34" charset="0"/>
                <a:cs typeface="Arial" pitchFamily="34" charset="0"/>
              </a:rPr>
              <a:t>còn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gắn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men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là</a:t>
            </a:r>
            <a:r>
              <a:rPr lang="en-US" sz="2000" dirty="0" smtClean="0">
                <a:latin typeface="Arial" pitchFamily="34" charset="0"/>
                <a:cs typeface="Arial" pitchFamily="34" charset="0"/>
              </a:rPr>
              <a:t> 25h ( do </a:t>
            </a:r>
            <a:r>
              <a:rPr lang="en-US" sz="2000" dirty="0" err="1" smtClean="0">
                <a:latin typeface="Arial" pitchFamily="34" charset="0"/>
                <a:cs typeface="Arial" pitchFamily="34" charset="0"/>
              </a:rPr>
              <a:t>sự</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phân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perindoprilat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gắn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mem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chuyển</a:t>
            </a:r>
            <a:r>
              <a:rPr lang="en-US" sz="2000" dirty="0" smtClean="0">
                <a:latin typeface="Arial" pitchFamily="34" charset="0"/>
                <a:cs typeface="Arial" pitchFamily="34" charset="0"/>
              </a:rPr>
              <a:t>)</a:t>
            </a:r>
          </a:p>
          <a:p>
            <a:pPr lvl="1"/>
            <a:r>
              <a:rPr lang="en-US" sz="2000" dirty="0" err="1" smtClean="0">
                <a:latin typeface="Arial" pitchFamily="34" charset="0"/>
                <a:cs typeface="Arial" pitchFamily="34" charset="0"/>
              </a:rPr>
              <a:t>Thải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trừ</a:t>
            </a:r>
            <a:r>
              <a:rPr lang="en-US" sz="2000" dirty="0" smtClean="0">
                <a:latin typeface="Arial" pitchFamily="34" charset="0"/>
                <a:cs typeface="Arial" pitchFamily="34" charset="0"/>
              </a:rPr>
              <a:t> qua </a:t>
            </a:r>
            <a:r>
              <a:rPr lang="en-US" sz="2000" dirty="0" err="1" smtClean="0">
                <a:latin typeface="Arial" pitchFamily="34" charset="0"/>
                <a:cs typeface="Arial" pitchFamily="34" charset="0"/>
              </a:rPr>
              <a:t>nước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tiểu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giảm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thận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già</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27</a:t>
            </a:fld>
            <a:endParaRPr lang="en-US"/>
          </a:p>
        </p:txBody>
      </p:sp>
      <p:sp>
        <p:nvSpPr>
          <p:cNvPr id="5" name="Title 1"/>
          <p:cNvSpPr>
            <a:spLocks noGrp="1"/>
          </p:cNvSpPr>
          <p:nvPr>
            <p:ph type="title"/>
          </p:nvPr>
        </p:nvSpPr>
        <p:spPr>
          <a:xfrm>
            <a:off x="685800" y="457200"/>
            <a:ext cx="7924800" cy="8683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848600" cy="4800600"/>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400" b="1" dirty="0" smtClean="0">
              <a:solidFill>
                <a:srgbClr val="0070C0"/>
              </a:solidFill>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Chỉ</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định</a:t>
            </a:r>
            <a:r>
              <a:rPr lang="en-US" sz="2400" b="1" dirty="0" smtClean="0">
                <a:solidFill>
                  <a:srgbClr val="0070C0"/>
                </a:solidFill>
                <a:latin typeface="Arial" pitchFamily="34" charset="0"/>
                <a:cs typeface="Arial" pitchFamily="34" charset="0"/>
              </a:rPr>
              <a:t>:</a:t>
            </a:r>
          </a:p>
          <a:p>
            <a:pPr lvl="1"/>
            <a:r>
              <a:rPr lang="en-US" sz="2000" dirty="0" err="1" smtClean="0">
                <a:latin typeface="Arial" pitchFamily="34" charset="0"/>
                <a:cs typeface="Arial" pitchFamily="34" charset="0"/>
              </a:rPr>
              <a:t>Đtrị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cao</a:t>
            </a:r>
            <a:r>
              <a:rPr lang="en-US" sz="2000" dirty="0" smtClean="0">
                <a:latin typeface="Arial" pitchFamily="34" charset="0"/>
                <a:cs typeface="Arial" pitchFamily="34" charset="0"/>
              </a:rPr>
              <a:t> HA</a:t>
            </a:r>
          </a:p>
          <a:p>
            <a:pPr lvl="1"/>
            <a:r>
              <a:rPr lang="en-US" sz="2000" dirty="0" err="1" smtClean="0">
                <a:latin typeface="Arial" pitchFamily="34" charset="0"/>
                <a:cs typeface="Arial" pitchFamily="34" charset="0"/>
              </a:rPr>
              <a:t>Đtrị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chứng</a:t>
            </a:r>
            <a:endParaRPr lang="en-US" sz="2000" dirty="0" smtClean="0">
              <a:latin typeface="Arial" pitchFamily="34" charset="0"/>
              <a:cs typeface="Arial" pitchFamily="34" charset="0"/>
            </a:endParaRPr>
          </a:p>
          <a:p>
            <a:pPr lvl="1"/>
            <a:r>
              <a:rPr lang="en-US" sz="2000" dirty="0" err="1" smtClean="0">
                <a:latin typeface="Arial" pitchFamily="34" charset="0"/>
                <a:cs typeface="Arial" pitchFamily="34" charset="0"/>
              </a:rPr>
              <a:t>Giảm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tim</a:t>
            </a:r>
            <a:r>
              <a:rPr lang="en-US" sz="2000" dirty="0" smtClean="0">
                <a:latin typeface="Arial" pitchFamily="34" charset="0"/>
                <a:cs typeface="Arial" pitchFamily="34" charset="0"/>
              </a:rPr>
              <a:t> ở BN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tiền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tổn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thương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cơ</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máu</a:t>
            </a:r>
            <a:r>
              <a:rPr lang="en-US" sz="2000" dirty="0" smtClean="0">
                <a:latin typeface="Arial" pitchFamily="34" charset="0"/>
                <a:cs typeface="Arial" pitchFamily="34" charset="0"/>
              </a:rPr>
              <a:t>.</a:t>
            </a:r>
            <a:endParaRPr lang="en-US" sz="2400" dirty="0" smtClean="0">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Liều</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và</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cách</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a:t>
            </a:r>
          </a:p>
          <a:p>
            <a:pPr lvl="1"/>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1lần </a:t>
            </a:r>
            <a:r>
              <a:rPr lang="en-US" sz="2000" dirty="0" err="1" smtClean="0">
                <a:latin typeface="Arial" pitchFamily="34" charset="0"/>
                <a:cs typeface="Arial" pitchFamily="34" charset="0"/>
              </a:rPr>
              <a:t>mỗi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buổi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trước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bữa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ăn</a:t>
            </a:r>
            <a:r>
              <a:rPr lang="en-US" sz="2000" dirty="0" smtClean="0">
                <a:latin typeface="Arial" pitchFamily="34" charset="0"/>
                <a:cs typeface="Arial" pitchFamily="34" charset="0"/>
              </a:rPr>
              <a:t>. </a:t>
            </a:r>
          </a:p>
          <a:p>
            <a:pPr lvl="1"/>
            <a:r>
              <a:rPr lang="en-US" sz="2000" dirty="0" err="1" smtClean="0">
                <a:latin typeface="Arial" pitchFamily="34" charset="0"/>
                <a:cs typeface="Arial" pitchFamily="34" charset="0"/>
              </a:rPr>
              <a:t>Cố</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gắng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uống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mỗi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ngày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buổi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sáng</a:t>
            </a:r>
            <a:r>
              <a:rPr lang="en-US" sz="2000" dirty="0" smtClean="0">
                <a:latin typeface="Arial" pitchFamily="34" charset="0"/>
                <a:cs typeface="Arial" pitchFamily="34" charset="0"/>
              </a:rPr>
              <a:t>.</a:t>
            </a:r>
          </a:p>
          <a:p>
            <a:pPr lvl="1"/>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28</a:t>
            </a:fld>
            <a:endParaRPr lang="en-US"/>
          </a:p>
        </p:txBody>
      </p:sp>
      <p:sp>
        <p:nvSpPr>
          <p:cNvPr id="5" name="Title 1"/>
          <p:cNvSpPr>
            <a:spLocks noGrp="1"/>
          </p:cNvSpPr>
          <p:nvPr>
            <p:ph type="title"/>
          </p:nvPr>
        </p:nvSpPr>
        <p:spPr>
          <a:xfrm>
            <a:off x="685800" y="609600"/>
            <a:ext cx="7848600" cy="8683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7924800" cy="4800600"/>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400" b="1" dirty="0" smtClean="0">
              <a:solidFill>
                <a:srgbClr val="0070C0"/>
              </a:solidFill>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Liều</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và</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cách</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tt</a:t>
            </a:r>
            <a:r>
              <a:rPr lang="en-US" sz="2400" b="1" dirty="0" smtClean="0">
                <a:solidFill>
                  <a:srgbClr val="0070C0"/>
                </a:solidFill>
                <a:latin typeface="Arial" pitchFamily="34" charset="0"/>
                <a:cs typeface="Arial" pitchFamily="34" charset="0"/>
              </a:rPr>
              <a:t>):</a:t>
            </a:r>
          </a:p>
          <a:p>
            <a:r>
              <a:rPr lang="en-US" sz="2000" dirty="0" smtClean="0">
                <a:solidFill>
                  <a:schemeClr val="tx1"/>
                </a:solidFill>
                <a:latin typeface="Arial" pitchFamily="34" charset="0"/>
                <a:cs typeface="Arial" pitchFamily="34" charset="0"/>
              </a:rPr>
              <a:t>Cao </a:t>
            </a:r>
            <a:r>
              <a:rPr lang="en-US" sz="2000" dirty="0" err="1" smtClean="0">
                <a:solidFill>
                  <a:schemeClr val="tx1"/>
                </a:solidFill>
                <a:latin typeface="Arial" pitchFamily="34" charset="0"/>
                <a:cs typeface="Arial" pitchFamily="34" charset="0"/>
              </a:rPr>
              <a:t>huyết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áp</a:t>
            </a:r>
            <a:r>
              <a:rPr lang="en-US" sz="2000" dirty="0" smtClean="0">
                <a:solidFill>
                  <a:schemeClr val="tx1"/>
                </a:solidFill>
                <a:latin typeface="Arial" pitchFamily="34" charset="0"/>
                <a:cs typeface="Arial" pitchFamily="34" charset="0"/>
              </a:rPr>
              <a:t>:</a:t>
            </a:r>
          </a:p>
          <a:p>
            <a:pPr lvl="1"/>
            <a:r>
              <a:rPr lang="en-US" sz="2000" dirty="0" err="1" smtClean="0">
                <a:solidFill>
                  <a:schemeClr val="tx1"/>
                </a:solidFill>
                <a:latin typeface="Arial" pitchFamily="34" charset="0"/>
                <a:cs typeface="Arial" pitchFamily="34" charset="0"/>
              </a:rPr>
              <a:t>Tùy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theo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từng</a:t>
            </a:r>
            <a:r>
              <a:rPr lang="en-US" sz="2000" dirty="0" smtClean="0">
                <a:solidFill>
                  <a:schemeClr val="tx1"/>
                </a:solidFill>
                <a:latin typeface="Arial" pitchFamily="34" charset="0"/>
                <a:cs typeface="Arial" pitchFamily="34" charset="0"/>
              </a:rPr>
              <a:t> BN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đáp</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ứng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về</a:t>
            </a:r>
            <a:r>
              <a:rPr lang="en-US" sz="2000" dirty="0" smtClean="0">
                <a:solidFill>
                  <a:schemeClr val="tx1"/>
                </a:solidFill>
                <a:latin typeface="Arial" pitchFamily="34" charset="0"/>
                <a:cs typeface="Arial" pitchFamily="34" charset="0"/>
              </a:rPr>
              <a:t> HA</a:t>
            </a:r>
          </a:p>
          <a:p>
            <a:pPr lvl="1"/>
            <a:r>
              <a:rPr lang="en-US" sz="2000" dirty="0" err="1" smtClean="0">
                <a:solidFill>
                  <a:schemeClr val="tx1"/>
                </a:solidFill>
                <a:latin typeface="Arial" pitchFamily="34" charset="0"/>
                <a:cs typeface="Arial" pitchFamily="34" charset="0"/>
              </a:rPr>
              <a:t>Liều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khởi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nên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dùng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a:t>
            </a:r>
            <a:r>
              <a:rPr lang="en-US" sz="2000" dirty="0" smtClean="0">
                <a:solidFill>
                  <a:schemeClr val="tx1"/>
                </a:solidFill>
                <a:latin typeface="Arial" pitchFamily="34" charset="0"/>
                <a:cs typeface="Arial" pitchFamily="34" charset="0"/>
              </a:rPr>
              <a:t> 4mg/</a:t>
            </a:r>
            <a:r>
              <a:rPr lang="en-US" sz="2000" dirty="0" err="1" smtClean="0">
                <a:solidFill>
                  <a:schemeClr val="tx1"/>
                </a:solidFill>
                <a:latin typeface="Arial" pitchFamily="34" charset="0"/>
                <a:cs typeface="Arial" pitchFamily="34" charset="0"/>
              </a:rPr>
              <a:t>lần</a:t>
            </a:r>
            <a:r>
              <a:rPr lang="en-US" sz="2000" dirty="0" smtClean="0">
                <a:solidFill>
                  <a:schemeClr val="tx1"/>
                </a:solidFill>
                <a:latin typeface="Arial" pitchFamily="34" charset="0"/>
                <a:cs typeface="Arial" pitchFamily="34" charset="0"/>
              </a:rPr>
              <a:t>/</a:t>
            </a:r>
            <a:r>
              <a:rPr lang="en-US" sz="2000" dirty="0" err="1" smtClean="0">
                <a:solidFill>
                  <a:schemeClr val="tx1"/>
                </a:solidFill>
                <a:latin typeface="Arial" pitchFamily="34" charset="0"/>
                <a:cs typeface="Arial" pitchFamily="34" charset="0"/>
              </a:rPr>
              <a:t>sáng</a:t>
            </a:r>
            <a:endParaRPr lang="en-US" sz="2000" dirty="0" smtClean="0">
              <a:solidFill>
                <a:schemeClr val="tx1"/>
              </a:solidFill>
              <a:latin typeface="Arial" pitchFamily="34" charset="0"/>
              <a:cs typeface="Arial" pitchFamily="34" charset="0"/>
            </a:endParaRPr>
          </a:p>
          <a:p>
            <a:pPr lvl="1"/>
            <a:r>
              <a:rPr lang="en-US" sz="2000" dirty="0" err="1" smtClean="0">
                <a:solidFill>
                  <a:schemeClr val="tx1"/>
                </a:solidFill>
                <a:latin typeface="Arial" pitchFamily="34" charset="0"/>
                <a:cs typeface="Arial" pitchFamily="34" charset="0"/>
              </a:rPr>
              <a:t>Nếu</a:t>
            </a:r>
            <a:r>
              <a:rPr lang="en-US" sz="2000" dirty="0" smtClean="0">
                <a:solidFill>
                  <a:schemeClr val="tx1"/>
                </a:solidFill>
                <a:latin typeface="Arial" pitchFamily="34" charset="0"/>
                <a:cs typeface="Arial" pitchFamily="34" charset="0"/>
              </a:rPr>
              <a:t> BN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hệ</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thống</a:t>
            </a:r>
            <a:r>
              <a:rPr lang="en-US" sz="2000" dirty="0" smtClean="0">
                <a:solidFill>
                  <a:schemeClr val="tx1"/>
                </a:solidFill>
                <a:latin typeface="Arial" pitchFamily="34" charset="0"/>
                <a:cs typeface="Arial" pitchFamily="34" charset="0"/>
              </a:rPr>
              <a:t> Re-</a:t>
            </a:r>
            <a:r>
              <a:rPr lang="en-US" sz="2000" dirty="0" err="1" smtClean="0">
                <a:solidFill>
                  <a:schemeClr val="tx1"/>
                </a:solidFill>
                <a:latin typeface="Arial" pitchFamily="34" charset="0"/>
                <a:cs typeface="Arial" pitchFamily="34" charset="0"/>
              </a:rPr>
              <a:t>Angi</a:t>
            </a:r>
            <a:r>
              <a:rPr lang="en-US" sz="2000" dirty="0" smtClean="0">
                <a:solidFill>
                  <a:schemeClr val="tx1"/>
                </a:solidFill>
                <a:latin typeface="Arial" pitchFamily="34" charset="0"/>
                <a:cs typeface="Arial" pitchFamily="34" charset="0"/>
              </a:rPr>
              <a:t>-</a:t>
            </a:r>
            <a:r>
              <a:rPr lang="en-US" sz="2000" dirty="0" err="1" smtClean="0">
                <a:solidFill>
                  <a:schemeClr val="tx1"/>
                </a:solidFill>
                <a:latin typeface="Arial" pitchFamily="34" charset="0"/>
                <a:cs typeface="Arial" pitchFamily="34" charset="0"/>
              </a:rPr>
              <a:t>Aldos</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hoạt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động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mạnh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như</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tăng</a:t>
            </a:r>
            <a:r>
              <a:rPr lang="en-US" sz="2000" dirty="0" smtClean="0">
                <a:solidFill>
                  <a:schemeClr val="tx1"/>
                </a:solidFill>
                <a:latin typeface="Arial" pitchFamily="34" charset="0"/>
                <a:cs typeface="Arial" pitchFamily="34" charset="0"/>
              </a:rPr>
              <a:t> HA </a:t>
            </a:r>
            <a:r>
              <a:rPr lang="en-US" sz="2000" dirty="0" err="1" smtClean="0">
                <a:solidFill>
                  <a:schemeClr val="tx1"/>
                </a:solidFill>
                <a:latin typeface="Arial" pitchFamily="34" charset="0"/>
                <a:cs typeface="Arial" pitchFamily="34" charset="0"/>
              </a:rPr>
              <a:t>mạch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thận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mất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muối</a:t>
            </a:r>
            <a:r>
              <a:rPr lang="en-US" sz="2000" dirty="0" smtClean="0">
                <a:solidFill>
                  <a:schemeClr val="tx1"/>
                </a:solidFill>
                <a:latin typeface="Arial" pitchFamily="34" charset="0"/>
                <a:cs typeface="Arial" pitchFamily="34" charset="0"/>
              </a:rPr>
              <a:t> – </a:t>
            </a:r>
            <a:r>
              <a:rPr lang="en-US" sz="2000" dirty="0" err="1" smtClean="0">
                <a:solidFill>
                  <a:schemeClr val="tx1"/>
                </a:solidFill>
                <a:latin typeface="Arial" pitchFamily="34" charset="0"/>
                <a:cs typeface="Arial" pitchFamily="34" charset="0"/>
              </a:rPr>
              <a:t>nước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mất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bù</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hoặc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cao</a:t>
            </a:r>
            <a:r>
              <a:rPr lang="en-US" sz="2000" dirty="0" smtClean="0">
                <a:solidFill>
                  <a:schemeClr val="tx1"/>
                </a:solidFill>
                <a:latin typeface="Arial" pitchFamily="34" charset="0"/>
                <a:cs typeface="Arial" pitchFamily="34" charset="0"/>
              </a:rPr>
              <a:t> HA </a:t>
            </a:r>
            <a:r>
              <a:rPr lang="en-US" sz="2000" dirty="0" err="1" smtClean="0">
                <a:solidFill>
                  <a:schemeClr val="tx1"/>
                </a:solidFill>
                <a:latin typeface="Arial" pitchFamily="34" charset="0"/>
                <a:cs typeface="Arial" pitchFamily="34" charset="0"/>
              </a:rPr>
              <a:t>nặng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thì</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liều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khởi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nên</a:t>
            </a:r>
            <a:r>
              <a:rPr lang="en-US" sz="2000" dirty="0" smtClean="0">
                <a:solidFill>
                  <a:schemeClr val="tx1"/>
                </a:solidFill>
                <a:latin typeface="Arial" pitchFamily="34" charset="0"/>
                <a:cs typeface="Arial" pitchFamily="34" charset="0"/>
              </a:rPr>
              <a:t> 2mg, do </a:t>
            </a:r>
            <a:r>
              <a:rPr lang="en-US" sz="2000" dirty="0" err="1" smtClean="0">
                <a:solidFill>
                  <a:schemeClr val="tx1"/>
                </a:solidFill>
                <a:latin typeface="Arial" pitchFamily="34" charset="0"/>
                <a:cs typeface="Arial" pitchFamily="34" charset="0"/>
              </a:rPr>
              <a:t>Bn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HA </a:t>
            </a:r>
            <a:r>
              <a:rPr lang="en-US" sz="2000" dirty="0" err="1" smtClean="0">
                <a:solidFill>
                  <a:schemeClr val="tx1"/>
                </a:solidFill>
                <a:latin typeface="Arial" pitchFamily="34" charset="0"/>
                <a:cs typeface="Arial" pitchFamily="34" charset="0"/>
              </a:rPr>
              <a:t>quá</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mức</a:t>
            </a:r>
            <a:r>
              <a:rPr lang="en-US" sz="2000" dirty="0" smtClean="0">
                <a:solidFill>
                  <a:schemeClr val="tx1"/>
                </a:solidFill>
                <a:latin typeface="Arial" pitchFamily="34" charset="0"/>
                <a:cs typeface="Arial" pitchFamily="34" charset="0"/>
              </a:rPr>
              <a:t>.</a:t>
            </a:r>
          </a:p>
          <a:p>
            <a:pPr lvl="1"/>
            <a:r>
              <a:rPr lang="en-US" sz="2000" dirty="0" err="1" smtClean="0">
                <a:solidFill>
                  <a:schemeClr val="tx1"/>
                </a:solidFill>
                <a:latin typeface="Arial" pitchFamily="34" charset="0"/>
                <a:cs typeface="Arial" pitchFamily="34" charset="0"/>
              </a:rPr>
              <a:t>Sau</a:t>
            </a:r>
            <a:r>
              <a:rPr lang="en-US" sz="2000" dirty="0" smtClean="0">
                <a:solidFill>
                  <a:schemeClr val="tx1"/>
                </a:solidFill>
                <a:latin typeface="Arial" pitchFamily="34" charset="0"/>
                <a:cs typeface="Arial" pitchFamily="34" charset="0"/>
              </a:rPr>
              <a:t> 1tháng </a:t>
            </a:r>
            <a:r>
              <a:rPr lang="en-US" sz="2000" dirty="0" err="1" smtClean="0">
                <a:solidFill>
                  <a:schemeClr val="tx1"/>
                </a:solidFill>
                <a:latin typeface="Arial" pitchFamily="34" charset="0"/>
                <a:cs typeface="Arial" pitchFamily="34" charset="0"/>
              </a:rPr>
              <a:t>đtrị</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tăng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lên</a:t>
            </a:r>
            <a:r>
              <a:rPr lang="en-US" sz="2000" dirty="0" smtClean="0">
                <a:solidFill>
                  <a:schemeClr val="tx1"/>
                </a:solidFill>
                <a:latin typeface="Arial" pitchFamily="34" charset="0"/>
                <a:cs typeface="Arial" pitchFamily="34" charset="0"/>
              </a:rPr>
              <a:t> 8mg/</a:t>
            </a:r>
            <a:r>
              <a:rPr lang="en-US" sz="2000" dirty="0" err="1" smtClean="0">
                <a:solidFill>
                  <a:schemeClr val="tx1"/>
                </a:solidFill>
                <a:latin typeface="Arial" pitchFamily="34" charset="0"/>
                <a:cs typeface="Arial" pitchFamily="34" charset="0"/>
              </a:rPr>
              <a:t>lần</a:t>
            </a:r>
            <a:r>
              <a:rPr lang="en-US" sz="2000" dirty="0" smtClean="0">
                <a:solidFill>
                  <a:schemeClr val="tx1"/>
                </a:solidFill>
                <a:latin typeface="Arial" pitchFamily="34" charset="0"/>
                <a:cs typeface="Arial" pitchFamily="34" charset="0"/>
              </a:rPr>
              <a:t>/</a:t>
            </a:r>
            <a:r>
              <a:rPr lang="en-US" sz="2000" dirty="0" err="1" smtClean="0">
                <a:solidFill>
                  <a:schemeClr val="tx1"/>
                </a:solidFill>
                <a:latin typeface="Arial" pitchFamily="34" charset="0"/>
                <a:cs typeface="Arial" pitchFamily="34" charset="0"/>
              </a:rPr>
              <a:t>ng</a:t>
            </a:r>
            <a:endParaRPr lang="en-US" sz="2000" dirty="0" smtClean="0">
              <a:solidFill>
                <a:schemeClr val="tx1"/>
              </a:solidFill>
              <a:latin typeface="Arial" pitchFamily="34" charset="0"/>
              <a:cs typeface="Arial" pitchFamily="34" charset="0"/>
            </a:endParaRPr>
          </a:p>
          <a:p>
            <a:pPr lvl="1"/>
            <a:r>
              <a:rPr lang="en-US" sz="2000" dirty="0" smtClean="0">
                <a:solidFill>
                  <a:schemeClr val="tx1"/>
                </a:solidFill>
                <a:latin typeface="Arial" pitchFamily="34" charset="0"/>
                <a:cs typeface="Arial" pitchFamily="34" charset="0"/>
              </a:rPr>
              <a:t>BN </a:t>
            </a:r>
            <a:r>
              <a:rPr lang="en-US" sz="2000" dirty="0" err="1" smtClean="0">
                <a:solidFill>
                  <a:schemeClr val="tx1"/>
                </a:solidFill>
                <a:latin typeface="Arial" pitchFamily="34" charset="0"/>
                <a:cs typeface="Arial" pitchFamily="34" charset="0"/>
              </a:rPr>
              <a:t>lớn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tuổi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nên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bắt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liều</a:t>
            </a:r>
            <a:r>
              <a:rPr lang="en-US" sz="2000" dirty="0" smtClean="0">
                <a:solidFill>
                  <a:schemeClr val="tx1"/>
                </a:solidFill>
                <a:latin typeface="Arial" pitchFamily="34" charset="0"/>
                <a:cs typeface="Arial" pitchFamily="34" charset="0"/>
              </a:rPr>
              <a:t> 2mg,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tăng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lên</a:t>
            </a:r>
            <a:r>
              <a:rPr lang="en-US" sz="2000" dirty="0" smtClean="0">
                <a:solidFill>
                  <a:schemeClr val="tx1"/>
                </a:solidFill>
                <a:latin typeface="Arial" pitchFamily="34" charset="0"/>
                <a:cs typeface="Arial" pitchFamily="34" charset="0"/>
              </a:rPr>
              <a:t> 4mg </a:t>
            </a:r>
            <a:r>
              <a:rPr lang="en-US" sz="2000" dirty="0" err="1" smtClean="0">
                <a:solidFill>
                  <a:schemeClr val="tx1"/>
                </a:solidFill>
                <a:latin typeface="Arial" pitchFamily="34" charset="0"/>
                <a:cs typeface="Arial" pitchFamily="34" charset="0"/>
              </a:rPr>
              <a:t>sau</a:t>
            </a:r>
            <a:r>
              <a:rPr lang="en-US" sz="2000" dirty="0" smtClean="0">
                <a:solidFill>
                  <a:schemeClr val="tx1"/>
                </a:solidFill>
                <a:latin typeface="Arial" pitchFamily="34" charset="0"/>
                <a:cs typeface="Arial" pitchFamily="34" charset="0"/>
              </a:rPr>
              <a:t> 1tháng </a:t>
            </a:r>
            <a:r>
              <a:rPr lang="en-US" sz="2000" dirty="0" err="1" smtClean="0">
                <a:solidFill>
                  <a:schemeClr val="tx1"/>
                </a:solidFill>
                <a:latin typeface="Arial" pitchFamily="34" charset="0"/>
                <a:cs typeface="Arial" pitchFamily="34" charset="0"/>
              </a:rPr>
              <a:t>đtrị</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rồi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tới</a:t>
            </a:r>
            <a:r>
              <a:rPr lang="en-US" sz="2000" dirty="0" smtClean="0">
                <a:solidFill>
                  <a:schemeClr val="tx1"/>
                </a:solidFill>
                <a:latin typeface="Arial" pitchFamily="34" charset="0"/>
                <a:cs typeface="Arial" pitchFamily="34" charset="0"/>
              </a:rPr>
              <a:t> 8mg </a:t>
            </a:r>
            <a:r>
              <a:rPr lang="en-US" sz="2000" dirty="0" err="1" smtClean="0">
                <a:solidFill>
                  <a:schemeClr val="tx1"/>
                </a:solidFill>
                <a:latin typeface="Arial" pitchFamily="34" charset="0"/>
                <a:cs typeface="Arial" pitchFamily="34" charset="0"/>
              </a:rPr>
              <a:t>nếu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cần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thiết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tùy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theo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thận</a:t>
            </a:r>
            <a:r>
              <a:rPr lang="en-US" sz="2000" dirty="0" smtClean="0">
                <a:solidFill>
                  <a:schemeClr val="tx1"/>
                </a:solidFill>
                <a:latin typeface="Arial" pitchFamily="34" charset="0"/>
                <a:cs typeface="Arial" pitchFamily="34" charset="0"/>
              </a:rPr>
              <a:t>.</a:t>
            </a:r>
          </a:p>
          <a:p>
            <a:pPr>
              <a:buNone/>
            </a:pP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29</a:t>
            </a:fld>
            <a:endParaRPr lang="en-US"/>
          </a:p>
        </p:txBody>
      </p:sp>
      <p:sp>
        <p:nvSpPr>
          <p:cNvPr id="5" name="Title 1"/>
          <p:cNvSpPr>
            <a:spLocks noGrp="1"/>
          </p:cNvSpPr>
          <p:nvPr>
            <p:ph type="title"/>
          </p:nvPr>
        </p:nvSpPr>
        <p:spPr>
          <a:xfrm>
            <a:off x="609600" y="609600"/>
            <a:ext cx="7924800" cy="9445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1. </a:t>
            </a:r>
            <a:r>
              <a:rPr lang="en-US" b="1" dirty="0" err="1" smtClean="0">
                <a:solidFill>
                  <a:srgbClr val="C00000"/>
                </a:solidFill>
              </a:rPr>
              <a:t>Falgankid</a:t>
            </a:r>
            <a:r>
              <a:rPr lang="en-US" b="1" dirty="0" smtClean="0">
                <a:solidFill>
                  <a:srgbClr val="C00000"/>
                </a:solidFill>
              </a:rPr>
              <a:t> 250</a:t>
            </a:r>
            <a:br>
              <a:rPr lang="en-US" b="1" dirty="0" smtClean="0">
                <a:solidFill>
                  <a:srgbClr val="C00000"/>
                </a:solidFill>
              </a:rPr>
            </a:br>
            <a:r>
              <a:rPr lang="en-US" sz="3100" dirty="0" smtClean="0">
                <a:solidFill>
                  <a:srgbClr val="0070C0"/>
                </a:solidFill>
              </a:rPr>
              <a:t>(</a:t>
            </a:r>
            <a:r>
              <a:rPr lang="en-US" sz="3100" dirty="0" err="1" smtClean="0">
                <a:solidFill>
                  <a:srgbClr val="0070C0"/>
                </a:solidFill>
              </a:rPr>
              <a:t>Paracetamol</a:t>
            </a:r>
            <a:r>
              <a:rPr lang="en-US" sz="3100" dirty="0" smtClean="0">
                <a:solidFill>
                  <a:srgbClr val="0070C0"/>
                </a:solidFill>
              </a:rPr>
              <a:t> 250mg/10ml)</a:t>
            </a:r>
            <a:endParaRPr lang="en-US" sz="3100" dirty="0">
              <a:solidFill>
                <a:srgbClr val="0070C0"/>
              </a:solidFill>
            </a:endParaRPr>
          </a:p>
        </p:txBody>
      </p:sp>
      <p:pic>
        <p:nvPicPr>
          <p:cNvPr id="1026" name="Picture 2" descr="Káº¿t quáº£ hÃ¬nh áº£nh cho thuá»c falgankid250/ 10ml"/>
          <p:cNvPicPr>
            <a:picLocks noChangeAspect="1" noChangeArrowheads="1"/>
          </p:cNvPicPr>
          <p:nvPr/>
        </p:nvPicPr>
        <p:blipFill>
          <a:blip r:embed="rId2" cstate="print"/>
          <a:srcRect/>
          <a:stretch>
            <a:fillRect/>
          </a:stretch>
        </p:blipFill>
        <p:spPr bwMode="auto">
          <a:xfrm>
            <a:off x="762000" y="1752600"/>
            <a:ext cx="3962400" cy="3581400"/>
          </a:xfrm>
          <a:prstGeom prst="rect">
            <a:avLst/>
          </a:prstGeom>
          <a:noFill/>
        </p:spPr>
      </p:pic>
      <p:sp>
        <p:nvSpPr>
          <p:cNvPr id="1028" name="AutoShape 4" descr="Káº¿t quáº£ hÃ¬nh áº£nh cho thuá»c falgankid250/ 10m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Káº¿t quáº£ hÃ¬nh áº£nh cho thuá»c falgankid250/ 10m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Káº¿t quáº£ hÃ¬nh áº£nh cho thuá»c falgankid250/ 10ml"/>
          <p:cNvPicPr>
            <a:picLocks noChangeAspect="1" noChangeArrowheads="1"/>
          </p:cNvPicPr>
          <p:nvPr/>
        </p:nvPicPr>
        <p:blipFill>
          <a:blip r:embed="rId3"/>
          <a:srcRect/>
          <a:stretch>
            <a:fillRect/>
          </a:stretch>
        </p:blipFill>
        <p:spPr bwMode="auto">
          <a:xfrm>
            <a:off x="5105400" y="1752600"/>
            <a:ext cx="3200400" cy="3505200"/>
          </a:xfrm>
          <a:prstGeom prst="rect">
            <a:avLst/>
          </a:prstGeom>
          <a:noFill/>
        </p:spPr>
      </p:pic>
      <p:sp>
        <p:nvSpPr>
          <p:cNvPr id="8" name="Rectangle 7"/>
          <p:cNvSpPr/>
          <p:nvPr/>
        </p:nvSpPr>
        <p:spPr>
          <a:xfrm>
            <a:off x="762000" y="5562600"/>
            <a:ext cx="7924800" cy="646331"/>
          </a:xfrm>
          <a:prstGeom prst="rect">
            <a:avLst/>
          </a:prstGeom>
        </p:spPr>
        <p:txBody>
          <a:bodyPr wrap="square">
            <a:spAutoFit/>
          </a:bodyPr>
          <a:lstStyle/>
          <a:p>
            <a:r>
              <a:rPr lang="en-US" b="1" dirty="0" err="1">
                <a:solidFill>
                  <a:schemeClr val="accent6">
                    <a:lumMod val="50000"/>
                  </a:schemeClr>
                </a:solidFill>
                <a:latin typeface="Arial" pitchFamily="34" charset="0"/>
                <a:cs typeface="Arial" pitchFamily="34" charset="0"/>
              </a:rPr>
              <a:t>Dạng</a:t>
            </a:r>
            <a:r>
              <a:rPr lang="en-US" b="1" dirty="0">
                <a:solidFill>
                  <a:schemeClr val="accent6">
                    <a:lumMod val="50000"/>
                  </a:schemeClr>
                </a:solidFill>
                <a:latin typeface="Arial" pitchFamily="34" charset="0"/>
                <a:cs typeface="Arial" pitchFamily="34" charset="0"/>
              </a:rPr>
              <a:t> </a:t>
            </a:r>
            <a:r>
              <a:rPr lang="en-US" b="1" dirty="0" err="1">
                <a:solidFill>
                  <a:schemeClr val="accent6">
                    <a:lumMod val="50000"/>
                  </a:schemeClr>
                </a:solidFill>
                <a:latin typeface="Arial" pitchFamily="34" charset="0"/>
                <a:cs typeface="Arial" pitchFamily="34" charset="0"/>
              </a:rPr>
              <a:t>bào</a:t>
            </a:r>
            <a:r>
              <a:rPr lang="en-US" b="1" dirty="0">
                <a:solidFill>
                  <a:schemeClr val="accent6">
                    <a:lumMod val="50000"/>
                  </a:schemeClr>
                </a:solidFill>
                <a:latin typeface="Arial" pitchFamily="34" charset="0"/>
                <a:cs typeface="Arial" pitchFamily="34" charset="0"/>
              </a:rPr>
              <a:t> </a:t>
            </a:r>
            <a:r>
              <a:rPr lang="en-US" b="1" dirty="0" err="1">
                <a:solidFill>
                  <a:schemeClr val="accent6">
                    <a:lumMod val="50000"/>
                  </a:schemeClr>
                </a:solidFill>
                <a:latin typeface="Arial" pitchFamily="34" charset="0"/>
                <a:cs typeface="Arial" pitchFamily="34" charset="0"/>
              </a:rPr>
              <a:t>chế:</a:t>
            </a:r>
            <a:r>
              <a:rPr lang="en-US" dirty="0" err="1">
                <a:solidFill>
                  <a:schemeClr val="accent6">
                    <a:lumMod val="50000"/>
                  </a:schemeClr>
                </a:solidFill>
                <a:latin typeface="Arial" pitchFamily="34" charset="0"/>
                <a:cs typeface="Arial" pitchFamily="34" charset="0"/>
              </a:rPr>
              <a:t>Dung</a:t>
            </a:r>
            <a:r>
              <a:rPr lang="en-US" dirty="0">
                <a:solidFill>
                  <a:schemeClr val="accent6">
                    <a:lumMod val="50000"/>
                  </a:schemeClr>
                </a:solidFill>
                <a:latin typeface="Arial" pitchFamily="34" charset="0"/>
                <a:cs typeface="Arial" pitchFamily="34" charset="0"/>
              </a:rPr>
              <a:t> </a:t>
            </a:r>
            <a:r>
              <a:rPr lang="en-US" dirty="0" err="1">
                <a:solidFill>
                  <a:schemeClr val="accent6">
                    <a:lumMod val="50000"/>
                  </a:schemeClr>
                </a:solidFill>
                <a:latin typeface="Arial" pitchFamily="34" charset="0"/>
                <a:cs typeface="Arial" pitchFamily="34" charset="0"/>
              </a:rPr>
              <a:t>dịch</a:t>
            </a:r>
            <a:r>
              <a:rPr lang="en-US" dirty="0">
                <a:solidFill>
                  <a:schemeClr val="accent6">
                    <a:lumMod val="50000"/>
                  </a:schemeClr>
                </a:solidFill>
                <a:latin typeface="Arial" pitchFamily="34" charset="0"/>
                <a:cs typeface="Arial" pitchFamily="34" charset="0"/>
              </a:rPr>
              <a:t> </a:t>
            </a:r>
            <a:r>
              <a:rPr lang="en-US" dirty="0" err="1">
                <a:solidFill>
                  <a:schemeClr val="accent6">
                    <a:lumMod val="50000"/>
                  </a:schemeClr>
                </a:solidFill>
                <a:latin typeface="Arial" pitchFamily="34" charset="0"/>
                <a:cs typeface="Arial" pitchFamily="34" charset="0"/>
              </a:rPr>
              <a:t>uống</a:t>
            </a:r>
            <a:endParaRPr lang="en-US" dirty="0">
              <a:solidFill>
                <a:schemeClr val="accent6">
                  <a:lumMod val="50000"/>
                </a:schemeClr>
              </a:solidFill>
              <a:latin typeface="Arial" pitchFamily="34" charset="0"/>
              <a:cs typeface="Arial" pitchFamily="34" charset="0"/>
            </a:endParaRPr>
          </a:p>
          <a:p>
            <a:r>
              <a:rPr lang="en-US" b="1" dirty="0" err="1">
                <a:solidFill>
                  <a:schemeClr val="accent6">
                    <a:lumMod val="50000"/>
                  </a:schemeClr>
                </a:solidFill>
                <a:latin typeface="Arial" pitchFamily="34" charset="0"/>
                <a:cs typeface="Arial" pitchFamily="34" charset="0"/>
              </a:rPr>
              <a:t>Đóng</a:t>
            </a:r>
            <a:r>
              <a:rPr lang="en-US" b="1" dirty="0">
                <a:solidFill>
                  <a:schemeClr val="accent6">
                    <a:lumMod val="50000"/>
                  </a:schemeClr>
                </a:solidFill>
                <a:latin typeface="Arial" pitchFamily="34" charset="0"/>
                <a:cs typeface="Arial" pitchFamily="34" charset="0"/>
              </a:rPr>
              <a:t> </a:t>
            </a:r>
            <a:r>
              <a:rPr lang="en-US" b="1" dirty="0" err="1">
                <a:solidFill>
                  <a:schemeClr val="accent6">
                    <a:lumMod val="50000"/>
                  </a:schemeClr>
                </a:solidFill>
                <a:latin typeface="Arial" pitchFamily="34" charset="0"/>
                <a:cs typeface="Arial" pitchFamily="34" charset="0"/>
              </a:rPr>
              <a:t>gói:</a:t>
            </a:r>
            <a:r>
              <a:rPr lang="en-US" dirty="0" err="1">
                <a:solidFill>
                  <a:schemeClr val="accent6">
                    <a:lumMod val="50000"/>
                  </a:schemeClr>
                </a:solidFill>
                <a:latin typeface="Arial" pitchFamily="34" charset="0"/>
                <a:cs typeface="Arial" pitchFamily="34" charset="0"/>
              </a:rPr>
              <a:t>Hộp</a:t>
            </a:r>
            <a:r>
              <a:rPr lang="en-US" dirty="0">
                <a:solidFill>
                  <a:schemeClr val="accent6">
                    <a:lumMod val="50000"/>
                  </a:schemeClr>
                </a:solidFill>
                <a:latin typeface="Arial" pitchFamily="34" charset="0"/>
                <a:cs typeface="Arial" pitchFamily="34" charset="0"/>
              </a:rPr>
              <a:t> 2 </a:t>
            </a:r>
            <a:r>
              <a:rPr lang="en-US" dirty="0" err="1">
                <a:solidFill>
                  <a:schemeClr val="accent6">
                    <a:lumMod val="50000"/>
                  </a:schemeClr>
                </a:solidFill>
                <a:latin typeface="Arial" pitchFamily="34" charset="0"/>
                <a:cs typeface="Arial" pitchFamily="34" charset="0"/>
              </a:rPr>
              <a:t>vỉ</a:t>
            </a:r>
            <a:r>
              <a:rPr lang="en-US" dirty="0">
                <a:solidFill>
                  <a:schemeClr val="accent6">
                    <a:lumMod val="50000"/>
                  </a:schemeClr>
                </a:solidFill>
                <a:latin typeface="Arial" pitchFamily="34" charset="0"/>
                <a:cs typeface="Arial" pitchFamily="34" charset="0"/>
              </a:rPr>
              <a:t>, </a:t>
            </a:r>
            <a:r>
              <a:rPr lang="en-US" dirty="0" err="1">
                <a:solidFill>
                  <a:schemeClr val="accent6">
                    <a:lumMod val="50000"/>
                  </a:schemeClr>
                </a:solidFill>
                <a:latin typeface="Arial" pitchFamily="34" charset="0"/>
                <a:cs typeface="Arial" pitchFamily="34" charset="0"/>
              </a:rPr>
              <a:t>Hộp</a:t>
            </a:r>
            <a:r>
              <a:rPr lang="en-US" dirty="0">
                <a:solidFill>
                  <a:schemeClr val="accent6">
                    <a:lumMod val="50000"/>
                  </a:schemeClr>
                </a:solidFill>
                <a:latin typeface="Arial" pitchFamily="34" charset="0"/>
                <a:cs typeface="Arial" pitchFamily="34" charset="0"/>
              </a:rPr>
              <a:t> 4 </a:t>
            </a:r>
            <a:r>
              <a:rPr lang="en-US" dirty="0" err="1">
                <a:solidFill>
                  <a:schemeClr val="accent6">
                    <a:lumMod val="50000"/>
                  </a:schemeClr>
                </a:solidFill>
                <a:latin typeface="Arial" pitchFamily="34" charset="0"/>
                <a:cs typeface="Arial" pitchFamily="34" charset="0"/>
              </a:rPr>
              <a:t>vỉ</a:t>
            </a:r>
            <a:r>
              <a:rPr lang="en-US" dirty="0">
                <a:solidFill>
                  <a:schemeClr val="accent6">
                    <a:lumMod val="50000"/>
                  </a:schemeClr>
                </a:solidFill>
                <a:latin typeface="Arial" pitchFamily="34" charset="0"/>
                <a:cs typeface="Arial" pitchFamily="34" charset="0"/>
              </a:rPr>
              <a:t>, </a:t>
            </a:r>
            <a:r>
              <a:rPr lang="en-US" dirty="0" err="1">
                <a:solidFill>
                  <a:schemeClr val="accent6">
                    <a:lumMod val="50000"/>
                  </a:schemeClr>
                </a:solidFill>
                <a:latin typeface="Arial" pitchFamily="34" charset="0"/>
                <a:cs typeface="Arial" pitchFamily="34" charset="0"/>
              </a:rPr>
              <a:t>Hộp</a:t>
            </a:r>
            <a:r>
              <a:rPr lang="en-US" dirty="0">
                <a:solidFill>
                  <a:schemeClr val="accent6">
                    <a:lumMod val="50000"/>
                  </a:schemeClr>
                </a:solidFill>
                <a:latin typeface="Arial" pitchFamily="34" charset="0"/>
                <a:cs typeface="Arial" pitchFamily="34" charset="0"/>
              </a:rPr>
              <a:t> 6 </a:t>
            </a:r>
            <a:r>
              <a:rPr lang="en-US" dirty="0" err="1">
                <a:solidFill>
                  <a:schemeClr val="accent6">
                    <a:lumMod val="50000"/>
                  </a:schemeClr>
                </a:solidFill>
                <a:latin typeface="Arial" pitchFamily="34" charset="0"/>
                <a:cs typeface="Arial" pitchFamily="34" charset="0"/>
              </a:rPr>
              <a:t>vỉ</a:t>
            </a:r>
            <a:r>
              <a:rPr lang="en-US" dirty="0">
                <a:solidFill>
                  <a:schemeClr val="accent6">
                    <a:lumMod val="50000"/>
                  </a:schemeClr>
                </a:solidFill>
                <a:latin typeface="Arial" pitchFamily="34" charset="0"/>
                <a:cs typeface="Arial" pitchFamily="34" charset="0"/>
              </a:rPr>
              <a:t>, </a:t>
            </a:r>
            <a:r>
              <a:rPr lang="en-US" dirty="0" err="1">
                <a:solidFill>
                  <a:schemeClr val="accent6">
                    <a:lumMod val="50000"/>
                  </a:schemeClr>
                </a:solidFill>
                <a:latin typeface="Arial" pitchFamily="34" charset="0"/>
                <a:cs typeface="Arial" pitchFamily="34" charset="0"/>
              </a:rPr>
              <a:t>Hộp</a:t>
            </a:r>
            <a:r>
              <a:rPr lang="en-US" dirty="0">
                <a:solidFill>
                  <a:schemeClr val="accent6">
                    <a:lumMod val="50000"/>
                  </a:schemeClr>
                </a:solidFill>
                <a:latin typeface="Arial" pitchFamily="34" charset="0"/>
                <a:cs typeface="Arial" pitchFamily="34" charset="0"/>
              </a:rPr>
              <a:t> 8 </a:t>
            </a:r>
            <a:r>
              <a:rPr lang="en-US" b="1" dirty="0" err="1">
                <a:solidFill>
                  <a:schemeClr val="accent6">
                    <a:lumMod val="50000"/>
                  </a:schemeClr>
                </a:solidFill>
                <a:latin typeface="Arial" pitchFamily="34" charset="0"/>
                <a:cs typeface="Arial" pitchFamily="34" charset="0"/>
              </a:rPr>
              <a:t>vỉ</a:t>
            </a:r>
            <a:r>
              <a:rPr lang="en-US" b="1" dirty="0">
                <a:solidFill>
                  <a:schemeClr val="accent6">
                    <a:lumMod val="50000"/>
                  </a:schemeClr>
                </a:solidFill>
                <a:latin typeface="Arial" pitchFamily="34" charset="0"/>
                <a:cs typeface="Arial" pitchFamily="34" charset="0"/>
              </a:rPr>
              <a:t> x 5 </a:t>
            </a:r>
            <a:r>
              <a:rPr lang="en-US" b="1" dirty="0" err="1">
                <a:solidFill>
                  <a:schemeClr val="accent6">
                    <a:lumMod val="50000"/>
                  </a:schemeClr>
                </a:solidFill>
                <a:latin typeface="Arial" pitchFamily="34" charset="0"/>
                <a:cs typeface="Arial" pitchFamily="34" charset="0"/>
              </a:rPr>
              <a:t>ống</a:t>
            </a:r>
            <a:r>
              <a:rPr lang="en-US" b="1" dirty="0">
                <a:solidFill>
                  <a:schemeClr val="accent6">
                    <a:lumMod val="50000"/>
                  </a:schemeClr>
                </a:solidFill>
                <a:latin typeface="Arial" pitchFamily="34" charset="0"/>
                <a:cs typeface="Arial" pitchFamily="34" charset="0"/>
              </a:rPr>
              <a:t> </a:t>
            </a:r>
            <a:r>
              <a:rPr lang="en-US" b="1" dirty="0" err="1">
                <a:solidFill>
                  <a:schemeClr val="accent6">
                    <a:lumMod val="50000"/>
                  </a:schemeClr>
                </a:solidFill>
                <a:latin typeface="Arial" pitchFamily="34" charset="0"/>
                <a:cs typeface="Arial" pitchFamily="34" charset="0"/>
              </a:rPr>
              <a:t>nhựa</a:t>
            </a:r>
            <a:r>
              <a:rPr lang="en-US" b="1" dirty="0">
                <a:solidFill>
                  <a:schemeClr val="accent6">
                    <a:lumMod val="50000"/>
                  </a:schemeClr>
                </a:solidFill>
                <a:latin typeface="Arial" pitchFamily="34" charset="0"/>
                <a:cs typeface="Arial" pitchFamily="34" charset="0"/>
              </a:rPr>
              <a:t> x 10ml</a:t>
            </a:r>
          </a:p>
        </p:txBody>
      </p:sp>
      <p:sp>
        <p:nvSpPr>
          <p:cNvPr id="9" name="Slide Number Placeholder 8"/>
          <p:cNvSpPr>
            <a:spLocks noGrp="1"/>
          </p:cNvSpPr>
          <p:nvPr>
            <p:ph type="sldNum" sz="quarter" idx="12"/>
          </p:nvPr>
        </p:nvSpPr>
        <p:spPr/>
        <p:txBody>
          <a:bodyPr/>
          <a:lstStyle/>
          <a:p>
            <a:fld id="{958E55C3-8DD8-4B96-948B-2BDCA67DDE5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30</a:t>
            </a:fld>
            <a:endParaRPr lang="en-US"/>
          </a:p>
        </p:txBody>
      </p:sp>
      <p:sp>
        <p:nvSpPr>
          <p:cNvPr id="5" name="Title 1"/>
          <p:cNvSpPr>
            <a:spLocks noGrp="1"/>
          </p:cNvSpPr>
          <p:nvPr>
            <p:ph type="title"/>
          </p:nvPr>
        </p:nvSpPr>
        <p:spPr>
          <a:xfrm>
            <a:off x="609600" y="457200"/>
            <a:ext cx="8001000" cy="7921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609600" y="1219200"/>
            <a:ext cx="8001000" cy="4906963"/>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400" b="1" dirty="0" smtClean="0">
              <a:solidFill>
                <a:srgbClr val="0070C0"/>
              </a:solidFill>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Liều</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và</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cách</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tt</a:t>
            </a:r>
            <a:r>
              <a:rPr lang="en-US" sz="2400" b="1" dirty="0" smtClean="0">
                <a:solidFill>
                  <a:srgbClr val="0070C0"/>
                </a:solidFill>
                <a:latin typeface="Arial" pitchFamily="34" charset="0"/>
                <a:cs typeface="Arial" pitchFamily="34" charset="0"/>
              </a:rPr>
              <a:t>):</a:t>
            </a:r>
          </a:p>
          <a:p>
            <a:r>
              <a:rPr lang="en-US" sz="2000" dirty="0" err="1" smtClean="0">
                <a:latin typeface="Arial" pitchFamily="34" charset="0"/>
                <a:cs typeface="Arial" pitchFamily="34" charset="0"/>
              </a:rPr>
              <a:t>Suy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triệu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chứng</a:t>
            </a:r>
            <a:r>
              <a:rPr lang="en-US" sz="2000" dirty="0" smtClean="0">
                <a:latin typeface="Arial" pitchFamily="34" charset="0"/>
                <a:cs typeface="Arial" pitchFamily="34" charset="0"/>
              </a:rPr>
              <a:t>:</a:t>
            </a:r>
          </a:p>
          <a:p>
            <a:pPr lvl="1"/>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khởi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liều</a:t>
            </a:r>
            <a:r>
              <a:rPr lang="en-US" sz="2000" dirty="0" smtClean="0">
                <a:latin typeface="Arial" pitchFamily="34" charset="0"/>
                <a:cs typeface="Arial" pitchFamily="34" charset="0"/>
              </a:rPr>
              <a:t> 2mg, </a:t>
            </a:r>
            <a:r>
              <a:rPr lang="en-US" sz="2000" dirty="0" err="1" smtClean="0">
                <a:latin typeface="Arial" pitchFamily="34" charset="0"/>
                <a:cs typeface="Arial" pitchFamily="34" charset="0"/>
              </a:rPr>
              <a:t>thường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cùng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tiểu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giữ</a:t>
            </a:r>
            <a:r>
              <a:rPr lang="en-US" sz="2000" dirty="0" smtClean="0">
                <a:latin typeface="Arial" pitchFamily="34" charset="0"/>
                <a:cs typeface="Arial" pitchFamily="34" charset="0"/>
              </a:rPr>
              <a:t> kali,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digoxin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thuốc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chẹn</a:t>
            </a:r>
            <a:r>
              <a:rPr lang="en-US" sz="2000" dirty="0" smtClean="0">
                <a:latin typeface="Arial" pitchFamily="34" charset="0"/>
                <a:cs typeface="Arial" pitchFamily="34" charset="0"/>
              </a:rPr>
              <a:t> beta </a:t>
            </a:r>
            <a:r>
              <a:rPr lang="en-US" sz="2000" dirty="0" err="1" smtClean="0">
                <a:latin typeface="Arial" pitchFamily="34" charset="0"/>
                <a:cs typeface="Arial" pitchFamily="34" charset="0"/>
              </a:rPr>
              <a:t>và</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dõi</a:t>
            </a:r>
            <a:r>
              <a:rPr lang="en-US" sz="2000" dirty="0" smtClean="0">
                <a:latin typeface="Arial" pitchFamily="34" charset="0"/>
                <a:cs typeface="Arial" pitchFamily="34" charset="0"/>
              </a:rPr>
              <a:t> y </a:t>
            </a:r>
            <a:r>
              <a:rPr lang="en-US" sz="2000" dirty="0" err="1" smtClean="0">
                <a:latin typeface="Arial" pitchFamily="34" charset="0"/>
                <a:cs typeface="Arial" pitchFamily="34" charset="0"/>
              </a:rPr>
              <a:t>tế</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chặt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chẽ</a:t>
            </a:r>
            <a:r>
              <a:rPr lang="en-US" sz="2000" dirty="0" smtClean="0">
                <a:latin typeface="Arial" pitchFamily="34" charset="0"/>
                <a:cs typeface="Arial" pitchFamily="34" charset="0"/>
              </a:rPr>
              <a:t>.</a:t>
            </a:r>
          </a:p>
          <a:p>
            <a:pPr lvl="1"/>
            <a:r>
              <a:rPr lang="en-US" sz="2000" dirty="0" err="1" smtClean="0">
                <a:latin typeface="Arial" pitchFamily="34" charset="0"/>
                <a:cs typeface="Arial" pitchFamily="34" charset="0"/>
              </a:rPr>
              <a:t>Sau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ít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nhất</a:t>
            </a:r>
            <a:r>
              <a:rPr lang="en-US" sz="2000" dirty="0" smtClean="0">
                <a:latin typeface="Arial" pitchFamily="34" charset="0"/>
                <a:cs typeface="Arial" pitchFamily="34" charset="0"/>
              </a:rPr>
              <a:t> 2tuần, </a:t>
            </a:r>
            <a:r>
              <a:rPr lang="en-US" sz="2000" dirty="0" err="1" smtClean="0">
                <a:latin typeface="Arial" pitchFamily="34" charset="0"/>
                <a:cs typeface="Arial" pitchFamily="34" charset="0"/>
              </a:rPr>
              <a:t>có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thể</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lên</a:t>
            </a:r>
            <a:r>
              <a:rPr lang="en-US" sz="2000" dirty="0" smtClean="0">
                <a:latin typeface="Arial" pitchFamily="34" charset="0"/>
                <a:cs typeface="Arial" pitchFamily="34" charset="0"/>
              </a:rPr>
              <a:t> 4mg/l/</a:t>
            </a:r>
            <a:r>
              <a:rPr lang="en-US" sz="2000" dirty="0" err="1" smtClean="0">
                <a:latin typeface="Arial" pitchFamily="34" charset="0"/>
                <a:cs typeface="Arial" pitchFamily="34" charset="0"/>
              </a:rPr>
              <a:t>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nếu</a:t>
            </a:r>
            <a:r>
              <a:rPr lang="en-US" sz="2000" dirty="0" smtClean="0">
                <a:latin typeface="Arial" pitchFamily="34" charset="0"/>
                <a:cs typeface="Arial" pitchFamily="34" charset="0"/>
              </a:rPr>
              <a:t> dung </a:t>
            </a:r>
            <a:r>
              <a:rPr lang="en-US" sz="2000" dirty="0" err="1" smtClean="0">
                <a:latin typeface="Arial" pitchFamily="34" charset="0"/>
                <a:cs typeface="Arial" pitchFamily="34" charset="0"/>
              </a:rPr>
              <a:t>nạp</a:t>
            </a:r>
            <a:endParaRPr lang="en-US" sz="2000" dirty="0" smtClean="0">
              <a:latin typeface="Arial" pitchFamily="34" charset="0"/>
              <a:cs typeface="Arial" pitchFamily="34" charset="0"/>
            </a:endParaRPr>
          </a:p>
          <a:p>
            <a:pPr lvl="1"/>
            <a:r>
              <a:rPr lang="en-US" sz="2000" dirty="0" err="1" smtClean="0">
                <a:latin typeface="Arial" pitchFamily="34" charset="0"/>
                <a:cs typeface="Arial" pitchFamily="34" charset="0"/>
              </a:rPr>
              <a:t>Việc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chỉnh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liều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phải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dựa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đáp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ứng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lâm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sàng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của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từng</a:t>
            </a:r>
            <a:r>
              <a:rPr lang="en-US" sz="2000" dirty="0" smtClean="0">
                <a:latin typeface="Arial" pitchFamily="34" charset="0"/>
                <a:cs typeface="Arial" pitchFamily="34" charset="0"/>
              </a:rPr>
              <a:t> BN</a:t>
            </a:r>
          </a:p>
          <a:p>
            <a:pPr lvl="1">
              <a:buNone/>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31</a:t>
            </a:fld>
            <a:endParaRPr lang="en-US"/>
          </a:p>
        </p:txBody>
      </p:sp>
      <p:sp>
        <p:nvSpPr>
          <p:cNvPr id="5" name="Title 1"/>
          <p:cNvSpPr>
            <a:spLocks noGrp="1"/>
          </p:cNvSpPr>
          <p:nvPr>
            <p:ph type="title"/>
          </p:nvPr>
        </p:nvSpPr>
        <p:spPr>
          <a:xfrm>
            <a:off x="457200" y="274638"/>
            <a:ext cx="8229600" cy="94456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457200" y="1219200"/>
            <a:ext cx="8229600" cy="4906963"/>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400" b="1" dirty="0" smtClean="0">
              <a:solidFill>
                <a:srgbClr val="0070C0"/>
              </a:solidFill>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Liều</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và</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cách</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dùng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tt</a:t>
            </a:r>
            <a:r>
              <a:rPr lang="en-US" sz="2400" b="1" dirty="0" smtClean="0">
                <a:solidFill>
                  <a:srgbClr val="0070C0"/>
                </a:solidFill>
                <a:latin typeface="Arial" pitchFamily="34" charset="0"/>
                <a:cs typeface="Arial" pitchFamily="34" charset="0"/>
              </a:rPr>
              <a:t>):</a:t>
            </a:r>
          </a:p>
          <a:p>
            <a:r>
              <a:rPr lang="en-US" sz="2000" dirty="0" err="1" smtClean="0">
                <a:latin typeface="Arial" pitchFamily="34" charset="0"/>
                <a:cs typeface="Arial" pitchFamily="34" charset="0"/>
              </a:rPr>
              <a:t>Bệnh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ổn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định</a:t>
            </a:r>
            <a:r>
              <a:rPr lang="en-US" sz="2000" dirty="0" smtClean="0">
                <a:latin typeface="Arial" pitchFamily="34" charset="0"/>
                <a:cs typeface="Arial" pitchFamily="34" charset="0"/>
              </a:rPr>
              <a:t>:</a:t>
            </a:r>
          </a:p>
          <a:p>
            <a:pPr lvl="1"/>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bắt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liều</a:t>
            </a:r>
            <a:r>
              <a:rPr lang="en-US" sz="2000" dirty="0" smtClean="0">
                <a:latin typeface="Arial" pitchFamily="34" charset="0"/>
                <a:cs typeface="Arial" pitchFamily="34" charset="0"/>
              </a:rPr>
              <a:t> 4mg/l/</a:t>
            </a:r>
            <a:r>
              <a:rPr lang="en-US" sz="2000" dirty="0" err="1" smtClean="0">
                <a:latin typeface="Arial" pitchFamily="34" charset="0"/>
                <a:cs typeface="Arial" pitchFamily="34" charset="0"/>
              </a:rPr>
              <a:t>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2 </a:t>
            </a:r>
            <a:r>
              <a:rPr lang="en-US" sz="2000" dirty="0" err="1" smtClean="0">
                <a:latin typeface="Arial" pitchFamily="34" charset="0"/>
                <a:cs typeface="Arial" pitchFamily="34" charset="0"/>
              </a:rPr>
              <a:t>tuần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rồi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lên</a:t>
            </a:r>
            <a:r>
              <a:rPr lang="en-US" sz="2000" dirty="0" smtClean="0">
                <a:latin typeface="Arial" pitchFamily="34" charset="0"/>
                <a:cs typeface="Arial" pitchFamily="34" charset="0"/>
              </a:rPr>
              <a:t> 8mg/l/</a:t>
            </a:r>
            <a:r>
              <a:rPr lang="en-US" sz="2000" dirty="0" err="1" smtClean="0">
                <a:latin typeface="Arial" pitchFamily="34" charset="0"/>
                <a:cs typeface="Arial" pitchFamily="34" charset="0"/>
              </a:rPr>
              <a:t>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tùy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thận</a:t>
            </a:r>
            <a:r>
              <a:rPr lang="en-US" sz="2000" dirty="0" smtClean="0">
                <a:latin typeface="Arial" pitchFamily="34" charset="0"/>
                <a:cs typeface="Arial" pitchFamily="34" charset="0"/>
              </a:rPr>
              <a:t>.</a:t>
            </a:r>
          </a:p>
          <a:p>
            <a:pPr lvl="1"/>
            <a:r>
              <a:rPr lang="en-US" sz="2000" dirty="0" err="1" smtClean="0">
                <a:latin typeface="Arial" pitchFamily="34" charset="0"/>
                <a:cs typeface="Arial" pitchFamily="34" charset="0"/>
              </a:rPr>
              <a:t>Đối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người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lớn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nên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bắt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với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liều</a:t>
            </a:r>
            <a:r>
              <a:rPr lang="en-US" sz="2000" dirty="0" smtClean="0">
                <a:latin typeface="Arial" pitchFamily="34" charset="0"/>
                <a:cs typeface="Arial" pitchFamily="34" charset="0"/>
              </a:rPr>
              <a:t> 2mg/l/</a:t>
            </a:r>
            <a:r>
              <a:rPr lang="en-US" sz="2000" dirty="0" err="1" smtClean="0">
                <a:latin typeface="Arial" pitchFamily="34" charset="0"/>
                <a:cs typeface="Arial" pitchFamily="34" charset="0"/>
              </a:rPr>
              <a:t>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một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rồi</a:t>
            </a:r>
            <a:r>
              <a:rPr lang="en-US" sz="2000" dirty="0" smtClean="0">
                <a:latin typeface="Arial" pitchFamily="34" charset="0"/>
                <a:cs typeface="Arial" pitchFamily="34" charset="0"/>
              </a:rPr>
              <a:t> 4mg/l/</a:t>
            </a:r>
            <a:r>
              <a:rPr lang="en-US" sz="2000" dirty="0" err="1" smtClean="0">
                <a:latin typeface="Arial" pitchFamily="34" charset="0"/>
                <a:cs typeface="Arial" pitchFamily="34" charset="0"/>
              </a:rPr>
              <a:t>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trong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tuần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tiếp</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 </a:t>
            </a:r>
            <a:r>
              <a:rPr lang="en-US" sz="2000" dirty="0" err="1" smtClean="0">
                <a:latin typeface="Arial" pitchFamily="34" charset="0"/>
                <a:cs typeface="Arial" pitchFamily="34" charset="0"/>
              </a:rPr>
              <a:t>tùy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theo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thận</a:t>
            </a:r>
            <a:r>
              <a:rPr lang="en-US" sz="2000" dirty="0" smtClean="0">
                <a:latin typeface="Arial" pitchFamily="34" charset="0"/>
                <a:cs typeface="Arial" pitchFamily="34" charset="0"/>
              </a:rPr>
              <a:t>)</a:t>
            </a:r>
          </a:p>
          <a:p>
            <a:pPr lvl="1"/>
            <a:r>
              <a:rPr lang="en-US" sz="2000" dirty="0" err="1" smtClean="0">
                <a:solidFill>
                  <a:srgbClr val="C00000"/>
                </a:solidFill>
                <a:latin typeface="Arial" pitchFamily="34" charset="0"/>
                <a:cs typeface="Arial" pitchFamily="34" charset="0"/>
              </a:rPr>
              <a:t>Chỉ</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tăng</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liều</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khi</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liều</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thấp</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trước</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đó</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được</a:t>
            </a:r>
            <a:r>
              <a:rPr lang="en-US" sz="2000" dirty="0" smtClean="0">
                <a:solidFill>
                  <a:srgbClr val="C00000"/>
                </a:solidFill>
                <a:latin typeface="Arial" pitchFamily="34" charset="0"/>
                <a:cs typeface="Arial" pitchFamily="34" charset="0"/>
              </a:rPr>
              <a:t> dung </a:t>
            </a:r>
            <a:r>
              <a:rPr lang="en-US" sz="2000" dirty="0" err="1" smtClean="0">
                <a:solidFill>
                  <a:srgbClr val="C00000"/>
                </a:solidFill>
                <a:latin typeface="Arial" pitchFamily="34" charset="0"/>
                <a:cs typeface="Arial" pitchFamily="34" charset="0"/>
              </a:rPr>
              <a:t>nạp</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tốt</a:t>
            </a:r>
            <a:r>
              <a:rPr lang="en-US" sz="2000" dirty="0" smtClean="0">
                <a:solidFill>
                  <a:srgbClr val="C00000"/>
                </a:solidFill>
                <a:latin typeface="Arial" pitchFamily="34" charset="0"/>
                <a:cs typeface="Arial" pitchFamily="34" charset="0"/>
              </a:rPr>
              <a:t>.</a:t>
            </a:r>
          </a:p>
          <a:p>
            <a:pPr lvl="1">
              <a:buNone/>
            </a:pPr>
            <a:endParaRPr lang="en-US" sz="2000" dirty="0" smtClean="0">
              <a:solidFill>
                <a:srgbClr val="C00000"/>
              </a:solidFill>
              <a:latin typeface="Arial" pitchFamily="34" charset="0"/>
              <a:cs typeface="Arial" pitchFamily="34" charset="0"/>
            </a:endParaRPr>
          </a:p>
        </p:txBody>
      </p:sp>
      <p:sp>
        <p:nvSpPr>
          <p:cNvPr id="11" name="Oval 10"/>
          <p:cNvSpPr/>
          <p:nvPr/>
        </p:nvSpPr>
        <p:spPr>
          <a:xfrm>
            <a:off x="1600200" y="4495800"/>
            <a:ext cx="60198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Khi</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a:t>
            </a: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bn</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a:t>
            </a: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bị</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a:t>
            </a: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suy</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a:t>
            </a: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thận</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a:t>
            </a: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không</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a:t>
            </a: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dùng</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a:t>
            </a:r>
            <a:r>
              <a:rPr lang="en-US" b="1" cap="all" dirty="0" err="1"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viên</a:t>
            </a:r>
            <a:r>
              <a:rPr lang="en-US"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rPr>
              <a:t> 8mg</a:t>
            </a:r>
            <a:endPar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32</a:t>
            </a:fld>
            <a:endParaRPr lang="en-US"/>
          </a:p>
        </p:txBody>
      </p:sp>
      <p:sp>
        <p:nvSpPr>
          <p:cNvPr id="5" name="Title 1"/>
          <p:cNvSpPr>
            <a:spLocks noGrp="1"/>
          </p:cNvSpPr>
          <p:nvPr>
            <p:ph type="title"/>
          </p:nvPr>
        </p:nvSpPr>
        <p:spPr>
          <a:xfrm>
            <a:off x="457200" y="457200"/>
            <a:ext cx="8229600" cy="762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457200" y="1219200"/>
            <a:ext cx="8229600" cy="5257800"/>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sz="2400" b="1" dirty="0" err="1" smtClean="0">
                <a:solidFill>
                  <a:srgbClr val="0070C0"/>
                </a:solidFill>
                <a:latin typeface="Arial" pitchFamily="34" charset="0"/>
                <a:cs typeface="Arial" pitchFamily="34" charset="0"/>
              </a:rPr>
              <a:t>Chống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chỉ</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định</a:t>
            </a:r>
            <a:r>
              <a:rPr lang="en-US" sz="2400" b="1" dirty="0" smtClean="0">
                <a:solidFill>
                  <a:srgbClr val="0070C0"/>
                </a:solidFill>
                <a:latin typeface="Arial" pitchFamily="34" charset="0"/>
                <a:cs typeface="Arial" pitchFamily="34" charset="0"/>
              </a:rPr>
              <a:t>:</a:t>
            </a:r>
          </a:p>
          <a:p>
            <a:pPr lvl="1"/>
            <a:r>
              <a:rPr lang="en-US" sz="2000" dirty="0" err="1" smtClean="0">
                <a:solidFill>
                  <a:schemeClr val="tx1"/>
                </a:solidFill>
                <a:latin typeface="Arial" pitchFamily="34" charset="0"/>
                <a:cs typeface="Arial" pitchFamily="34" charset="0"/>
              </a:rPr>
              <a:t>Mẫn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cảm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với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peridopril</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hoặc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ƯCMC </a:t>
            </a:r>
            <a:r>
              <a:rPr lang="en-US" sz="2000" dirty="0" err="1" smtClean="0">
                <a:solidFill>
                  <a:schemeClr val="tx1"/>
                </a:solidFill>
                <a:latin typeface="Arial" pitchFamily="34" charset="0"/>
                <a:cs typeface="Arial" pitchFamily="34" charset="0"/>
              </a:rPr>
              <a:t>khác</a:t>
            </a:r>
            <a:endParaRPr lang="en-US" sz="2000" dirty="0" smtClean="0">
              <a:solidFill>
                <a:schemeClr val="tx1"/>
              </a:solidFill>
              <a:latin typeface="Arial" pitchFamily="34" charset="0"/>
              <a:cs typeface="Arial" pitchFamily="34" charset="0"/>
            </a:endParaRPr>
          </a:p>
          <a:p>
            <a:pPr lvl="1"/>
            <a:r>
              <a:rPr lang="en-US" sz="2000" dirty="0" err="1" smtClean="0">
                <a:solidFill>
                  <a:schemeClr val="tx1"/>
                </a:solidFill>
                <a:latin typeface="Arial" pitchFamily="34" charset="0"/>
                <a:cs typeface="Arial" pitchFamily="34" charset="0"/>
              </a:rPr>
              <a:t>Tiền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sử</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phù</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mạch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liên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quan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với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ƯCMC </a:t>
            </a:r>
            <a:r>
              <a:rPr lang="en-US" sz="2000" dirty="0" err="1" smtClean="0">
                <a:solidFill>
                  <a:schemeClr val="tx1"/>
                </a:solidFill>
                <a:latin typeface="Arial" pitchFamily="34" charset="0"/>
                <a:cs typeface="Arial" pitchFamily="34" charset="0"/>
              </a:rPr>
              <a:t>trước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đã</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dùng</a:t>
            </a:r>
            <a:r>
              <a:rPr lang="en-US" sz="2000" dirty="0" smtClean="0">
                <a:solidFill>
                  <a:schemeClr val="tx1"/>
                </a:solidFill>
                <a:latin typeface="Arial" pitchFamily="34" charset="0"/>
                <a:cs typeface="Arial" pitchFamily="34" charset="0"/>
              </a:rPr>
              <a:t>.</a:t>
            </a:r>
          </a:p>
          <a:p>
            <a:pPr lvl="1"/>
            <a:r>
              <a:rPr lang="en-US" sz="2000" dirty="0" smtClean="0">
                <a:solidFill>
                  <a:schemeClr val="tx1"/>
                </a:solidFill>
                <a:latin typeface="Arial" pitchFamily="34" charset="0"/>
                <a:cs typeface="Arial" pitchFamily="34" charset="0"/>
              </a:rPr>
              <a:t>3 </a:t>
            </a:r>
            <a:r>
              <a:rPr lang="en-US" sz="2000" dirty="0" err="1" smtClean="0">
                <a:solidFill>
                  <a:schemeClr val="tx1"/>
                </a:solidFill>
                <a:latin typeface="Arial" pitchFamily="34" charset="0"/>
                <a:cs typeface="Arial" pitchFamily="34" charset="0"/>
              </a:rPr>
              <a:t>tháng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của</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thai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kỳ</a:t>
            </a:r>
            <a:endParaRPr lang="en-US" sz="2000" b="1" dirty="0" smtClean="0">
              <a:solidFill>
                <a:srgbClr val="0070C0"/>
              </a:solidFill>
              <a:latin typeface="Arial" pitchFamily="34" charset="0"/>
              <a:cs typeface="Arial" pitchFamily="34" charset="0"/>
            </a:endParaRPr>
          </a:p>
          <a:p>
            <a:r>
              <a:rPr lang="en-US" sz="2400" b="1" dirty="0" err="1" smtClean="0">
                <a:solidFill>
                  <a:srgbClr val="0070C0"/>
                </a:solidFill>
                <a:latin typeface="Arial" pitchFamily="34" charset="0"/>
                <a:cs typeface="Arial" pitchFamily="34" charset="0"/>
              </a:rPr>
              <a:t>Thận</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trọng</a:t>
            </a:r>
            <a:r>
              <a:rPr lang="en-US" sz="2400" b="1" dirty="0" smtClean="0">
                <a:solidFill>
                  <a:srgbClr val="0070C0"/>
                </a:solidFill>
                <a:latin typeface="Arial" pitchFamily="34" charset="0"/>
                <a:cs typeface="Arial" pitchFamily="34" charset="0"/>
              </a:rPr>
              <a:t>:</a:t>
            </a:r>
          </a:p>
          <a:p>
            <a:pPr lvl="1"/>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ƯCMC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gây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hạ</a:t>
            </a:r>
            <a:r>
              <a:rPr lang="en-US" sz="2000" dirty="0" smtClean="0">
                <a:solidFill>
                  <a:schemeClr val="tx1"/>
                </a:solidFill>
                <a:latin typeface="Arial" pitchFamily="34" charset="0"/>
                <a:cs typeface="Arial" pitchFamily="34" charset="0"/>
              </a:rPr>
              <a:t> HA. </a:t>
            </a:r>
            <a:r>
              <a:rPr lang="en-US" sz="2000" dirty="0" err="1" smtClean="0">
                <a:solidFill>
                  <a:schemeClr val="tx1"/>
                </a:solidFill>
                <a:latin typeface="Arial" pitchFamily="34" charset="0"/>
                <a:cs typeface="Arial" pitchFamily="34" charset="0"/>
              </a:rPr>
              <a:t>Gặp</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nhiều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hơn</a:t>
            </a:r>
            <a:r>
              <a:rPr lang="en-US" sz="2000" dirty="0" smtClean="0">
                <a:solidFill>
                  <a:schemeClr val="tx1"/>
                </a:solidFill>
                <a:latin typeface="Arial" pitchFamily="34" charset="0"/>
                <a:cs typeface="Arial" pitchFamily="34" charset="0"/>
              </a:rPr>
              <a:t> ở BN </a:t>
            </a:r>
            <a:r>
              <a:rPr lang="en-US" sz="2000" dirty="0" err="1" smtClean="0">
                <a:solidFill>
                  <a:schemeClr val="tx1"/>
                </a:solidFill>
                <a:latin typeface="Arial" pitchFamily="34" charset="0"/>
                <a:cs typeface="Arial" pitchFamily="34" charset="0"/>
              </a:rPr>
              <a:t>bị</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giảm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tích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tuần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hoàn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như</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dùng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lợi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tiểu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lọc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máu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tiêu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chảy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nôn</a:t>
            </a:r>
            <a:r>
              <a:rPr lang="en-US" sz="2000" dirty="0" smtClean="0">
                <a:solidFill>
                  <a:schemeClr val="tx1"/>
                </a:solidFill>
                <a:latin typeface="Arial" pitchFamily="34" charset="0"/>
                <a:cs typeface="Arial" pitchFamily="34" charset="0"/>
              </a:rPr>
              <a:t>…</a:t>
            </a:r>
          </a:p>
          <a:p>
            <a:pPr lvl="1"/>
            <a:r>
              <a:rPr lang="en-US" sz="2000" dirty="0" err="1" smtClean="0">
                <a:solidFill>
                  <a:schemeClr val="tx1"/>
                </a:solidFill>
                <a:latin typeface="Arial" pitchFamily="34" charset="0"/>
                <a:cs typeface="Arial" pitchFamily="34" charset="0"/>
              </a:rPr>
              <a:t>Hẹp</a:t>
            </a:r>
            <a:r>
              <a:rPr lang="en-US" sz="2000" dirty="0" smtClean="0">
                <a:solidFill>
                  <a:schemeClr val="tx1"/>
                </a:solidFill>
                <a:latin typeface="Arial" pitchFamily="34" charset="0"/>
                <a:cs typeface="Arial" pitchFamily="34" charset="0"/>
              </a:rPr>
              <a:t> van 2lá, </a:t>
            </a:r>
            <a:r>
              <a:rPr lang="en-US" sz="2000" dirty="0" err="1" smtClean="0">
                <a:solidFill>
                  <a:schemeClr val="tx1"/>
                </a:solidFill>
                <a:latin typeface="Arial" pitchFamily="34" charset="0"/>
                <a:cs typeface="Arial" pitchFamily="34" charset="0"/>
              </a:rPr>
              <a:t>hẹp</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động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mạch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chủ</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hoặc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bệnh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giãn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cơ</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tim</a:t>
            </a:r>
            <a:endParaRPr lang="en-US" sz="2000" dirty="0" smtClean="0">
              <a:solidFill>
                <a:schemeClr val="tx1"/>
              </a:solidFill>
              <a:latin typeface="Arial" pitchFamily="34" charset="0"/>
              <a:cs typeface="Arial" pitchFamily="34" charset="0"/>
            </a:endParaRPr>
          </a:p>
          <a:p>
            <a:pPr lvl="1"/>
            <a:r>
              <a:rPr lang="en-US" sz="2000" dirty="0" err="1" smtClean="0">
                <a:solidFill>
                  <a:schemeClr val="tx1"/>
                </a:solidFill>
                <a:latin typeface="Arial" pitchFamily="34" charset="0"/>
                <a:cs typeface="Arial" pitchFamily="34" charset="0"/>
              </a:rPr>
              <a:t>Suy</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thận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cần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điều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chỉnh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liều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khởi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theo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CrCl</a:t>
            </a:r>
            <a:endParaRPr lang="en-US" sz="2000" dirty="0" smtClean="0">
              <a:solidFill>
                <a:schemeClr val="tx1"/>
              </a:solidFill>
              <a:latin typeface="Arial" pitchFamily="34" charset="0"/>
              <a:cs typeface="Arial" pitchFamily="34" charset="0"/>
            </a:endParaRPr>
          </a:p>
          <a:p>
            <a:pPr lvl="1"/>
            <a:r>
              <a:rPr lang="en-US" sz="2000" dirty="0" err="1" smtClean="0">
                <a:solidFill>
                  <a:schemeClr val="tx1"/>
                </a:solidFill>
                <a:latin typeface="Arial" pitchFamily="34" charset="0"/>
                <a:cs typeface="Arial" pitchFamily="34" charset="0"/>
              </a:rPr>
              <a:t>Quá</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mẫn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phù</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mạch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cần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ngưng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dùng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peridopril</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theo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dõi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thích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hợp</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tới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khi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tr</a:t>
            </a:r>
            <a:r>
              <a:rPr lang="en-US" sz="2000" dirty="0" smtClean="0">
                <a:solidFill>
                  <a:schemeClr val="tx1"/>
                </a:solidFill>
                <a:latin typeface="Arial" pitchFamily="34" charset="0"/>
                <a:cs typeface="Arial" pitchFamily="34" charset="0"/>
              </a:rPr>
              <a:t>/</a:t>
            </a:r>
            <a:r>
              <a:rPr lang="en-US" sz="2000" dirty="0" err="1" smtClean="0">
                <a:solidFill>
                  <a:schemeClr val="tx1"/>
                </a:solidFill>
                <a:latin typeface="Arial" pitchFamily="34" charset="0"/>
                <a:cs typeface="Arial" pitchFamily="34" charset="0"/>
              </a:rPr>
              <a:t>chứng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được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giải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quyết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hoàn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toàn</a:t>
            </a:r>
            <a:r>
              <a:rPr lang="en-US" sz="2000" dirty="0" smtClean="0">
                <a:solidFill>
                  <a:schemeClr val="tx1"/>
                </a:solidFill>
                <a:latin typeface="Arial" pitchFamily="34" charset="0"/>
                <a:cs typeface="Arial" pitchFamily="34" charset="0"/>
              </a:rPr>
              <a:t>.</a:t>
            </a:r>
          </a:p>
          <a:p>
            <a:pPr lvl="1">
              <a:buNone/>
            </a:pPr>
            <a:endParaRPr lang="en-US" dirty="0">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848600" cy="4830763"/>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600" b="1" dirty="0" smtClean="0">
              <a:solidFill>
                <a:srgbClr val="0070C0"/>
              </a:solidFill>
            </a:endParaRPr>
          </a:p>
          <a:p>
            <a:r>
              <a:rPr lang="en-US" sz="2400" b="1" dirty="0" err="1" smtClean="0">
                <a:solidFill>
                  <a:srgbClr val="0070C0"/>
                </a:solidFill>
                <a:latin typeface="Arial" pitchFamily="34" charset="0"/>
                <a:cs typeface="Arial" pitchFamily="34" charset="0"/>
              </a:rPr>
              <a:t>Tác</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dụng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không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mong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muốn</a:t>
            </a:r>
            <a:r>
              <a:rPr lang="en-US" sz="2400" b="1" dirty="0" smtClean="0">
                <a:solidFill>
                  <a:srgbClr val="0070C0"/>
                </a:solidFill>
                <a:latin typeface="Arial" pitchFamily="34" charset="0"/>
                <a:cs typeface="Arial" pitchFamily="34" charset="0"/>
              </a:rPr>
              <a:t>:</a:t>
            </a:r>
          </a:p>
          <a:p>
            <a:pPr lvl="1">
              <a:buNone/>
            </a:pPr>
            <a:r>
              <a:rPr lang="en-US" sz="2000" dirty="0" err="1" smtClean="0">
                <a:solidFill>
                  <a:srgbClr val="C00000"/>
                </a:solidFill>
                <a:latin typeface="Arial" pitchFamily="34" charset="0"/>
                <a:cs typeface="Arial" pitchFamily="34" charset="0"/>
              </a:rPr>
              <a:t>Thường</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gặp</a:t>
            </a:r>
            <a:r>
              <a:rPr lang="en-US" sz="2000" dirty="0" smtClean="0">
                <a:solidFill>
                  <a:srgbClr val="C00000"/>
                </a:solidFill>
                <a:latin typeface="Arial" pitchFamily="34" charset="0"/>
                <a:cs typeface="Arial" pitchFamily="34" charset="0"/>
              </a:rPr>
              <a:t>:</a:t>
            </a:r>
          </a:p>
          <a:p>
            <a:pPr lvl="1">
              <a:buFontTx/>
              <a:buChar char="-"/>
            </a:pPr>
            <a:r>
              <a:rPr lang="en-US" sz="2000" dirty="0" err="1" smtClean="0">
                <a:latin typeface="Arial" pitchFamily="34" charset="0"/>
                <a:cs typeface="Arial" pitchFamily="34" charset="0"/>
              </a:rPr>
              <a:t>Buồn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nôn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nôn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bụng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tiêu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chảy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táo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bón</a:t>
            </a:r>
            <a:endParaRPr lang="en-US" sz="2000" dirty="0" smtClean="0">
              <a:latin typeface="Arial" pitchFamily="34" charset="0"/>
              <a:cs typeface="Arial" pitchFamily="34" charset="0"/>
            </a:endParaRPr>
          </a:p>
          <a:p>
            <a:pPr lvl="1">
              <a:buFontTx/>
              <a:buChar char="-"/>
            </a:pPr>
            <a:r>
              <a:rPr lang="en-US" sz="2000" dirty="0" err="1" smtClean="0">
                <a:latin typeface="Arial" pitchFamily="34" charset="0"/>
                <a:cs typeface="Arial" pitchFamily="34" charset="0"/>
              </a:rPr>
              <a:t>Đau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đầu</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mắt</a:t>
            </a:r>
            <a:endParaRPr lang="en-US" sz="2000" dirty="0" smtClean="0">
              <a:latin typeface="Arial" pitchFamily="34" charset="0"/>
              <a:cs typeface="Arial" pitchFamily="34" charset="0"/>
            </a:endParaRPr>
          </a:p>
          <a:p>
            <a:pPr lvl="1">
              <a:buFontTx/>
              <a:buChar char="-"/>
            </a:pPr>
            <a:r>
              <a:rPr lang="en-US" sz="2000" dirty="0" err="1" smtClean="0">
                <a:latin typeface="Arial" pitchFamily="34" charset="0"/>
                <a:cs typeface="Arial" pitchFamily="34" charset="0"/>
              </a:rPr>
              <a:t>Chóng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mặt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bồn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chồn</a:t>
            </a:r>
            <a:endParaRPr lang="en-US" sz="2000" dirty="0" smtClean="0">
              <a:latin typeface="Arial" pitchFamily="34" charset="0"/>
              <a:cs typeface="Arial" pitchFamily="34" charset="0"/>
            </a:endParaRPr>
          </a:p>
          <a:p>
            <a:pPr lvl="1">
              <a:buFontTx/>
              <a:buChar char="-"/>
            </a:pPr>
            <a:r>
              <a:rPr lang="en-US" sz="2000" dirty="0" smtClean="0">
                <a:latin typeface="Arial" pitchFamily="34" charset="0"/>
                <a:cs typeface="Arial" pitchFamily="34" charset="0"/>
              </a:rPr>
              <a:t>RL </a:t>
            </a:r>
            <a:r>
              <a:rPr lang="en-US" sz="2000" dirty="0" err="1" smtClean="0">
                <a:latin typeface="Arial" pitchFamily="34" charset="0"/>
                <a:cs typeface="Arial" pitchFamily="34" charset="0"/>
              </a:rPr>
              <a:t>thị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giác</a:t>
            </a:r>
            <a:r>
              <a:rPr lang="en-US" sz="2000" dirty="0" smtClean="0">
                <a:latin typeface="Arial" pitchFamily="34" charset="0"/>
                <a:cs typeface="Arial" pitchFamily="34" charset="0"/>
              </a:rPr>
              <a:t>, ù tai</a:t>
            </a:r>
          </a:p>
          <a:p>
            <a:pPr lvl="1">
              <a:buFontTx/>
              <a:buChar char="-"/>
            </a:pPr>
            <a:r>
              <a:rPr lang="en-US" sz="2000" dirty="0" err="1" smtClean="0">
                <a:latin typeface="Arial" pitchFamily="34" charset="0"/>
                <a:cs typeface="Arial" pitchFamily="34" charset="0"/>
              </a:rPr>
              <a:t>Ngứa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phát</a:t>
            </a:r>
            <a:r>
              <a:rPr lang="en-US" sz="2000" dirty="0" smtClean="0">
                <a:latin typeface="Arial" pitchFamily="34" charset="0"/>
                <a:cs typeface="Arial" pitchFamily="34" charset="0"/>
              </a:rPr>
              <a:t> ban </a:t>
            </a:r>
            <a:r>
              <a:rPr lang="en-US" sz="2000" dirty="0" err="1" smtClean="0">
                <a:latin typeface="Arial" pitchFamily="34" charset="0"/>
                <a:cs typeface="Arial" pitchFamily="34" charset="0"/>
              </a:rPr>
              <a:t>da</a:t>
            </a:r>
            <a:endParaRPr lang="en-US" sz="2000" dirty="0" smtClean="0">
              <a:latin typeface="Arial" pitchFamily="34" charset="0"/>
              <a:cs typeface="Arial" pitchFamily="34" charset="0"/>
            </a:endParaRPr>
          </a:p>
          <a:p>
            <a:pPr lvl="1">
              <a:buNone/>
            </a:pPr>
            <a:r>
              <a:rPr lang="en-US" sz="2000" dirty="0" err="1" smtClean="0">
                <a:solidFill>
                  <a:srgbClr val="C00000"/>
                </a:solidFill>
                <a:latin typeface="Arial" pitchFamily="34" charset="0"/>
                <a:cs typeface="Arial" pitchFamily="34" charset="0"/>
              </a:rPr>
              <a:t>Hiếm</a:t>
            </a:r>
            <a:r>
              <a:rPr lang="en-US" sz="2000" dirty="0" smtClean="0">
                <a:solidFill>
                  <a:srgbClr val="C00000"/>
                </a:solidFill>
                <a:latin typeface="Arial" pitchFamily="34" charset="0"/>
                <a:cs typeface="Arial" pitchFamily="34" charset="0"/>
              </a:rPr>
              <a:t> </a:t>
            </a:r>
            <a:r>
              <a:rPr lang="en-US" sz="2000" dirty="0" err="1" smtClean="0">
                <a:solidFill>
                  <a:srgbClr val="C00000"/>
                </a:solidFill>
                <a:latin typeface="Arial" pitchFamily="34" charset="0"/>
                <a:cs typeface="Arial" pitchFamily="34" charset="0"/>
              </a:rPr>
              <a:t>gặp</a:t>
            </a:r>
            <a:r>
              <a:rPr lang="en-US" sz="2000" dirty="0" smtClean="0">
                <a:solidFill>
                  <a:srgbClr val="C00000"/>
                </a:solidFill>
                <a:latin typeface="Arial" pitchFamily="34" charset="0"/>
                <a:cs typeface="Arial" pitchFamily="34" charset="0"/>
              </a:rPr>
              <a:t>:</a:t>
            </a:r>
          </a:p>
          <a:p>
            <a:pPr lvl="1">
              <a:buFontTx/>
              <a:buChar char="-"/>
            </a:pPr>
            <a:r>
              <a:rPr lang="en-US" sz="2000" dirty="0" err="1" smtClean="0">
                <a:latin typeface="Arial" pitchFamily="34" charset="0"/>
                <a:cs typeface="Arial" pitchFamily="34" charset="0"/>
              </a:rPr>
              <a:t>Thay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đổi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tâm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tính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giấc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ngủ</a:t>
            </a:r>
            <a:endParaRPr lang="en-US" sz="2000" dirty="0" smtClean="0">
              <a:latin typeface="Arial" pitchFamily="34" charset="0"/>
              <a:cs typeface="Arial" pitchFamily="34" charset="0"/>
            </a:endParaRPr>
          </a:p>
          <a:p>
            <a:pPr lvl="1">
              <a:buFontTx/>
              <a:buChar char="-"/>
            </a:pPr>
            <a:r>
              <a:rPr lang="en-US" sz="2000" dirty="0" err="1" smtClean="0">
                <a:latin typeface="Arial" pitchFamily="34" charset="0"/>
                <a:cs typeface="Arial" pitchFamily="34" charset="0"/>
              </a:rPr>
              <a:t>Khô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miệng</a:t>
            </a:r>
            <a:endParaRPr lang="en-US" sz="2000" dirty="0" smtClean="0">
              <a:latin typeface="Arial" pitchFamily="34" charset="0"/>
              <a:cs typeface="Arial" pitchFamily="34" charset="0"/>
            </a:endParaRPr>
          </a:p>
          <a:p>
            <a:pPr lvl="1">
              <a:buFontTx/>
              <a:buChar char="-"/>
            </a:pPr>
            <a:r>
              <a:rPr lang="en-US" sz="2000" dirty="0" err="1" smtClean="0">
                <a:latin typeface="Arial" pitchFamily="34" charset="0"/>
                <a:cs typeface="Arial" pitchFamily="34" charset="0"/>
              </a:rPr>
              <a:t>Tăng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creatinin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ure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huyết</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33</a:t>
            </a:fld>
            <a:endParaRPr lang="en-US"/>
          </a:p>
        </p:txBody>
      </p:sp>
      <p:sp>
        <p:nvSpPr>
          <p:cNvPr id="5" name="Title 1"/>
          <p:cNvSpPr>
            <a:spLocks noGrp="1"/>
          </p:cNvSpPr>
          <p:nvPr>
            <p:ph type="title"/>
          </p:nvPr>
        </p:nvSpPr>
        <p:spPr>
          <a:xfrm>
            <a:off x="685800" y="533400"/>
            <a:ext cx="7848600" cy="762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8E55C3-8DD8-4B96-948B-2BDCA67DDE5D}" type="slidenum">
              <a:rPr lang="en-US" smtClean="0"/>
              <a:pPr/>
              <a:t>34</a:t>
            </a:fld>
            <a:endParaRPr lang="en-US"/>
          </a:p>
        </p:txBody>
      </p:sp>
      <p:sp>
        <p:nvSpPr>
          <p:cNvPr id="5" name="Title 1"/>
          <p:cNvSpPr>
            <a:spLocks noGrp="1"/>
          </p:cNvSpPr>
          <p:nvPr>
            <p:ph type="title"/>
          </p:nvPr>
        </p:nvSpPr>
        <p:spPr>
          <a:xfrm>
            <a:off x="609600" y="457200"/>
            <a:ext cx="7924800" cy="7620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en-US" sz="3600" b="1" dirty="0" smtClean="0">
                <a:solidFill>
                  <a:srgbClr val="002060"/>
                </a:solidFill>
                <a:effectLst>
                  <a:outerShdw blurRad="38100" dist="38100" dir="2700000" algn="tl">
                    <a:srgbClr val="000000">
                      <a:alpha val="43137"/>
                    </a:srgbClr>
                  </a:outerShdw>
                </a:effectLst>
              </a:rPr>
              <a:t>5. </a:t>
            </a:r>
            <a:r>
              <a:rPr lang="en-US" sz="3600" b="1" dirty="0" err="1" smtClean="0">
                <a:solidFill>
                  <a:srgbClr val="002060"/>
                </a:solidFill>
                <a:effectLst>
                  <a:outerShdw blurRad="38100" dist="38100" dir="2700000" algn="tl">
                    <a:srgbClr val="000000">
                      <a:alpha val="43137"/>
                    </a:srgbClr>
                  </a:outerShdw>
                </a:effectLst>
              </a:rPr>
              <a:t>Stopress</a:t>
            </a:r>
            <a:r>
              <a:rPr lang="en-US" sz="3600" b="1" dirty="0" smtClean="0">
                <a:solidFill>
                  <a:srgbClr val="002060"/>
                </a:solidFill>
                <a:effectLst>
                  <a:outerShdw blurRad="38100" dist="38100" dir="2700000" algn="tl">
                    <a:srgbClr val="000000">
                      <a:alpha val="43137"/>
                    </a:srgbClr>
                  </a:outerShdw>
                </a:effectLst>
              </a:rPr>
              <a:t> 8</a:t>
            </a:r>
            <a:r>
              <a:rPr lang="en-US" b="1" dirty="0" smtClean="0">
                <a:solidFill>
                  <a:srgbClr val="002060"/>
                </a:solidFill>
                <a:effectLst>
                  <a:outerShdw blurRad="38100" dist="38100" dir="2700000" algn="tl">
                    <a:srgbClr val="000000">
                      <a:alpha val="43137"/>
                    </a:srgbClr>
                  </a:outerShdw>
                </a:effectLst>
              </a:rPr>
              <a:t/>
            </a:r>
            <a:br>
              <a:rPr lang="en-US" b="1" dirty="0" smtClean="0">
                <a:solidFill>
                  <a:srgbClr val="002060"/>
                </a:solidFill>
                <a:effectLst>
                  <a:outerShdw blurRad="38100" dist="38100" dir="2700000" algn="tl">
                    <a:srgbClr val="000000">
                      <a:alpha val="43137"/>
                    </a:srgbClr>
                  </a:outerShdw>
                </a:effectLst>
              </a:rPr>
            </a:b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Peridopril</a:t>
            </a:r>
            <a:r>
              <a:rPr lang="en-US" sz="2200" dirty="0" smtClean="0">
                <a:solidFill>
                  <a:srgbClr val="C00000"/>
                </a:solidFill>
                <a:effectLst>
                  <a:outerShdw blurRad="38100" dist="38100" dir="2700000" algn="tl">
                    <a:srgbClr val="000000">
                      <a:alpha val="43137"/>
                    </a:srgbClr>
                  </a:outerShdw>
                </a:effectLst>
              </a:rPr>
              <a:t> </a:t>
            </a:r>
            <a:r>
              <a:rPr lang="en-US" sz="2200" dirty="0" err="1" smtClean="0">
                <a:solidFill>
                  <a:srgbClr val="C00000"/>
                </a:solidFill>
                <a:effectLst>
                  <a:outerShdw blurRad="38100" dist="38100" dir="2700000" algn="tl">
                    <a:srgbClr val="000000">
                      <a:alpha val="43137"/>
                    </a:srgbClr>
                  </a:outerShdw>
                </a:effectLst>
              </a:rPr>
              <a:t>tert-butylamine</a:t>
            </a:r>
            <a:r>
              <a:rPr lang="en-US" sz="2200" dirty="0" smtClean="0">
                <a:solidFill>
                  <a:srgbClr val="C00000"/>
                </a:solidFill>
                <a:effectLst>
                  <a:outerShdw blurRad="38100" dist="38100" dir="2700000" algn="tl">
                    <a:srgbClr val="000000">
                      <a:alpha val="43137"/>
                    </a:srgbClr>
                  </a:outerShdw>
                </a:effectLst>
              </a:rPr>
              <a:t> 8mg)</a:t>
            </a:r>
            <a:endParaRPr lang="en-US" sz="2200" dirty="0">
              <a:solidFill>
                <a:srgbClr val="C00000"/>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609600" y="1219200"/>
            <a:ext cx="7924800" cy="5029200"/>
          </a:xfrm>
        </p:spPr>
        <p:style>
          <a:lnRef idx="1">
            <a:schemeClr val="accent2"/>
          </a:lnRef>
          <a:fillRef idx="2">
            <a:schemeClr val="accent2"/>
          </a:fillRef>
          <a:effectRef idx="1">
            <a:schemeClr val="accent2"/>
          </a:effectRef>
          <a:fontRef idx="minor">
            <a:schemeClr val="dk1"/>
          </a:fontRef>
        </p:style>
        <p:txBody>
          <a:bodyPr>
            <a:normAutofit/>
          </a:bodyPr>
          <a:lstStyle/>
          <a:p>
            <a:endParaRPr lang="en-US" sz="2600" b="1" dirty="0" smtClean="0">
              <a:solidFill>
                <a:srgbClr val="0070C0"/>
              </a:solidFill>
            </a:endParaRPr>
          </a:p>
          <a:p>
            <a:r>
              <a:rPr lang="en-US" sz="2400" b="1" dirty="0" err="1" smtClean="0">
                <a:solidFill>
                  <a:srgbClr val="0070C0"/>
                </a:solidFill>
                <a:latin typeface="Arial" pitchFamily="34" charset="0"/>
                <a:cs typeface="Arial" pitchFamily="34" charset="0"/>
              </a:rPr>
              <a:t>Tương</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tác</a:t>
            </a:r>
            <a:r>
              <a:rPr lang="en-US" sz="2400" b="1" dirty="0" smtClean="0">
                <a:solidFill>
                  <a:srgbClr val="0070C0"/>
                </a:solidFill>
                <a:latin typeface="Arial" pitchFamily="34" charset="0"/>
                <a:cs typeface="Arial" pitchFamily="34" charset="0"/>
              </a:rPr>
              <a:t> </a:t>
            </a:r>
            <a:r>
              <a:rPr lang="en-US" sz="2400" b="1" dirty="0" err="1" smtClean="0">
                <a:solidFill>
                  <a:srgbClr val="0070C0"/>
                </a:solidFill>
                <a:latin typeface="Arial" pitchFamily="34" charset="0"/>
                <a:cs typeface="Arial" pitchFamily="34" charset="0"/>
              </a:rPr>
              <a:t>thuốc</a:t>
            </a:r>
            <a:r>
              <a:rPr lang="en-US" sz="2400" b="1" dirty="0" smtClean="0">
                <a:solidFill>
                  <a:srgbClr val="0070C0"/>
                </a:solidFill>
                <a:latin typeface="Arial" pitchFamily="34" charset="0"/>
                <a:cs typeface="Arial" pitchFamily="34" charset="0"/>
              </a:rPr>
              <a:t>:</a:t>
            </a:r>
          </a:p>
          <a:p>
            <a:pPr lvl="1"/>
            <a:r>
              <a:rPr lang="en-US" sz="2000" dirty="0" err="1" smtClean="0">
                <a:solidFill>
                  <a:schemeClr val="tx1"/>
                </a:solidFill>
                <a:latin typeface="Arial" pitchFamily="34" charset="0"/>
                <a:cs typeface="Arial" pitchFamily="34" charset="0"/>
              </a:rPr>
              <a:t>Dùng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đồng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thời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với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chống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cao</a:t>
            </a:r>
            <a:r>
              <a:rPr lang="en-US" sz="2000" dirty="0" smtClean="0">
                <a:solidFill>
                  <a:schemeClr val="tx1"/>
                </a:solidFill>
                <a:latin typeface="Arial" pitchFamily="34" charset="0"/>
                <a:cs typeface="Arial" pitchFamily="34" charset="0"/>
              </a:rPr>
              <a:t> HA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giãn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mạch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sẽ</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tăng</a:t>
            </a:r>
            <a:r>
              <a:rPr lang="en-US" sz="2000" dirty="0" smtClean="0">
                <a:solidFill>
                  <a:schemeClr val="tx1"/>
                </a:solidFill>
                <a:latin typeface="Arial" pitchFamily="34" charset="0"/>
                <a:cs typeface="Arial" pitchFamily="34" charset="0"/>
              </a:rPr>
              <a:t> td </a:t>
            </a:r>
            <a:r>
              <a:rPr lang="en-US" sz="2000" dirty="0" err="1" smtClean="0">
                <a:solidFill>
                  <a:schemeClr val="tx1"/>
                </a:solidFill>
                <a:latin typeface="Arial" pitchFamily="34" charset="0"/>
                <a:cs typeface="Arial" pitchFamily="34" charset="0"/>
              </a:rPr>
              <a:t>của</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stopress</a:t>
            </a:r>
            <a:endParaRPr lang="en-US" sz="2000" dirty="0" smtClean="0">
              <a:solidFill>
                <a:schemeClr val="tx1"/>
              </a:solidFill>
              <a:latin typeface="Arial" pitchFamily="34" charset="0"/>
              <a:cs typeface="Arial" pitchFamily="34" charset="0"/>
            </a:endParaRPr>
          </a:p>
          <a:p>
            <a:pPr lvl="1"/>
            <a:r>
              <a:rPr lang="en-US" sz="2000" dirty="0" err="1" smtClean="0">
                <a:solidFill>
                  <a:schemeClr val="tx1"/>
                </a:solidFill>
                <a:latin typeface="Arial" pitchFamily="34" charset="0"/>
                <a:cs typeface="Arial" pitchFamily="34" charset="0"/>
              </a:rPr>
              <a:t>Khi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dùng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lợi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niệu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đặc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biệt</a:t>
            </a:r>
            <a:r>
              <a:rPr lang="en-US" sz="2000" dirty="0" smtClean="0">
                <a:solidFill>
                  <a:schemeClr val="tx1"/>
                </a:solidFill>
                <a:latin typeface="Arial" pitchFamily="34" charset="0"/>
                <a:cs typeface="Arial" pitchFamily="34" charset="0"/>
              </a:rPr>
              <a:t> ở </a:t>
            </a:r>
            <a:r>
              <a:rPr lang="en-US" sz="2000" dirty="0" err="1" smtClean="0">
                <a:solidFill>
                  <a:schemeClr val="tx1"/>
                </a:solidFill>
                <a:latin typeface="Arial" pitchFamily="34" charset="0"/>
                <a:cs typeface="Arial" pitchFamily="34" charset="0"/>
              </a:rPr>
              <a:t>những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người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bị</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mất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tích</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tuần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hoàn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a:t>
            </a:r>
            <a:r>
              <a:rPr lang="en-US" sz="2000" dirty="0" err="1" smtClean="0">
                <a:solidFill>
                  <a:schemeClr val="tx1"/>
                </a:solidFill>
                <a:latin typeface="Arial" pitchFamily="34" charset="0"/>
                <a:cs typeface="Arial" pitchFamily="34" charset="0"/>
              </a:rPr>
              <a:t>hoặc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muối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sẽ</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bị</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hạ</a:t>
            </a:r>
            <a:r>
              <a:rPr lang="en-US" sz="2000" dirty="0" smtClean="0">
                <a:solidFill>
                  <a:schemeClr val="tx1"/>
                </a:solidFill>
                <a:latin typeface="Arial" pitchFamily="34" charset="0"/>
                <a:cs typeface="Arial" pitchFamily="34" charset="0"/>
              </a:rPr>
              <a:t> HA </a:t>
            </a:r>
            <a:r>
              <a:rPr lang="en-US" sz="2000" dirty="0" err="1" smtClean="0">
                <a:solidFill>
                  <a:schemeClr val="tx1"/>
                </a:solidFill>
                <a:latin typeface="Arial" pitchFamily="34" charset="0"/>
                <a:cs typeface="Arial" pitchFamily="34" charset="0"/>
              </a:rPr>
              <a:t>khi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bắt</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đầu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dùng</a:t>
            </a:r>
            <a:r>
              <a:rPr lang="en-US" sz="2000" dirty="0" smtClean="0">
                <a:solidFill>
                  <a:schemeClr val="tx1"/>
                </a:solidFill>
                <a:latin typeface="Arial" pitchFamily="34" charset="0"/>
                <a:cs typeface="Arial" pitchFamily="34" charset="0"/>
              </a:rPr>
              <a:t> ƯCMC</a:t>
            </a:r>
          </a:p>
          <a:p>
            <a:pPr lvl="1"/>
            <a:r>
              <a:rPr lang="en-US" sz="2000" dirty="0" err="1" smtClean="0">
                <a:solidFill>
                  <a:schemeClr val="tx1"/>
                </a:solidFill>
                <a:latin typeface="Arial" pitchFamily="34" charset="0"/>
                <a:cs typeface="Arial" pitchFamily="34" charset="0"/>
              </a:rPr>
              <a:t>Ko</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nên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phối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hợp</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stopress</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với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thuốc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lợi</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niệu</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giữ</a:t>
            </a:r>
            <a:r>
              <a:rPr lang="en-US" sz="2000" dirty="0" smtClean="0">
                <a:solidFill>
                  <a:schemeClr val="tx1"/>
                </a:solidFill>
                <a:latin typeface="Arial" pitchFamily="34" charset="0"/>
                <a:cs typeface="Arial" pitchFamily="34" charset="0"/>
              </a:rPr>
              <a:t> kali </a:t>
            </a:r>
            <a:r>
              <a:rPr lang="en-US" sz="2000" dirty="0" err="1" smtClean="0">
                <a:solidFill>
                  <a:schemeClr val="tx1"/>
                </a:solidFill>
                <a:latin typeface="Arial" pitchFamily="34" charset="0"/>
                <a:cs typeface="Arial" pitchFamily="34" charset="0"/>
              </a:rPr>
              <a:t>như</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spironolacton</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và</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các</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chế</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phẩm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bổ</a:t>
            </a:r>
            <a:r>
              <a:rPr lang="en-US" sz="2000" dirty="0" smtClean="0">
                <a:solidFill>
                  <a:schemeClr val="tx1"/>
                </a:solidFill>
                <a:latin typeface="Arial" pitchFamily="34" charset="0"/>
                <a:cs typeface="Arial" pitchFamily="34" charset="0"/>
              </a:rPr>
              <a:t> sung kali </a:t>
            </a:r>
            <a:r>
              <a:rPr lang="en-US" sz="2000" dirty="0" err="1" smtClean="0">
                <a:solidFill>
                  <a:schemeClr val="tx1"/>
                </a:solidFill>
                <a:latin typeface="Arial" pitchFamily="34" charset="0"/>
                <a:cs typeface="Arial" pitchFamily="34" charset="0"/>
              </a:rPr>
              <a:t>vì</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có</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thể</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làm</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tăng</a:t>
            </a:r>
            <a:r>
              <a:rPr lang="en-US" sz="2000" dirty="0" smtClean="0">
                <a:solidFill>
                  <a:schemeClr val="tx1"/>
                </a:solidFill>
                <a:latin typeface="Arial" pitchFamily="34" charset="0"/>
                <a:cs typeface="Arial" pitchFamily="34" charset="0"/>
              </a:rPr>
              <a:t> kali </a:t>
            </a:r>
            <a:r>
              <a:rPr lang="en-US" sz="2000" dirty="0" err="1" smtClean="0">
                <a:solidFill>
                  <a:schemeClr val="tx1"/>
                </a:solidFill>
                <a:latin typeface="Arial" pitchFamily="34" charset="0"/>
                <a:cs typeface="Arial" pitchFamily="34" charset="0"/>
              </a:rPr>
              <a:t>trong</a:t>
            </a:r>
            <a:r>
              <a:rPr lang="en-US" sz="2000" dirty="0" smtClean="0">
                <a:solidFill>
                  <a:schemeClr val="tx1"/>
                </a:solidFill>
                <a:latin typeface="Arial" pitchFamily="34" charset="0"/>
                <a:cs typeface="Arial" pitchFamily="34" charset="0"/>
              </a:rPr>
              <a:t> </a:t>
            </a:r>
            <a:r>
              <a:rPr lang="en-US" sz="2000" dirty="0" err="1" smtClean="0">
                <a:solidFill>
                  <a:schemeClr val="tx1"/>
                </a:solidFill>
                <a:latin typeface="Arial" pitchFamily="34" charset="0"/>
                <a:cs typeface="Arial" pitchFamily="34" charset="0"/>
              </a:rPr>
              <a:t>máu</a:t>
            </a:r>
            <a:r>
              <a:rPr lang="en-US" sz="2000" dirty="0" smtClean="0">
                <a:solidFill>
                  <a:schemeClr val="tx1"/>
                </a:solidFill>
                <a:latin typeface="Arial" pitchFamily="34" charset="0"/>
                <a:cs typeface="Arial"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a:ln/>
        </p:spPr>
        <p:style>
          <a:lnRef idx="1">
            <a:schemeClr val="accent6"/>
          </a:lnRef>
          <a:fillRef idx="2">
            <a:schemeClr val="accent6"/>
          </a:fillRef>
          <a:effectRef idx="1">
            <a:schemeClr val="accent6"/>
          </a:effectRef>
          <a:fontRef idx="minor">
            <a:schemeClr val="dk1"/>
          </a:fontRef>
        </p:style>
        <p:txBody>
          <a:bodyPr>
            <a:noAutofit/>
          </a:bodyPr>
          <a:lstStyle/>
          <a:p>
            <a:pPr>
              <a:buNone/>
            </a:pPr>
            <a:endParaRPr lang="en-US" sz="2300" dirty="0" smtClean="0">
              <a:solidFill>
                <a:srgbClr val="002060"/>
              </a:solidFill>
              <a:latin typeface="Arial" pitchFamily="34" charset="0"/>
              <a:cs typeface="Arial" pitchFamily="34" charset="0"/>
            </a:endParaRPr>
          </a:p>
          <a:p>
            <a:r>
              <a:rPr lang="en-US" sz="2400" b="1" dirty="0" smtClean="0">
                <a:solidFill>
                  <a:srgbClr val="C00000"/>
                </a:solidFill>
                <a:latin typeface="Arial" pitchFamily="34" charset="0"/>
                <a:cs typeface="Arial" pitchFamily="34" charset="0"/>
              </a:rPr>
              <a:t>ĐẶC TÍNH DƯỢC LỰC </a:t>
            </a:r>
            <a:r>
              <a:rPr lang="en-US" sz="2400" b="1" dirty="0" err="1" smtClean="0">
                <a:solidFill>
                  <a:srgbClr val="C00000"/>
                </a:solidFill>
                <a:latin typeface="Arial" pitchFamily="34" charset="0"/>
                <a:cs typeface="Arial" pitchFamily="34" charset="0"/>
              </a:rPr>
              <a:t>và</a:t>
            </a:r>
            <a:r>
              <a:rPr lang="en-US" sz="2400" b="1" dirty="0" smtClean="0">
                <a:solidFill>
                  <a:srgbClr val="C00000"/>
                </a:solidFill>
                <a:latin typeface="Arial" pitchFamily="34" charset="0"/>
                <a:cs typeface="Arial" pitchFamily="34" charset="0"/>
              </a:rPr>
              <a:t> TÁC DỤNG:</a:t>
            </a:r>
          </a:p>
          <a:p>
            <a:endParaRPr lang="en-US" sz="2300" dirty="0" smtClean="0">
              <a:solidFill>
                <a:srgbClr val="002060"/>
              </a:solidFill>
              <a:latin typeface="Arial" pitchFamily="34" charset="0"/>
              <a:cs typeface="Arial" pitchFamily="34" charset="0"/>
            </a:endParaRPr>
          </a:p>
          <a:p>
            <a:pPr lvl="1"/>
            <a:r>
              <a:rPr lang="vi-VN" sz="2000" dirty="0">
                <a:solidFill>
                  <a:srgbClr val="002060"/>
                </a:solidFill>
                <a:latin typeface="Arial" pitchFamily="34" charset="0"/>
                <a:cs typeface="Arial" pitchFamily="34" charset="0"/>
              </a:rPr>
              <a:t>Paracetamol là thuốc </a:t>
            </a:r>
            <a:r>
              <a:rPr lang="en-US" sz="2000" dirty="0" err="1" smtClean="0">
                <a:solidFill>
                  <a:srgbClr val="002060"/>
                </a:solidFill>
                <a:latin typeface="Arial" pitchFamily="34" charset="0"/>
                <a:cs typeface="Arial" pitchFamily="34" charset="0"/>
              </a:rPr>
              <a:t>hạ</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sốt</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và</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giảm</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đau</a:t>
            </a:r>
            <a:r>
              <a:rPr lang="en-US" sz="2000" dirty="0" smtClean="0">
                <a:solidFill>
                  <a:srgbClr val="002060"/>
                </a:solidFill>
                <a:latin typeface="Arial" pitchFamily="34" charset="0"/>
                <a:cs typeface="Arial" pitchFamily="34" charset="0"/>
              </a:rPr>
              <a:t> NSAID.</a:t>
            </a:r>
          </a:p>
          <a:p>
            <a:pPr lvl="1"/>
            <a:r>
              <a:rPr lang="vi-VN" sz="2000" dirty="0">
                <a:solidFill>
                  <a:srgbClr val="002060"/>
                </a:solidFill>
                <a:latin typeface="Arial" pitchFamily="34" charset="0"/>
                <a:cs typeface="Arial" pitchFamily="34" charset="0"/>
              </a:rPr>
              <a:t>Paracetamol </a:t>
            </a:r>
            <a:r>
              <a:rPr lang="vi-VN" sz="2000" dirty="0" smtClean="0">
                <a:solidFill>
                  <a:srgbClr val="002060"/>
                </a:solidFill>
                <a:latin typeface="Arial" pitchFamily="34" charset="0"/>
                <a:cs typeface="Arial" pitchFamily="34" charset="0"/>
              </a:rPr>
              <a:t>là </a:t>
            </a:r>
            <a:r>
              <a:rPr lang="en-US" sz="2000" dirty="0" smtClean="0">
                <a:solidFill>
                  <a:srgbClr val="002060"/>
                </a:solidFill>
                <a:latin typeface="Arial" pitchFamily="34" charset="0"/>
                <a:cs typeface="Arial" pitchFamily="34" charset="0"/>
              </a:rPr>
              <a:t>CCH </a:t>
            </a:r>
            <a:r>
              <a:rPr lang="vi-VN" sz="2000" dirty="0" smtClean="0">
                <a:solidFill>
                  <a:srgbClr val="002060"/>
                </a:solidFill>
                <a:latin typeface="Arial" pitchFamily="34" charset="0"/>
                <a:cs typeface="Arial" pitchFamily="34" charset="0"/>
              </a:rPr>
              <a:t>có </a:t>
            </a:r>
            <a:r>
              <a:rPr lang="vi-VN" sz="2000" dirty="0">
                <a:solidFill>
                  <a:srgbClr val="002060"/>
                </a:solidFill>
                <a:latin typeface="Arial" pitchFamily="34" charset="0"/>
                <a:cs typeface="Arial" pitchFamily="34" charset="0"/>
              </a:rPr>
              <a:t>hoạt tính của phenacetin, là thuốc </a:t>
            </a:r>
            <a:r>
              <a:rPr lang="en-US" sz="2000" dirty="0" smtClean="0">
                <a:solidFill>
                  <a:srgbClr val="002060"/>
                </a:solidFill>
                <a:latin typeface="Arial" pitchFamily="34" charset="0"/>
                <a:cs typeface="Arial" pitchFamily="34" charset="0"/>
              </a:rPr>
              <a:t>GĐ&amp;HS</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hữu hiệu có thể thay thế </a:t>
            </a:r>
            <a:r>
              <a:rPr lang="vi-VN" sz="2000" dirty="0" smtClean="0">
                <a:solidFill>
                  <a:srgbClr val="002060"/>
                </a:solidFill>
                <a:latin typeface="Arial" pitchFamily="34" charset="0"/>
                <a:cs typeface="Arial" pitchFamily="34" charset="0"/>
              </a:rPr>
              <a:t>aspirin. </a:t>
            </a:r>
            <a:r>
              <a:rPr lang="vi-VN" sz="2000" dirty="0">
                <a:solidFill>
                  <a:srgbClr val="002060"/>
                </a:solidFill>
                <a:latin typeface="Arial" pitchFamily="34" charset="0"/>
                <a:cs typeface="Arial" pitchFamily="34" charset="0"/>
              </a:rPr>
              <a:t>Với liều ngang nhau tính theo gam, paracetamol có </a:t>
            </a:r>
            <a:r>
              <a:rPr lang="vi-VN" sz="2000" dirty="0" smtClean="0">
                <a:solidFill>
                  <a:srgbClr val="002060"/>
                </a:solidFill>
                <a:latin typeface="Arial" pitchFamily="34" charset="0"/>
                <a:cs typeface="Arial" pitchFamily="34" charset="0"/>
              </a:rPr>
              <a:t>t</a:t>
            </a:r>
            <a:r>
              <a:rPr lang="en-US" sz="2000" dirty="0" smtClean="0">
                <a:solidFill>
                  <a:srgbClr val="002060"/>
                </a:solidFill>
                <a:latin typeface="Arial" pitchFamily="34" charset="0"/>
                <a:cs typeface="Arial" pitchFamily="34" charset="0"/>
              </a:rPr>
              <a:t>d GĐ &amp; HS</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tương tự như aspirin</a:t>
            </a:r>
            <a:r>
              <a:rPr lang="vi-VN" sz="2000" dirty="0" smtClean="0">
                <a:solidFill>
                  <a:srgbClr val="002060"/>
                </a:solidFill>
                <a:latin typeface="Arial" pitchFamily="34" charset="0"/>
                <a:cs typeface="Arial" pitchFamily="34" charset="0"/>
              </a:rPr>
              <a:t>.</a:t>
            </a:r>
            <a:endParaRPr lang="en-US" sz="2000" dirty="0" smtClean="0">
              <a:solidFill>
                <a:srgbClr val="002060"/>
              </a:solidFill>
              <a:latin typeface="Arial" pitchFamily="34" charset="0"/>
              <a:cs typeface="Arial" pitchFamily="34" charset="0"/>
            </a:endParaRPr>
          </a:p>
          <a:p>
            <a:pPr lvl="1"/>
            <a:r>
              <a:rPr lang="vi-VN" sz="2000" dirty="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Paracetamol </a:t>
            </a:r>
            <a:r>
              <a:rPr lang="vi-VN" sz="2000" dirty="0">
                <a:solidFill>
                  <a:srgbClr val="002060"/>
                </a:solidFill>
                <a:latin typeface="Arial" pitchFamily="34" charset="0"/>
                <a:cs typeface="Arial" pitchFamily="34" charset="0"/>
              </a:rPr>
              <a:t>làm giảm thân nhiệt ở người </a:t>
            </a:r>
            <a:r>
              <a:rPr lang="en-US" sz="2000" dirty="0" err="1" smtClean="0">
                <a:solidFill>
                  <a:srgbClr val="002060"/>
                </a:solidFill>
                <a:latin typeface="Arial" pitchFamily="34" charset="0"/>
                <a:cs typeface="Arial" pitchFamily="34" charset="0"/>
              </a:rPr>
              <a:t>bị</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sốt, nhưng hiếm khi làm giảm thân nhiệt ở người bình thường. Thuốc tác động lên vùng dưới đồi gây hạ nhiệt, toả nhiệt tăng do giãn mạch và tăng lưu lượng máu ngoại biên. </a:t>
            </a:r>
            <a:endParaRPr lang="en-US" sz="2000" dirty="0" smtClean="0">
              <a:solidFill>
                <a:srgbClr val="002060"/>
              </a:solidFill>
              <a:latin typeface="Arial" pitchFamily="34" charset="0"/>
              <a:cs typeface="Arial" pitchFamily="34" charset="0"/>
            </a:endParaRPr>
          </a:p>
          <a:p>
            <a:pPr lvl="1"/>
            <a:r>
              <a:rPr lang="vi-VN" sz="2000" dirty="0" smtClean="0">
                <a:solidFill>
                  <a:srgbClr val="002060"/>
                </a:solidFill>
                <a:latin typeface="Arial" pitchFamily="34" charset="0"/>
                <a:cs typeface="Arial" pitchFamily="34" charset="0"/>
              </a:rPr>
              <a:t>Paracetamol </a:t>
            </a:r>
            <a:r>
              <a:rPr lang="vi-VN" sz="2000" dirty="0">
                <a:solidFill>
                  <a:srgbClr val="002060"/>
                </a:solidFill>
                <a:latin typeface="Arial" pitchFamily="34" charset="0"/>
                <a:cs typeface="Arial" pitchFamily="34" charset="0"/>
              </a:rPr>
              <a:t>với liều điều trị ít tác động đến hệ tim mạch và hô hấp, </a:t>
            </a:r>
            <a:r>
              <a:rPr lang="vi-VN" sz="2000" dirty="0" smtClean="0">
                <a:solidFill>
                  <a:srgbClr val="002060"/>
                </a:solidFill>
                <a:latin typeface="Arial" pitchFamily="34" charset="0"/>
                <a:cs typeface="Arial" pitchFamily="34" charset="0"/>
              </a:rPr>
              <a:t>k</a:t>
            </a:r>
            <a:r>
              <a:rPr lang="en-US" sz="2000" dirty="0">
                <a:solidFill>
                  <a:srgbClr val="002060"/>
                </a:solidFill>
                <a:latin typeface="Arial" pitchFamily="34" charset="0"/>
                <a:cs typeface="Arial" pitchFamily="34" charset="0"/>
              </a:rPr>
              <a:t>o</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làm thay đổi cân bằng acid - base, </a:t>
            </a:r>
            <a:r>
              <a:rPr lang="vi-VN" sz="2000" dirty="0" smtClean="0">
                <a:solidFill>
                  <a:srgbClr val="002060"/>
                </a:solidFill>
                <a:latin typeface="Arial" pitchFamily="34" charset="0"/>
                <a:cs typeface="Arial" pitchFamily="34" charset="0"/>
              </a:rPr>
              <a:t>k</a:t>
            </a:r>
            <a:r>
              <a:rPr lang="en-US" sz="2000" dirty="0" smtClean="0">
                <a:solidFill>
                  <a:srgbClr val="002060"/>
                </a:solidFill>
                <a:latin typeface="Arial" pitchFamily="34" charset="0"/>
                <a:cs typeface="Arial" pitchFamily="34" charset="0"/>
              </a:rPr>
              <a:t>o</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gây kích ứng, xước hoặc chảy máu dạ dày như khi dùng </a:t>
            </a:r>
            <a:r>
              <a:rPr lang="vi-VN" sz="2000" dirty="0" smtClean="0">
                <a:solidFill>
                  <a:srgbClr val="002060"/>
                </a:solidFill>
                <a:latin typeface="Arial" pitchFamily="34" charset="0"/>
                <a:cs typeface="Arial" pitchFamily="34" charset="0"/>
              </a:rPr>
              <a:t>salicylat</a:t>
            </a:r>
            <a:r>
              <a:rPr lang="en-US" sz="2000" dirty="0">
                <a:solidFill>
                  <a:srgbClr val="002060"/>
                </a:solidFill>
                <a:latin typeface="Arial" pitchFamily="34" charset="0"/>
                <a:cs typeface="Arial" pitchFamily="34" charset="0"/>
              </a:rPr>
              <a:t>.</a:t>
            </a:r>
            <a:endParaRPr lang="en-US" sz="2000" dirty="0" smtClean="0">
              <a:solidFill>
                <a:srgbClr val="002060"/>
              </a:solidFill>
              <a:latin typeface="Arial" pitchFamily="34" charset="0"/>
              <a:cs typeface="Arial" pitchFamily="34" charset="0"/>
            </a:endParaRPr>
          </a:p>
        </p:txBody>
      </p:sp>
      <p:pic>
        <p:nvPicPr>
          <p:cNvPr id="4" name="Picture 2" descr="Káº¿t quáº£ hÃ¬nh áº£nh cho thuá»c falgankid250/ 10ml"/>
          <p:cNvPicPr>
            <a:picLocks noChangeAspect="1" noChangeArrowheads="1"/>
          </p:cNvPicPr>
          <p:nvPr/>
        </p:nvPicPr>
        <p:blipFill>
          <a:blip r:embed="rId2" cstate="print"/>
          <a:srcRect/>
          <a:stretch>
            <a:fillRect/>
          </a:stretch>
        </p:blipFill>
        <p:spPr bwMode="auto">
          <a:xfrm>
            <a:off x="6629400" y="381000"/>
            <a:ext cx="2057400" cy="1295400"/>
          </a:xfrm>
          <a:prstGeom prst="rect">
            <a:avLst/>
          </a:prstGeom>
          <a:noFill/>
        </p:spPr>
      </p:pic>
      <p:sp>
        <p:nvSpPr>
          <p:cNvPr id="5" name="Slide Number Placeholder 4"/>
          <p:cNvSpPr>
            <a:spLocks noGrp="1"/>
          </p:cNvSpPr>
          <p:nvPr>
            <p:ph type="sldNum" sz="quarter" idx="12"/>
          </p:nvPr>
        </p:nvSpPr>
        <p:spPr/>
        <p:txBody>
          <a:bodyPr/>
          <a:lstStyle/>
          <a:p>
            <a:fld id="{958E55C3-8DD8-4B96-948B-2BDCA67DDE5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229600" cy="5867400"/>
          </a:xfrm>
        </p:spPr>
        <p:style>
          <a:lnRef idx="1">
            <a:schemeClr val="accent6"/>
          </a:lnRef>
          <a:fillRef idx="2">
            <a:schemeClr val="accent6"/>
          </a:fillRef>
          <a:effectRef idx="1">
            <a:schemeClr val="accent6"/>
          </a:effectRef>
          <a:fontRef idx="minor">
            <a:schemeClr val="dk1"/>
          </a:fontRef>
        </p:style>
        <p:txBody>
          <a:bodyPr>
            <a:noAutofit/>
          </a:bodyPr>
          <a:lstStyle/>
          <a:p>
            <a:pPr>
              <a:buNone/>
            </a:pPr>
            <a:endParaRPr lang="en-US" sz="2300" dirty="0" smtClean="0">
              <a:solidFill>
                <a:srgbClr val="002060"/>
              </a:solidFill>
              <a:latin typeface="Arial" pitchFamily="34" charset="0"/>
              <a:cs typeface="Arial" pitchFamily="34" charset="0"/>
            </a:endParaRPr>
          </a:p>
          <a:p>
            <a:pPr>
              <a:buNone/>
            </a:pPr>
            <a:endParaRPr lang="en-US" sz="2300" dirty="0" smtClean="0">
              <a:solidFill>
                <a:srgbClr val="002060"/>
              </a:solidFill>
              <a:latin typeface="Arial" pitchFamily="34" charset="0"/>
              <a:cs typeface="Arial" pitchFamily="34" charset="0"/>
            </a:endParaRPr>
          </a:p>
          <a:p>
            <a:r>
              <a:rPr lang="en-US" sz="2300" b="1" dirty="0" smtClean="0">
                <a:solidFill>
                  <a:srgbClr val="C00000"/>
                </a:solidFill>
                <a:latin typeface="Arial" pitchFamily="34" charset="0"/>
                <a:cs typeface="Arial" pitchFamily="34" charset="0"/>
              </a:rPr>
              <a:t>DƯỢC ĐỘNG HỌC:</a:t>
            </a:r>
            <a:endParaRPr lang="en-US" sz="2300" dirty="0" smtClean="0">
              <a:solidFill>
                <a:srgbClr val="002060"/>
              </a:solidFill>
              <a:latin typeface="Arial" pitchFamily="34" charset="0"/>
              <a:cs typeface="Arial" pitchFamily="34" charset="0"/>
            </a:endParaRPr>
          </a:p>
          <a:p>
            <a:pPr>
              <a:buNone/>
            </a:pPr>
            <a:r>
              <a:rPr lang="en-US" sz="2300" dirty="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C00000"/>
                </a:solidFill>
                <a:latin typeface="Arial" pitchFamily="34" charset="0"/>
                <a:cs typeface="Arial" pitchFamily="34" charset="0"/>
              </a:rPr>
              <a:t>Hấp thu</a:t>
            </a:r>
            <a:r>
              <a:rPr lang="vi-VN" sz="2000" dirty="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Para</a:t>
            </a: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được </a:t>
            </a:r>
            <a:r>
              <a:rPr lang="vi-VN" sz="2000" dirty="0">
                <a:solidFill>
                  <a:srgbClr val="002060"/>
                </a:solidFill>
                <a:latin typeface="Arial" pitchFamily="34" charset="0"/>
                <a:cs typeface="Arial" pitchFamily="34" charset="0"/>
              </a:rPr>
              <a:t>hấp thu </a:t>
            </a:r>
            <a:r>
              <a:rPr lang="vi-VN" sz="2000" dirty="0" smtClean="0">
                <a:solidFill>
                  <a:srgbClr val="002060"/>
                </a:solidFill>
                <a:latin typeface="Arial" pitchFamily="34" charset="0"/>
                <a:cs typeface="Arial" pitchFamily="34" charset="0"/>
              </a:rPr>
              <a:t>nhanh</a:t>
            </a:r>
            <a:r>
              <a:rPr lang="en-US" sz="2000" dirty="0" smtClean="0">
                <a:solidFill>
                  <a:srgbClr val="002060"/>
                </a:solidFill>
                <a:latin typeface="Arial" pitchFamily="34" charset="0"/>
                <a:cs typeface="Arial" pitchFamily="34" charset="0"/>
              </a:rPr>
              <a:t/>
            </a:r>
            <a:br>
              <a:rPr lang="en-US" sz="2000" dirty="0" smtClean="0">
                <a:solidFill>
                  <a:srgbClr val="002060"/>
                </a:solidFill>
                <a:latin typeface="Arial" pitchFamily="34" charset="0"/>
                <a:cs typeface="Arial" pitchFamily="34" charset="0"/>
              </a:rPr>
            </a:b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chóng và hầu như hoàn toàn qua đường tiêu </a:t>
            </a:r>
            <a:r>
              <a:rPr lang="vi-VN" sz="2000" dirty="0" smtClean="0">
                <a:solidFill>
                  <a:srgbClr val="002060"/>
                </a:solidFill>
                <a:latin typeface="Arial" pitchFamily="34" charset="0"/>
                <a:cs typeface="Arial" pitchFamily="34" charset="0"/>
              </a:rPr>
              <a:t>hoá</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Cmax</a:t>
            </a:r>
            <a:r>
              <a:rPr lang="en-US" sz="2000" dirty="0" smtClean="0">
                <a:solidFill>
                  <a:srgbClr val="002060"/>
                </a:solidFill>
                <a:latin typeface="Arial" pitchFamily="34" charset="0"/>
                <a:cs typeface="Arial" pitchFamily="34" charset="0"/>
              </a:rPr>
              <a:t>/ht</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đạt trong vòng 30 </a:t>
            </a:r>
            <a:r>
              <a:rPr lang="en-US" sz="2000" dirty="0" smtClean="0">
                <a:solidFill>
                  <a:srgbClr val="002060"/>
                </a:solidFill>
                <a:latin typeface="Arial" pitchFamily="34" charset="0"/>
                <a:cs typeface="Arial" pitchFamily="34" charset="0"/>
              </a:rPr>
              <a:t>–</a:t>
            </a:r>
            <a:r>
              <a:rPr lang="vi-VN" sz="2000" dirty="0" smtClean="0">
                <a:solidFill>
                  <a:srgbClr val="002060"/>
                </a:solidFill>
                <a:latin typeface="Arial" pitchFamily="34" charset="0"/>
                <a:cs typeface="Arial" pitchFamily="34" charset="0"/>
              </a:rPr>
              <a:t> 60</a:t>
            </a:r>
            <a:r>
              <a:rPr lang="en-US" sz="2000" dirty="0" smtClean="0">
                <a:solidFill>
                  <a:srgbClr val="002060"/>
                </a:solidFill>
                <a:latin typeface="Arial" pitchFamily="34" charset="0"/>
                <a:cs typeface="Arial" pitchFamily="34" charset="0"/>
              </a:rPr>
              <a:t>’</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sau khi uống với liều điều trị. </a:t>
            </a:r>
            <a:r>
              <a:rPr lang="vi-VN" sz="2000" dirty="0" smtClean="0">
                <a:solidFill>
                  <a:srgbClr val="002060"/>
                </a:solidFill>
                <a:latin typeface="Arial" pitchFamily="34" charset="0"/>
                <a:cs typeface="Arial" pitchFamily="34" charset="0"/>
              </a:rPr>
              <a:t/>
            </a:r>
            <a:br>
              <a:rPr lang="vi-VN"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C00000"/>
                </a:solidFill>
                <a:latin typeface="Arial" pitchFamily="34" charset="0"/>
                <a:cs typeface="Arial" pitchFamily="34" charset="0"/>
              </a:rPr>
              <a:t>Phân bố</a:t>
            </a:r>
            <a:r>
              <a:rPr lang="vi-VN" sz="2000" dirty="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Para </a:t>
            </a:r>
            <a:r>
              <a:rPr lang="vi-VN" sz="2000" dirty="0">
                <a:solidFill>
                  <a:srgbClr val="002060"/>
                </a:solidFill>
                <a:latin typeface="Arial" pitchFamily="34" charset="0"/>
                <a:cs typeface="Arial" pitchFamily="34" charset="0"/>
              </a:rPr>
              <a:t>phân bố nhanh và đồng đều trong phần lớn các mô của cơ thể. Khoảng 25% </a:t>
            </a:r>
            <a:r>
              <a:rPr lang="vi-VN" sz="2000" dirty="0" smtClean="0">
                <a:solidFill>
                  <a:srgbClr val="002060"/>
                </a:solidFill>
                <a:latin typeface="Arial" pitchFamily="34" charset="0"/>
                <a:cs typeface="Arial" pitchFamily="34" charset="0"/>
              </a:rPr>
              <a:t>para</a:t>
            </a: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trong </a:t>
            </a:r>
            <a:r>
              <a:rPr lang="vi-VN" sz="2000" dirty="0">
                <a:solidFill>
                  <a:srgbClr val="002060"/>
                </a:solidFill>
                <a:latin typeface="Arial" pitchFamily="34" charset="0"/>
                <a:cs typeface="Arial" pitchFamily="34" charset="0"/>
              </a:rPr>
              <a:t>máu kết hợp với protein huyết tương. </a:t>
            </a:r>
            <a:r>
              <a:rPr lang="vi-VN" sz="2000" dirty="0" smtClean="0">
                <a:solidFill>
                  <a:srgbClr val="002060"/>
                </a:solidFill>
                <a:latin typeface="Arial" pitchFamily="34" charset="0"/>
                <a:cs typeface="Arial" pitchFamily="34" charset="0"/>
              </a:rPr>
              <a:t/>
            </a:r>
            <a:br>
              <a:rPr lang="vi-VN"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C00000"/>
                </a:solidFill>
                <a:latin typeface="Arial" pitchFamily="34" charset="0"/>
                <a:cs typeface="Arial" pitchFamily="34" charset="0"/>
              </a:rPr>
              <a:t>Chuyển hoá</a:t>
            </a:r>
            <a:r>
              <a:rPr lang="vi-VN" sz="2000" dirty="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Para </a:t>
            </a:r>
            <a:r>
              <a:rPr lang="en-US" sz="2000" dirty="0" err="1" smtClean="0">
                <a:solidFill>
                  <a:srgbClr val="002060"/>
                </a:solidFill>
                <a:latin typeface="Arial" pitchFamily="34" charset="0"/>
                <a:cs typeface="Arial" pitchFamily="34" charset="0"/>
              </a:rPr>
              <a:t>bị</a:t>
            </a:r>
            <a:r>
              <a:rPr lang="en-US" sz="2000" dirty="0" smtClean="0">
                <a:solidFill>
                  <a:srgbClr val="002060"/>
                </a:solidFill>
                <a:latin typeface="Arial" pitchFamily="34" charset="0"/>
                <a:cs typeface="Arial" pitchFamily="34" charset="0"/>
              </a:rPr>
              <a:t> N-hydroxyl </a:t>
            </a:r>
            <a:r>
              <a:rPr lang="en-US" sz="2000" dirty="0" err="1" smtClean="0">
                <a:solidFill>
                  <a:srgbClr val="002060"/>
                </a:solidFill>
                <a:latin typeface="Arial" pitchFamily="34" charset="0"/>
                <a:cs typeface="Arial" pitchFamily="34" charset="0"/>
              </a:rPr>
              <a:t>hóa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bởi</a:t>
            </a:r>
            <a:r>
              <a:rPr lang="vi-VN" sz="2000"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CYP</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P450 ở </a:t>
            </a:r>
            <a:r>
              <a:rPr lang="vi-VN" sz="2000" dirty="0" smtClean="0">
                <a:solidFill>
                  <a:srgbClr val="002060"/>
                </a:solidFill>
                <a:latin typeface="Arial" pitchFamily="34" charset="0"/>
                <a:cs typeface="Arial" pitchFamily="34" charset="0"/>
              </a:rPr>
              <a:t>gan</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để</a:t>
            </a:r>
            <a:r>
              <a:rPr lang="vi-VN" sz="2000" dirty="0" smtClean="0">
                <a:solidFill>
                  <a:srgbClr val="002060"/>
                </a:solidFill>
                <a:latin typeface="Arial" pitchFamily="34" charset="0"/>
                <a:cs typeface="Arial" pitchFamily="34" charset="0"/>
              </a:rPr>
              <a:t> tạo</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nên</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N - acetyl </a:t>
            </a:r>
            <a:r>
              <a:rPr lang="vi-VN" sz="2000" dirty="0" smtClean="0">
                <a:solidFill>
                  <a:srgbClr val="002060"/>
                </a:solidFill>
                <a:latin typeface="Arial" pitchFamily="34" charset="0"/>
                <a:cs typeface="Arial" pitchFamily="34" charset="0"/>
              </a:rPr>
              <a:t>benzoquinonimin</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Đây</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là chất trung </a:t>
            </a:r>
            <a:r>
              <a:rPr lang="vi-VN" sz="2000" dirty="0" smtClean="0">
                <a:solidFill>
                  <a:srgbClr val="002060"/>
                </a:solidFill>
                <a:latin typeface="Arial" pitchFamily="34" charset="0"/>
                <a:cs typeface="Arial" pitchFamily="34" charset="0"/>
              </a:rPr>
              <a:t>gian</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có</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tính</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pư</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cao</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bình</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thường</a:t>
            </a:r>
            <a:r>
              <a:rPr lang="en-US" sz="2000" dirty="0" smtClean="0">
                <a:solidFill>
                  <a:srgbClr val="002060"/>
                </a:solidFill>
                <a:latin typeface="Arial" pitchFamily="34" charset="0"/>
                <a:cs typeface="Arial" pitchFamily="34" charset="0"/>
              </a:rPr>
              <a:t> CCH </a:t>
            </a:r>
            <a:r>
              <a:rPr lang="en-US" sz="2000" dirty="0" err="1" smtClean="0">
                <a:solidFill>
                  <a:srgbClr val="002060"/>
                </a:solidFill>
                <a:latin typeface="Arial" pitchFamily="34" charset="0"/>
                <a:cs typeface="Arial" pitchFamily="34" charset="0"/>
              </a:rPr>
              <a:t>này</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pư</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với nhóm </a:t>
            </a:r>
            <a:r>
              <a:rPr lang="vi-VN" sz="2000" dirty="0" smtClean="0">
                <a:solidFill>
                  <a:srgbClr val="002060"/>
                </a:solidFill>
                <a:latin typeface="Arial" pitchFamily="34" charset="0"/>
                <a:cs typeface="Arial" pitchFamily="34" charset="0"/>
              </a:rPr>
              <a:t>sulf</a:t>
            </a:r>
            <a:r>
              <a:rPr lang="en-US" sz="2000" dirty="0" smtClean="0">
                <a:solidFill>
                  <a:srgbClr val="002060"/>
                </a:solidFill>
                <a:latin typeface="Arial" pitchFamily="34" charset="0"/>
                <a:cs typeface="Arial" pitchFamily="34" charset="0"/>
              </a:rPr>
              <a:t>h</a:t>
            </a:r>
            <a:r>
              <a:rPr lang="vi-VN" sz="2000" dirty="0" smtClean="0">
                <a:solidFill>
                  <a:srgbClr val="002060"/>
                </a:solidFill>
                <a:latin typeface="Arial" pitchFamily="34" charset="0"/>
                <a:cs typeface="Arial" pitchFamily="34" charset="0"/>
              </a:rPr>
              <a:t>ydryl </a:t>
            </a:r>
            <a:r>
              <a:rPr lang="en-US" sz="2000" dirty="0" err="1" smtClean="0">
                <a:solidFill>
                  <a:srgbClr val="002060"/>
                </a:solidFill>
                <a:latin typeface="Arial" pitchFamily="34" charset="0"/>
                <a:cs typeface="Arial" pitchFamily="34" charset="0"/>
              </a:rPr>
              <a:t>trong</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glutathion </a:t>
            </a:r>
            <a:r>
              <a:rPr lang="en-US" sz="2000" dirty="0" err="1" smtClean="0">
                <a:solidFill>
                  <a:srgbClr val="002060"/>
                </a:solidFill>
                <a:latin typeface="Arial" pitchFamily="34" charset="0"/>
                <a:cs typeface="Arial" pitchFamily="34" charset="0"/>
              </a:rPr>
              <a:t>vừa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đủ</a:t>
            </a: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để </a:t>
            </a:r>
            <a:r>
              <a:rPr lang="vi-VN" sz="2000" dirty="0">
                <a:solidFill>
                  <a:srgbClr val="002060"/>
                </a:solidFill>
                <a:latin typeface="Arial" pitchFamily="34" charset="0"/>
                <a:cs typeface="Arial" pitchFamily="34" charset="0"/>
              </a:rPr>
              <a:t>tạo ra chất không có hoạt tính. </a:t>
            </a:r>
            <a:r>
              <a:rPr lang="en-US" sz="2000" dirty="0" err="1" smtClean="0">
                <a:solidFill>
                  <a:srgbClr val="002060"/>
                </a:solidFill>
                <a:latin typeface="Arial" pitchFamily="34" charset="0"/>
                <a:cs typeface="Arial" pitchFamily="34" charset="0"/>
              </a:rPr>
              <a:t>Tuy</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nhiên</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nếu</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sd</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para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liều</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cao</a:t>
            </a:r>
            <a:r>
              <a:rPr lang="en-US" sz="2000" dirty="0" smtClean="0">
                <a:solidFill>
                  <a:srgbClr val="002060"/>
                </a:solidFill>
                <a:latin typeface="Arial" pitchFamily="34" charset="0"/>
                <a:cs typeface="Arial" pitchFamily="34" charset="0"/>
              </a:rPr>
              <a:t> CCH </a:t>
            </a:r>
            <a:r>
              <a:rPr lang="en-US" sz="2000" dirty="0" err="1" smtClean="0">
                <a:solidFill>
                  <a:srgbClr val="002060"/>
                </a:solidFill>
                <a:latin typeface="Arial" pitchFamily="34" charset="0"/>
                <a:cs typeface="Arial" pitchFamily="34" charset="0"/>
              </a:rPr>
              <a:t>tạo</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ra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sẽ</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làm</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cạn</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kiệt</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glutathion</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của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gan</a:t>
            </a: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r>
            <a:br>
              <a:rPr lang="vi-VN" sz="2000" dirty="0" smtClean="0">
                <a:solidFill>
                  <a:srgbClr val="002060"/>
                </a:solidFill>
                <a:latin typeface="Arial" pitchFamily="34" charset="0"/>
                <a:cs typeface="Arial" pitchFamily="34" charset="0"/>
              </a:rPr>
            </a:b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C00000"/>
                </a:solidFill>
                <a:latin typeface="Arial" pitchFamily="34" charset="0"/>
                <a:cs typeface="Arial" pitchFamily="34" charset="0"/>
              </a:rPr>
              <a:t>Thải </a:t>
            </a:r>
            <a:r>
              <a:rPr lang="vi-VN" sz="2000" dirty="0" smtClean="0">
                <a:solidFill>
                  <a:srgbClr val="C00000"/>
                </a:solidFill>
                <a:latin typeface="Arial" pitchFamily="34" charset="0"/>
                <a:cs typeface="Arial" pitchFamily="34" charset="0"/>
              </a:rPr>
              <a:t>trừ</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qua nước tiểu chủ yếu dạng đã chuyển hoá, </a:t>
            </a:r>
            <a:r>
              <a:rPr lang="en-US" sz="2000" dirty="0" err="1" smtClean="0">
                <a:solidFill>
                  <a:srgbClr val="002060"/>
                </a:solidFill>
                <a:latin typeface="Arial" pitchFamily="34" charset="0"/>
                <a:cs typeface="Arial" pitchFamily="34" charset="0"/>
              </a:rPr>
              <a:t>ClCr</a:t>
            </a:r>
            <a:r>
              <a:rPr lang="vi-VN" sz="2000" dirty="0" smtClean="0">
                <a:solidFill>
                  <a:srgbClr val="002060"/>
                </a:solidFill>
                <a:latin typeface="Arial" pitchFamily="34" charset="0"/>
                <a:cs typeface="Arial" pitchFamily="34" charset="0"/>
              </a:rPr>
              <a:t> </a:t>
            </a: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19,3 l/h. </a:t>
            </a:r>
            <a:r>
              <a:rPr lang="en-US" sz="2000" dirty="0" smtClean="0">
                <a:solidFill>
                  <a:srgbClr val="002060"/>
                </a:solidFill>
                <a:latin typeface="Arial" pitchFamily="34" charset="0"/>
                <a:cs typeface="Arial" pitchFamily="34" charset="0"/>
              </a:rPr>
              <a:t>T</a:t>
            </a:r>
            <a:r>
              <a:rPr lang="en-US" sz="2000" baseline="-25000" dirty="0" smtClean="0">
                <a:solidFill>
                  <a:srgbClr val="002060"/>
                </a:solidFill>
                <a:latin typeface="Arial" pitchFamily="34" charset="0"/>
                <a:cs typeface="Arial" pitchFamily="34" charset="0"/>
              </a:rPr>
              <a:t>1/2</a:t>
            </a: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2,5 giờ. </a:t>
            </a:r>
            <a:r>
              <a:rPr lang="vi-VN" sz="2000" dirty="0" smtClean="0">
                <a:solidFill>
                  <a:srgbClr val="002060"/>
                </a:solidFill>
                <a:latin typeface="Arial" pitchFamily="34" charset="0"/>
                <a:cs typeface="Arial" pitchFamily="34" charset="0"/>
              </a:rPr>
              <a:t/>
            </a:r>
            <a:br>
              <a:rPr lang="vi-VN" sz="2000" dirty="0" smtClean="0">
                <a:solidFill>
                  <a:srgbClr val="002060"/>
                </a:solidFill>
                <a:latin typeface="Arial" pitchFamily="34" charset="0"/>
                <a:cs typeface="Arial" pitchFamily="34" charset="0"/>
              </a:rPr>
            </a:br>
            <a:endParaRPr lang="en-US" sz="2300" dirty="0" smtClean="0">
              <a:solidFill>
                <a:srgbClr val="002060"/>
              </a:solidFill>
              <a:latin typeface="Arial" pitchFamily="34" charset="0"/>
              <a:cs typeface="Arial" pitchFamily="34" charset="0"/>
            </a:endParaRPr>
          </a:p>
        </p:txBody>
      </p:sp>
      <p:pic>
        <p:nvPicPr>
          <p:cNvPr id="5" name="Picture 2" descr="Káº¿t quáº£ hÃ¬nh áº£nh cho thuá»c falgankid250/ 10ml"/>
          <p:cNvPicPr>
            <a:picLocks noChangeAspect="1" noChangeArrowheads="1"/>
          </p:cNvPicPr>
          <p:nvPr/>
        </p:nvPicPr>
        <p:blipFill>
          <a:blip r:embed="rId2" cstate="print"/>
          <a:srcRect/>
          <a:stretch>
            <a:fillRect/>
          </a:stretch>
        </p:blipFill>
        <p:spPr bwMode="auto">
          <a:xfrm>
            <a:off x="6705600" y="457200"/>
            <a:ext cx="2057400" cy="1295400"/>
          </a:xfrm>
          <a:prstGeom prst="rect">
            <a:avLst/>
          </a:prstGeom>
          <a:noFill/>
        </p:spPr>
      </p:pic>
      <p:sp>
        <p:nvSpPr>
          <p:cNvPr id="6" name="Slide Number Placeholder 5"/>
          <p:cNvSpPr>
            <a:spLocks noGrp="1"/>
          </p:cNvSpPr>
          <p:nvPr>
            <p:ph type="sldNum" sz="quarter" idx="12"/>
          </p:nvPr>
        </p:nvSpPr>
        <p:spPr/>
        <p:txBody>
          <a:bodyPr/>
          <a:lstStyle/>
          <a:p>
            <a:fld id="{958E55C3-8DD8-4B96-948B-2BDCA67DDE5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style>
          <a:lnRef idx="1">
            <a:schemeClr val="accent6"/>
          </a:lnRef>
          <a:fillRef idx="2">
            <a:schemeClr val="accent6"/>
          </a:fillRef>
          <a:effectRef idx="1">
            <a:schemeClr val="accent6"/>
          </a:effectRef>
          <a:fontRef idx="minor">
            <a:schemeClr val="dk1"/>
          </a:fontRef>
        </p:style>
        <p:txBody>
          <a:bodyPr>
            <a:normAutofit/>
          </a:bodyPr>
          <a:lstStyle/>
          <a:p>
            <a:endParaRPr lang="en-US" sz="2400" b="1" dirty="0" smtClean="0">
              <a:latin typeface="Arial" pitchFamily="34" charset="0"/>
              <a:cs typeface="Arial" pitchFamily="34" charset="0"/>
            </a:endParaRPr>
          </a:p>
          <a:p>
            <a:pPr>
              <a:buNone/>
            </a:pPr>
            <a:endParaRPr lang="en-US" sz="2400" b="1" dirty="0">
              <a:latin typeface="Arial" pitchFamily="34" charset="0"/>
              <a:cs typeface="Arial" pitchFamily="34" charset="0"/>
            </a:endParaRPr>
          </a:p>
          <a:p>
            <a:r>
              <a:rPr lang="vi-VN" sz="2400" b="1" dirty="0" smtClean="0">
                <a:solidFill>
                  <a:srgbClr val="C00000"/>
                </a:solidFill>
                <a:latin typeface="Arial" pitchFamily="34" charset="0"/>
                <a:cs typeface="Arial" pitchFamily="34" charset="0"/>
              </a:rPr>
              <a:t>Chỉ định:</a:t>
            </a:r>
            <a:endParaRPr lang="en-US" sz="2400" b="1" dirty="0" smtClean="0">
              <a:solidFill>
                <a:srgbClr val="C00000"/>
              </a:solidFill>
              <a:latin typeface="Arial" pitchFamily="34" charset="0"/>
              <a:cs typeface="Arial" pitchFamily="34" charset="0"/>
            </a:endParaRPr>
          </a:p>
          <a:p>
            <a:pPr lvl="1"/>
            <a:r>
              <a:rPr lang="en-US" sz="2000" dirty="0" err="1" smtClean="0">
                <a:solidFill>
                  <a:srgbClr val="002060"/>
                </a:solidFill>
                <a:latin typeface="Arial" pitchFamily="34" charset="0"/>
                <a:cs typeface="Arial" pitchFamily="34" charset="0"/>
              </a:rPr>
              <a:t>Hạ</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sốt</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cho</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trẻ</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em</a:t>
            </a:r>
            <a:endParaRPr lang="en-US" sz="2000" dirty="0" smtClean="0">
              <a:solidFill>
                <a:srgbClr val="002060"/>
              </a:solidFill>
              <a:latin typeface="Arial" pitchFamily="34" charset="0"/>
              <a:cs typeface="Arial" pitchFamily="34" charset="0"/>
            </a:endParaRPr>
          </a:p>
          <a:p>
            <a:pPr lvl="1"/>
            <a:r>
              <a:rPr lang="en-US" sz="2000" dirty="0" err="1" smtClean="0">
                <a:solidFill>
                  <a:srgbClr val="002060"/>
                </a:solidFill>
                <a:latin typeface="Arial" pitchFamily="34" charset="0"/>
                <a:cs typeface="Arial" pitchFamily="34" charset="0"/>
              </a:rPr>
              <a:t>Giảm</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đau</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nhẹ</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và</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vừa</a:t>
            </a:r>
            <a:r>
              <a:rPr lang="en-US" sz="2000" dirty="0" smtClean="0">
                <a:solidFill>
                  <a:srgbClr val="002060"/>
                </a:solidFill>
                <a:latin typeface="Arial" pitchFamily="34" charset="0"/>
                <a:cs typeface="Arial" pitchFamily="34" charset="0"/>
              </a:rPr>
              <a:t> ở </a:t>
            </a:r>
            <a:r>
              <a:rPr lang="en-US" sz="2000" dirty="0" err="1" smtClean="0">
                <a:solidFill>
                  <a:srgbClr val="002060"/>
                </a:solidFill>
                <a:latin typeface="Arial" pitchFamily="34" charset="0"/>
                <a:cs typeface="Arial" pitchFamily="34" charset="0"/>
              </a:rPr>
              <a:t>trẻ</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em</a:t>
            </a:r>
            <a:endParaRPr lang="vi-VN" sz="2000" dirty="0">
              <a:solidFill>
                <a:srgbClr val="002060"/>
              </a:solidFill>
              <a:latin typeface="Arial" pitchFamily="34" charset="0"/>
              <a:cs typeface="Arial" pitchFamily="34" charset="0"/>
            </a:endParaRPr>
          </a:p>
          <a:p>
            <a:r>
              <a:rPr lang="vi-VN" sz="2400" b="1" dirty="0">
                <a:solidFill>
                  <a:srgbClr val="C00000"/>
                </a:solidFill>
                <a:latin typeface="Arial" pitchFamily="34" charset="0"/>
                <a:cs typeface="Arial" pitchFamily="34" charset="0"/>
              </a:rPr>
              <a:t>Liều lượng - Cách </a:t>
            </a:r>
            <a:r>
              <a:rPr lang="vi-VN" sz="2400" b="1" dirty="0" smtClean="0">
                <a:solidFill>
                  <a:srgbClr val="C00000"/>
                </a:solidFill>
                <a:latin typeface="Arial" pitchFamily="34" charset="0"/>
                <a:cs typeface="Arial" pitchFamily="34" charset="0"/>
              </a:rPr>
              <a:t>dùng</a:t>
            </a:r>
            <a:endParaRPr lang="en-US" sz="2400" b="1" dirty="0">
              <a:solidFill>
                <a:srgbClr val="C00000"/>
              </a:solidFill>
              <a:latin typeface="Arial" pitchFamily="34" charset="0"/>
              <a:cs typeface="Arial" pitchFamily="34" charset="0"/>
            </a:endParaRPr>
          </a:p>
          <a:p>
            <a:pPr lvl="1"/>
            <a:r>
              <a:rPr lang="en-US" sz="2000" dirty="0" err="1" smtClean="0">
                <a:solidFill>
                  <a:srgbClr val="002060"/>
                </a:solidFill>
                <a:latin typeface="Arial" pitchFamily="34" charset="0"/>
                <a:cs typeface="Arial" pitchFamily="34" charset="0"/>
              </a:rPr>
              <a:t>Bẻ</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ống</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nhựa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và</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uống</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trực</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tiếp</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dd</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trong</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ống</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có</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thể</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pha</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loãng</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với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nước</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hoặc</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uống</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nước</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sau</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khi</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uống</a:t>
            </a:r>
            <a:r>
              <a:rPr lang="en-US" sz="2000" dirty="0" smtClean="0">
                <a:solidFill>
                  <a:srgbClr val="002060"/>
                </a:solidFill>
                <a:latin typeface="Arial" pitchFamily="34" charset="0"/>
                <a:cs typeface="Arial" pitchFamily="34" charset="0"/>
              </a:rPr>
              <a:t> </a:t>
            </a:r>
            <a:r>
              <a:rPr lang="en-US" sz="2000" dirty="0" err="1" smtClean="0">
                <a:solidFill>
                  <a:srgbClr val="002060"/>
                </a:solidFill>
                <a:latin typeface="Arial" pitchFamily="34" charset="0"/>
                <a:cs typeface="Arial" pitchFamily="34" charset="0"/>
              </a:rPr>
              <a:t>thuốc</a:t>
            </a:r>
            <a:r>
              <a:rPr lang="en-US" sz="2000" dirty="0" smtClean="0">
                <a:solidFill>
                  <a:srgbClr val="002060"/>
                </a:solidFill>
                <a:latin typeface="Arial" pitchFamily="34" charset="0"/>
                <a:cs typeface="Arial" pitchFamily="34" charset="0"/>
              </a:rPr>
              <a:t>. </a:t>
            </a:r>
            <a:endParaRPr lang="vi-VN" sz="2000" dirty="0">
              <a:solidFill>
                <a:srgbClr val="002060"/>
              </a:solidFill>
              <a:latin typeface="Arial" pitchFamily="34" charset="0"/>
              <a:cs typeface="Arial" pitchFamily="34" charset="0"/>
            </a:endParaRPr>
          </a:p>
          <a:p>
            <a:pPr>
              <a:buNone/>
            </a:pP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Trẻ em </a:t>
            </a:r>
            <a:r>
              <a:rPr lang="vi-VN" sz="2000" dirty="0" smtClean="0">
                <a:solidFill>
                  <a:srgbClr val="002060"/>
                </a:solidFill>
                <a:latin typeface="Arial" pitchFamily="34" charset="0"/>
                <a:cs typeface="Arial" pitchFamily="34" charset="0"/>
              </a:rPr>
              <a:t>2-4</a:t>
            </a:r>
            <a:r>
              <a:rPr lang="en-US" sz="2000" dirty="0" smtClean="0">
                <a:solidFill>
                  <a:srgbClr val="002060"/>
                </a:solidFill>
                <a:latin typeface="Arial" pitchFamily="34" charset="0"/>
                <a:cs typeface="Arial" pitchFamily="34" charset="0"/>
              </a:rPr>
              <a:t>t</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uống 1/2 </a:t>
            </a:r>
            <a:r>
              <a:rPr lang="vi-VN" sz="2000" dirty="0" smtClean="0">
                <a:solidFill>
                  <a:srgbClr val="002060"/>
                </a:solidFill>
                <a:latin typeface="Arial" pitchFamily="34" charset="0"/>
                <a:cs typeface="Arial" pitchFamily="34" charset="0"/>
              </a:rPr>
              <a:t>ống/lần</a:t>
            </a:r>
            <a:r>
              <a:rPr lang="en-US" sz="2000" dirty="0" smtClean="0">
                <a:solidFill>
                  <a:srgbClr val="002060"/>
                </a:solidFill>
                <a:latin typeface="Arial" pitchFamily="34" charset="0"/>
                <a:cs typeface="Arial" pitchFamily="34" charset="0"/>
              </a:rPr>
              <a:t> x</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3/4 </a:t>
            </a:r>
            <a:r>
              <a:rPr lang="vi-VN" sz="2000" dirty="0" smtClean="0">
                <a:solidFill>
                  <a:srgbClr val="002060"/>
                </a:solidFill>
                <a:latin typeface="Arial" pitchFamily="34" charset="0"/>
                <a:cs typeface="Arial" pitchFamily="34" charset="0"/>
              </a:rPr>
              <a:t>lần/ngày</a:t>
            </a:r>
            <a:endParaRPr lang="vi-VN" sz="2000" dirty="0">
              <a:solidFill>
                <a:srgbClr val="002060"/>
              </a:solidFill>
              <a:latin typeface="Arial" pitchFamily="34" charset="0"/>
              <a:cs typeface="Arial" pitchFamily="34" charset="0"/>
            </a:endParaRPr>
          </a:p>
          <a:p>
            <a:pPr>
              <a:buNone/>
            </a:pP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Trẻ em </a:t>
            </a:r>
            <a:r>
              <a:rPr lang="vi-VN" sz="2000" dirty="0" smtClean="0">
                <a:solidFill>
                  <a:srgbClr val="002060"/>
                </a:solidFill>
                <a:latin typeface="Arial" pitchFamily="34" charset="0"/>
                <a:cs typeface="Arial" pitchFamily="34" charset="0"/>
              </a:rPr>
              <a:t>4-11</a:t>
            </a:r>
            <a:r>
              <a:rPr lang="en-US" sz="2000" dirty="0" smtClean="0">
                <a:solidFill>
                  <a:srgbClr val="002060"/>
                </a:solidFill>
                <a:latin typeface="Arial" pitchFamily="34" charset="0"/>
                <a:cs typeface="Arial" pitchFamily="34" charset="0"/>
              </a:rPr>
              <a:t>t:</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uống 1 </a:t>
            </a:r>
            <a:r>
              <a:rPr lang="vi-VN" sz="2000" dirty="0" smtClean="0">
                <a:solidFill>
                  <a:srgbClr val="002060"/>
                </a:solidFill>
                <a:latin typeface="Arial" pitchFamily="34" charset="0"/>
                <a:cs typeface="Arial" pitchFamily="34" charset="0"/>
              </a:rPr>
              <a:t>ống/lần</a:t>
            </a:r>
            <a:r>
              <a:rPr lang="en-US" sz="2000" dirty="0" smtClean="0">
                <a:solidFill>
                  <a:srgbClr val="002060"/>
                </a:solidFill>
                <a:latin typeface="Arial" pitchFamily="34" charset="0"/>
                <a:cs typeface="Arial" pitchFamily="34" charset="0"/>
              </a:rPr>
              <a:t> x </a:t>
            </a:r>
            <a:r>
              <a:rPr lang="vi-VN" sz="2000" dirty="0" smtClean="0">
                <a:solidFill>
                  <a:srgbClr val="002060"/>
                </a:solidFill>
                <a:latin typeface="Arial" pitchFamily="34" charset="0"/>
                <a:cs typeface="Arial" pitchFamily="34" charset="0"/>
              </a:rPr>
              <a:t>3/4 lần/ngày</a:t>
            </a:r>
            <a:endParaRPr lang="vi-VN" sz="2000" dirty="0">
              <a:solidFill>
                <a:srgbClr val="002060"/>
              </a:solidFill>
              <a:latin typeface="Arial" pitchFamily="34" charset="0"/>
              <a:cs typeface="Arial" pitchFamily="34" charset="0"/>
            </a:endParaRPr>
          </a:p>
          <a:p>
            <a:pPr>
              <a:buNone/>
            </a:pPr>
            <a:r>
              <a:rPr lang="en-US" sz="2000" dirty="0" smtClean="0">
                <a:solidFill>
                  <a:srgbClr val="002060"/>
                </a:solidFill>
                <a:latin typeface="Arial" pitchFamily="34" charset="0"/>
                <a:cs typeface="Arial" pitchFamily="34" charset="0"/>
              </a:rPr>
              <a:t>	</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Trẻ em &gt;</a:t>
            </a:r>
            <a:r>
              <a:rPr lang="vi-VN" sz="2000" dirty="0" smtClean="0">
                <a:solidFill>
                  <a:srgbClr val="002060"/>
                </a:solidFill>
                <a:latin typeface="Arial" pitchFamily="34" charset="0"/>
                <a:cs typeface="Arial" pitchFamily="34" charset="0"/>
              </a:rPr>
              <a:t> 11</a:t>
            </a:r>
            <a:r>
              <a:rPr lang="en-US" sz="2000" dirty="0" smtClean="0">
                <a:solidFill>
                  <a:srgbClr val="002060"/>
                </a:solidFill>
                <a:latin typeface="Arial" pitchFamily="34" charset="0"/>
                <a:cs typeface="Arial" pitchFamily="34" charset="0"/>
              </a:rPr>
              <a:t>t</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uống 2 </a:t>
            </a:r>
            <a:r>
              <a:rPr lang="vi-VN" sz="2000" dirty="0" smtClean="0">
                <a:solidFill>
                  <a:srgbClr val="002060"/>
                </a:solidFill>
                <a:latin typeface="Arial" pitchFamily="34" charset="0"/>
                <a:cs typeface="Arial" pitchFamily="34" charset="0"/>
              </a:rPr>
              <a:t>ống/lần</a:t>
            </a:r>
            <a:r>
              <a:rPr lang="en-US" sz="2000" dirty="0" smtClean="0">
                <a:solidFill>
                  <a:srgbClr val="002060"/>
                </a:solidFill>
                <a:latin typeface="Arial" pitchFamily="34" charset="0"/>
                <a:cs typeface="Arial" pitchFamily="34" charset="0"/>
              </a:rPr>
              <a:t> x</a:t>
            </a:r>
            <a:r>
              <a:rPr lang="vi-VN" sz="2000" dirty="0" smtClean="0">
                <a:solidFill>
                  <a:srgbClr val="002060"/>
                </a:solidFill>
                <a:latin typeface="Arial" pitchFamily="34" charset="0"/>
                <a:cs typeface="Arial" pitchFamily="34" charset="0"/>
              </a:rPr>
              <a:t> </a:t>
            </a:r>
            <a:r>
              <a:rPr lang="vi-VN" sz="2000" dirty="0">
                <a:solidFill>
                  <a:srgbClr val="002060"/>
                </a:solidFill>
                <a:latin typeface="Arial" pitchFamily="34" charset="0"/>
                <a:cs typeface="Arial" pitchFamily="34" charset="0"/>
              </a:rPr>
              <a:t>3/4 lần/ngày</a:t>
            </a:r>
          </a:p>
          <a:p>
            <a:endParaRPr lang="en-US" sz="2000" dirty="0">
              <a:solidFill>
                <a:srgbClr val="002060"/>
              </a:solidFill>
              <a:latin typeface="Arial" pitchFamily="34" charset="0"/>
              <a:cs typeface="Arial" pitchFamily="34" charset="0"/>
            </a:endParaRPr>
          </a:p>
        </p:txBody>
      </p:sp>
      <p:pic>
        <p:nvPicPr>
          <p:cNvPr id="5" name="Picture 2" descr="Káº¿t quáº£ hÃ¬nh áº£nh cho thuá»c falgankid250/ 10ml"/>
          <p:cNvPicPr>
            <a:picLocks noChangeAspect="1" noChangeArrowheads="1"/>
          </p:cNvPicPr>
          <p:nvPr/>
        </p:nvPicPr>
        <p:blipFill>
          <a:blip r:embed="rId2" cstate="print"/>
          <a:srcRect/>
          <a:stretch>
            <a:fillRect/>
          </a:stretch>
        </p:blipFill>
        <p:spPr bwMode="auto">
          <a:xfrm>
            <a:off x="6629400" y="533400"/>
            <a:ext cx="2057400" cy="1600200"/>
          </a:xfrm>
          <a:prstGeom prst="rect">
            <a:avLst/>
          </a:prstGeom>
          <a:noFill/>
        </p:spPr>
      </p:pic>
      <p:sp>
        <p:nvSpPr>
          <p:cNvPr id="6" name="Slide Number Placeholder 5"/>
          <p:cNvSpPr>
            <a:spLocks noGrp="1"/>
          </p:cNvSpPr>
          <p:nvPr>
            <p:ph type="sldNum" sz="quarter" idx="12"/>
          </p:nvPr>
        </p:nvSpPr>
        <p:spPr/>
        <p:txBody>
          <a:bodyPr/>
          <a:lstStyle/>
          <a:p>
            <a:fld id="{958E55C3-8DD8-4B96-948B-2BDCA67DDE5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305800" cy="5943600"/>
          </a:xfrm>
        </p:spPr>
        <p:style>
          <a:lnRef idx="1">
            <a:schemeClr val="accent6"/>
          </a:lnRef>
          <a:fillRef idx="2">
            <a:schemeClr val="accent6"/>
          </a:fillRef>
          <a:effectRef idx="1">
            <a:schemeClr val="accent6"/>
          </a:effectRef>
          <a:fontRef idx="minor">
            <a:schemeClr val="dk1"/>
          </a:fontRef>
        </p:style>
        <p:txBody>
          <a:bodyPr>
            <a:normAutofit/>
          </a:bodyPr>
          <a:lstStyle/>
          <a:p>
            <a:endParaRPr lang="en-US" sz="2200" b="1" dirty="0" smtClean="0">
              <a:solidFill>
                <a:srgbClr val="C00000"/>
              </a:solidFill>
            </a:endParaRPr>
          </a:p>
          <a:p>
            <a:pPr>
              <a:buNone/>
            </a:pPr>
            <a:endParaRPr lang="en-US" sz="2200" b="1" dirty="0" smtClean="0">
              <a:solidFill>
                <a:srgbClr val="C00000"/>
              </a:solidFill>
            </a:endParaRPr>
          </a:p>
          <a:p>
            <a:r>
              <a:rPr lang="vi-VN" sz="2200" b="1" dirty="0" smtClean="0">
                <a:solidFill>
                  <a:srgbClr val="C00000"/>
                </a:solidFill>
              </a:rPr>
              <a:t>Chống </a:t>
            </a:r>
            <a:r>
              <a:rPr lang="vi-VN" sz="2200" b="1" dirty="0">
                <a:solidFill>
                  <a:srgbClr val="C00000"/>
                </a:solidFill>
              </a:rPr>
              <a:t>chỉ </a:t>
            </a:r>
            <a:r>
              <a:rPr lang="vi-VN" sz="2200" b="1" dirty="0" smtClean="0">
                <a:solidFill>
                  <a:srgbClr val="C00000"/>
                </a:solidFill>
              </a:rPr>
              <a:t>định:</a:t>
            </a:r>
            <a:endParaRPr lang="en-US" sz="2200" b="1" dirty="0" smtClean="0">
              <a:solidFill>
                <a:srgbClr val="C00000"/>
              </a:solidFill>
            </a:endParaRPr>
          </a:p>
          <a:p>
            <a:pPr lvl="1"/>
            <a:r>
              <a:rPr lang="vi-VN" sz="2000" dirty="0" smtClean="0">
                <a:solidFill>
                  <a:srgbClr val="002060"/>
                </a:solidFill>
                <a:latin typeface="Arial" pitchFamily="34" charset="0"/>
                <a:cs typeface="Arial" pitchFamily="34" charset="0"/>
              </a:rPr>
              <a:t>Người </a:t>
            </a:r>
            <a:r>
              <a:rPr lang="vi-VN" sz="2000" dirty="0">
                <a:solidFill>
                  <a:srgbClr val="002060"/>
                </a:solidFill>
                <a:latin typeface="Arial" pitchFamily="34" charset="0"/>
                <a:cs typeface="Arial" pitchFamily="34" charset="0"/>
              </a:rPr>
              <a:t>bệnh nhiều lần thiếu máu hoặc có bệnh tim, phổi, thận, hoặc gan. </a:t>
            </a:r>
            <a:endParaRPr lang="en-US" sz="2000" dirty="0" smtClean="0">
              <a:solidFill>
                <a:srgbClr val="002060"/>
              </a:solidFill>
              <a:latin typeface="Arial" pitchFamily="34" charset="0"/>
              <a:cs typeface="Arial" pitchFamily="34" charset="0"/>
            </a:endParaRPr>
          </a:p>
          <a:p>
            <a:pPr lvl="1"/>
            <a:r>
              <a:rPr lang="vi-VN" sz="2000" dirty="0" smtClean="0">
                <a:solidFill>
                  <a:srgbClr val="002060"/>
                </a:solidFill>
                <a:latin typeface="Arial" pitchFamily="34" charset="0"/>
                <a:cs typeface="Arial" pitchFamily="34" charset="0"/>
              </a:rPr>
              <a:t>Người </a:t>
            </a:r>
            <a:r>
              <a:rPr lang="vi-VN" sz="2000" dirty="0">
                <a:solidFill>
                  <a:srgbClr val="002060"/>
                </a:solidFill>
                <a:latin typeface="Arial" pitchFamily="34" charset="0"/>
                <a:cs typeface="Arial" pitchFamily="34" charset="0"/>
              </a:rPr>
              <a:t>bệnh quá mẫn với paracetamol. </a:t>
            </a:r>
            <a:endParaRPr lang="en-US" sz="2000" dirty="0" smtClean="0">
              <a:solidFill>
                <a:srgbClr val="002060"/>
              </a:solidFill>
              <a:latin typeface="Arial" pitchFamily="34" charset="0"/>
              <a:cs typeface="Arial" pitchFamily="34" charset="0"/>
            </a:endParaRPr>
          </a:p>
          <a:p>
            <a:pPr lvl="1"/>
            <a:r>
              <a:rPr lang="vi-VN" sz="2000" dirty="0" smtClean="0">
                <a:solidFill>
                  <a:srgbClr val="002060"/>
                </a:solidFill>
                <a:latin typeface="Arial" pitchFamily="34" charset="0"/>
                <a:cs typeface="Arial" pitchFamily="34" charset="0"/>
              </a:rPr>
              <a:t>Người </a:t>
            </a:r>
            <a:r>
              <a:rPr lang="vi-VN" sz="2000" dirty="0">
                <a:solidFill>
                  <a:srgbClr val="002060"/>
                </a:solidFill>
                <a:latin typeface="Arial" pitchFamily="34" charset="0"/>
                <a:cs typeface="Arial" pitchFamily="34" charset="0"/>
              </a:rPr>
              <a:t>bệnh thiếu hụt glucose - 6 - phosphat dehydrogenase</a:t>
            </a:r>
            <a:r>
              <a:rPr lang="vi-VN" sz="2000" dirty="0">
                <a:latin typeface="Arial" pitchFamily="34" charset="0"/>
                <a:cs typeface="Arial" pitchFamily="34" charset="0"/>
              </a:rPr>
              <a:t>.</a:t>
            </a:r>
          </a:p>
          <a:p>
            <a:r>
              <a:rPr lang="vi-VN" sz="2200" b="1" dirty="0">
                <a:solidFill>
                  <a:srgbClr val="C00000"/>
                </a:solidFill>
              </a:rPr>
              <a:t>Tác dụng </a:t>
            </a:r>
            <a:r>
              <a:rPr lang="vi-VN" sz="2200" b="1" dirty="0" smtClean="0">
                <a:solidFill>
                  <a:srgbClr val="C00000"/>
                </a:solidFill>
              </a:rPr>
              <a:t>phụ:</a:t>
            </a:r>
            <a:endParaRPr lang="en-US" sz="2200" b="1" dirty="0" smtClean="0">
              <a:solidFill>
                <a:srgbClr val="C00000"/>
              </a:solidFill>
            </a:endParaRPr>
          </a:p>
          <a:p>
            <a:pPr lvl="1"/>
            <a:r>
              <a:rPr lang="vi-VN" sz="2000" dirty="0" smtClean="0">
                <a:solidFill>
                  <a:srgbClr val="002060"/>
                </a:solidFill>
                <a:latin typeface="Arial" pitchFamily="34" charset="0"/>
                <a:cs typeface="Arial" pitchFamily="34" charset="0"/>
              </a:rPr>
              <a:t>Ban </a:t>
            </a:r>
            <a:r>
              <a:rPr lang="vi-VN" sz="2000" dirty="0">
                <a:solidFill>
                  <a:srgbClr val="002060"/>
                </a:solidFill>
                <a:latin typeface="Arial" pitchFamily="34" charset="0"/>
                <a:cs typeface="Arial" pitchFamily="34" charset="0"/>
              </a:rPr>
              <a:t>da và những phản ứng dị ứng khác thỉnh thoảng xảy ra. Thường là ban đỏ hoặc mày đay, nhưng đôi khi nặng hơn và có thể kèm theo sốt do thuốc và thương tổn niêm </a:t>
            </a:r>
            <a:r>
              <a:rPr lang="vi-VN" sz="2000" dirty="0" smtClean="0">
                <a:solidFill>
                  <a:srgbClr val="002060"/>
                </a:solidFill>
                <a:latin typeface="Arial" pitchFamily="34" charset="0"/>
                <a:cs typeface="Arial" pitchFamily="34" charset="0"/>
              </a:rPr>
              <a:t>mạc</a:t>
            </a:r>
            <a:endParaRPr lang="en-US" sz="2000" dirty="0" smtClean="0">
              <a:solidFill>
                <a:srgbClr val="002060"/>
              </a:solidFill>
              <a:latin typeface="Arial" pitchFamily="34" charset="0"/>
              <a:cs typeface="Arial" pitchFamily="34" charset="0"/>
            </a:endParaRPr>
          </a:p>
          <a:p>
            <a:pPr lvl="1"/>
            <a:r>
              <a:rPr lang="vi-VN" sz="2000" dirty="0" smtClean="0">
                <a:solidFill>
                  <a:srgbClr val="002060"/>
                </a:solidFill>
                <a:latin typeface="Arial" pitchFamily="34" charset="0"/>
                <a:cs typeface="Arial" pitchFamily="34" charset="0"/>
              </a:rPr>
              <a:t>Ít </a:t>
            </a:r>
            <a:r>
              <a:rPr lang="vi-VN" sz="2000" dirty="0">
                <a:solidFill>
                  <a:srgbClr val="002060"/>
                </a:solidFill>
                <a:latin typeface="Arial" pitchFamily="34" charset="0"/>
                <a:cs typeface="Arial" pitchFamily="34" charset="0"/>
              </a:rPr>
              <a:t>gặp: ban da, buồn nôn, nôn, loạn tạo máu (giảm bạch cầu trung tính, giảm toàn thể huyết cầu, giảm bạch cầu), thiếu máu, bệnh thận, độc tính thận khi lạm dụng dài ngày. </a:t>
            </a:r>
            <a:endParaRPr lang="en-US" sz="2000" dirty="0" smtClean="0">
              <a:solidFill>
                <a:srgbClr val="002060"/>
              </a:solidFill>
              <a:latin typeface="Arial" pitchFamily="34" charset="0"/>
              <a:cs typeface="Arial" pitchFamily="34" charset="0"/>
            </a:endParaRPr>
          </a:p>
          <a:p>
            <a:pPr lvl="1"/>
            <a:r>
              <a:rPr lang="vi-VN" sz="2000" dirty="0" smtClean="0">
                <a:solidFill>
                  <a:srgbClr val="002060"/>
                </a:solidFill>
                <a:latin typeface="Arial" pitchFamily="34" charset="0"/>
                <a:cs typeface="Arial" pitchFamily="34" charset="0"/>
              </a:rPr>
              <a:t>Hiếm </a:t>
            </a:r>
            <a:r>
              <a:rPr lang="vi-VN" sz="2000" dirty="0">
                <a:solidFill>
                  <a:srgbClr val="002060"/>
                </a:solidFill>
                <a:latin typeface="Arial" pitchFamily="34" charset="0"/>
                <a:cs typeface="Arial" pitchFamily="34" charset="0"/>
              </a:rPr>
              <a:t>gặp: phản ứng quá mẫn.</a:t>
            </a:r>
          </a:p>
          <a:p>
            <a:endParaRPr lang="en-US" sz="2200" dirty="0"/>
          </a:p>
        </p:txBody>
      </p:sp>
      <p:pic>
        <p:nvPicPr>
          <p:cNvPr id="4" name="Picture 2" descr="Káº¿t quáº£ hÃ¬nh áº£nh cho thuá»c falgankid250/ 10ml"/>
          <p:cNvPicPr>
            <a:picLocks noChangeAspect="1" noChangeArrowheads="1"/>
          </p:cNvPicPr>
          <p:nvPr/>
        </p:nvPicPr>
        <p:blipFill>
          <a:blip r:embed="rId2" cstate="print"/>
          <a:srcRect/>
          <a:stretch>
            <a:fillRect/>
          </a:stretch>
        </p:blipFill>
        <p:spPr bwMode="auto">
          <a:xfrm>
            <a:off x="6705600" y="457200"/>
            <a:ext cx="2057400" cy="1295400"/>
          </a:xfrm>
          <a:prstGeom prst="rect">
            <a:avLst/>
          </a:prstGeom>
          <a:noFill/>
        </p:spPr>
      </p:pic>
      <p:sp>
        <p:nvSpPr>
          <p:cNvPr id="5" name="Slide Number Placeholder 4"/>
          <p:cNvSpPr>
            <a:spLocks noGrp="1"/>
          </p:cNvSpPr>
          <p:nvPr>
            <p:ph type="sldNum" sz="quarter" idx="12"/>
          </p:nvPr>
        </p:nvSpPr>
        <p:spPr/>
        <p:txBody>
          <a:bodyPr/>
          <a:lstStyle/>
          <a:p>
            <a:fld id="{958E55C3-8DD8-4B96-948B-2BDCA67DDE5D}"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371600"/>
          </a:xfrm>
        </p:spPr>
        <p:style>
          <a:lnRef idx="1">
            <a:schemeClr val="accent2"/>
          </a:lnRef>
          <a:fillRef idx="2">
            <a:schemeClr val="accent2"/>
          </a:fillRef>
          <a:effectRef idx="1">
            <a:schemeClr val="accent2"/>
          </a:effectRef>
          <a:fontRef idx="minor">
            <a:schemeClr val="dk1"/>
          </a:fontRef>
        </p:style>
        <p:txBody>
          <a:bodyPr/>
          <a:lstStyle/>
          <a:p>
            <a:r>
              <a:rPr lang="en-US" b="1" dirty="0" smtClean="0">
                <a:solidFill>
                  <a:srgbClr val="0070C0"/>
                </a:solidFill>
                <a:effectLst>
                  <a:outerShdw blurRad="38100" dist="38100" dir="2700000" algn="tl">
                    <a:srgbClr val="000000">
                      <a:alpha val="43137"/>
                    </a:srgbClr>
                  </a:outerShdw>
                </a:effectLst>
              </a:rPr>
              <a:t>2. </a:t>
            </a:r>
            <a:r>
              <a:rPr lang="en-US" b="1" dirty="0" err="1" smtClean="0">
                <a:solidFill>
                  <a:srgbClr val="0070C0"/>
                </a:solidFill>
                <a:effectLst>
                  <a:outerShdw blurRad="38100" dist="38100" dir="2700000" algn="tl">
                    <a:srgbClr val="000000">
                      <a:alpha val="43137"/>
                    </a:srgbClr>
                  </a:outerShdw>
                </a:effectLst>
              </a:rPr>
              <a:t>Dogedogel</a:t>
            </a:r>
            <a:endParaRPr lang="en-US"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752600"/>
            <a:ext cx="8077200" cy="46482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2000" b="1" dirty="0" smtClean="0">
              <a:solidFill>
                <a:schemeClr val="accent3">
                  <a:lumMod val="50000"/>
                </a:schemeClr>
              </a:solidFill>
              <a:latin typeface="Arial" pitchFamily="34" charset="0"/>
              <a:cs typeface="Arial" pitchFamily="34" charset="0"/>
            </a:endParaRPr>
          </a:p>
          <a:p>
            <a:endParaRPr lang="en-US" sz="2000" b="1" dirty="0" smtClean="0">
              <a:solidFill>
                <a:schemeClr val="accent3">
                  <a:lumMod val="50000"/>
                </a:schemeClr>
              </a:solidFill>
              <a:latin typeface="Arial" pitchFamily="34" charset="0"/>
              <a:cs typeface="Arial" pitchFamily="34" charset="0"/>
            </a:endParaRPr>
          </a:p>
          <a:p>
            <a:r>
              <a:rPr lang="en-US" sz="2400" b="1" dirty="0" err="1" smtClean="0">
                <a:solidFill>
                  <a:schemeClr val="accent3">
                    <a:lumMod val="50000"/>
                  </a:schemeClr>
                </a:solidFill>
                <a:latin typeface="Arial" pitchFamily="34" charset="0"/>
                <a:cs typeface="Arial" pitchFamily="34" charset="0"/>
              </a:rPr>
              <a:t>Dạng</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bào</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chế</a:t>
            </a:r>
            <a:r>
              <a:rPr lang="en-US" sz="2400" b="1" dirty="0" smtClean="0">
                <a:solidFill>
                  <a:schemeClr val="accent3">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hỗn</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dịch</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uống</a:t>
            </a:r>
            <a:endParaRPr lang="en-US" sz="2000" dirty="0" smtClean="0">
              <a:solidFill>
                <a:schemeClr val="accent6">
                  <a:lumMod val="50000"/>
                </a:schemeClr>
              </a:solidFill>
              <a:latin typeface="Arial" pitchFamily="34" charset="0"/>
              <a:cs typeface="Arial" pitchFamily="34" charset="0"/>
            </a:endParaRPr>
          </a:p>
          <a:p>
            <a:r>
              <a:rPr lang="en-US" sz="2400" b="1" dirty="0" err="1" smtClean="0">
                <a:solidFill>
                  <a:schemeClr val="accent3">
                    <a:lumMod val="50000"/>
                  </a:schemeClr>
                </a:solidFill>
                <a:latin typeface="Arial" pitchFamily="34" charset="0"/>
                <a:cs typeface="Arial" pitchFamily="34" charset="0"/>
              </a:rPr>
              <a:t>Thành</a:t>
            </a:r>
            <a:r>
              <a:rPr lang="en-US" sz="2400" b="1" dirty="0" smtClean="0">
                <a:solidFill>
                  <a:schemeClr val="accent3">
                    <a:lumMod val="50000"/>
                  </a:schemeClr>
                </a:solidFill>
                <a:latin typeface="Arial" pitchFamily="34" charset="0"/>
                <a:cs typeface="Arial" pitchFamily="34" charset="0"/>
              </a:rPr>
              <a:t> </a:t>
            </a:r>
            <a:r>
              <a:rPr lang="en-US" sz="2400" b="1" dirty="0" err="1" smtClean="0">
                <a:solidFill>
                  <a:schemeClr val="accent3">
                    <a:lumMod val="50000"/>
                  </a:schemeClr>
                </a:solidFill>
                <a:latin typeface="Arial" pitchFamily="34" charset="0"/>
                <a:cs typeface="Arial" pitchFamily="34" charset="0"/>
              </a:rPr>
              <a:t>phần</a:t>
            </a:r>
            <a:r>
              <a:rPr lang="en-US" sz="2400" b="1" dirty="0" smtClean="0">
                <a:solidFill>
                  <a:schemeClr val="accent3">
                    <a:lumMod val="50000"/>
                  </a:schemeClr>
                </a:solidFill>
                <a:latin typeface="Arial" pitchFamily="34" charset="0"/>
                <a:cs typeface="Arial" pitchFamily="34" charset="0"/>
              </a:rPr>
              <a:t>:</a:t>
            </a:r>
          </a:p>
          <a:p>
            <a:pPr lvl="1"/>
            <a:r>
              <a:rPr lang="en-US" sz="2000" dirty="0" err="1" smtClean="0">
                <a:solidFill>
                  <a:schemeClr val="accent6">
                    <a:lumMod val="50000"/>
                  </a:schemeClr>
                </a:solidFill>
                <a:latin typeface="Arial" pitchFamily="34" charset="0"/>
                <a:cs typeface="Arial" pitchFamily="34" charset="0"/>
              </a:rPr>
              <a:t>Nhôm</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hydroxyd</a:t>
            </a:r>
            <a:r>
              <a:rPr lang="en-US" sz="2000" dirty="0" smtClean="0">
                <a:solidFill>
                  <a:schemeClr val="accent6">
                    <a:lumMod val="50000"/>
                  </a:schemeClr>
                </a:solidFill>
                <a:latin typeface="Arial" pitchFamily="34" charset="0"/>
                <a:cs typeface="Arial" pitchFamily="34" charset="0"/>
              </a:rPr>
              <a:t>…….…..400mg</a:t>
            </a:r>
          </a:p>
          <a:p>
            <a:pPr lvl="1"/>
            <a:r>
              <a:rPr lang="en-US" sz="2000" dirty="0" err="1" smtClean="0">
                <a:solidFill>
                  <a:schemeClr val="accent6">
                    <a:lumMod val="50000"/>
                  </a:schemeClr>
                </a:solidFill>
                <a:latin typeface="Arial" pitchFamily="34" charset="0"/>
                <a:cs typeface="Arial" pitchFamily="34" charset="0"/>
              </a:rPr>
              <a:t>Magnesi</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hydroxyd</a:t>
            </a:r>
            <a:r>
              <a:rPr lang="en-US" sz="2000" dirty="0" smtClean="0">
                <a:solidFill>
                  <a:schemeClr val="accent6">
                    <a:lumMod val="50000"/>
                  </a:schemeClr>
                </a:solidFill>
                <a:latin typeface="Arial" pitchFamily="34" charset="0"/>
                <a:cs typeface="Arial" pitchFamily="34" charset="0"/>
              </a:rPr>
              <a:t>……..400mg</a:t>
            </a:r>
          </a:p>
          <a:p>
            <a:pPr lvl="1"/>
            <a:r>
              <a:rPr lang="en-US" sz="2000" dirty="0" err="1" smtClean="0">
                <a:solidFill>
                  <a:schemeClr val="accent6">
                    <a:lumMod val="50000"/>
                  </a:schemeClr>
                </a:solidFill>
                <a:latin typeface="Arial" pitchFamily="34" charset="0"/>
                <a:cs typeface="Arial" pitchFamily="34" charset="0"/>
              </a:rPr>
              <a:t>Simethicon</a:t>
            </a:r>
            <a:r>
              <a:rPr lang="en-US" sz="2000" dirty="0" smtClean="0">
                <a:solidFill>
                  <a:schemeClr val="accent6">
                    <a:lumMod val="50000"/>
                  </a:schemeClr>
                </a:solidFill>
                <a:latin typeface="Arial" pitchFamily="34" charset="0"/>
                <a:cs typeface="Arial" pitchFamily="34" charset="0"/>
              </a:rPr>
              <a:t>………………40mg</a:t>
            </a:r>
          </a:p>
          <a:p>
            <a:pPr lvl="1"/>
            <a:r>
              <a:rPr lang="en-US" sz="2000" dirty="0" err="1" smtClean="0">
                <a:solidFill>
                  <a:schemeClr val="accent6">
                    <a:lumMod val="50000"/>
                  </a:schemeClr>
                </a:solidFill>
                <a:latin typeface="Arial" pitchFamily="34" charset="0"/>
                <a:cs typeface="Arial" pitchFamily="34" charset="0"/>
              </a:rPr>
              <a:t>Tá</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dược</a:t>
            </a:r>
            <a:endParaRPr lang="en-US" sz="2000" dirty="0" smtClean="0">
              <a:solidFill>
                <a:schemeClr val="accent6">
                  <a:lumMod val="50000"/>
                </a:schemeClr>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58E55C3-8DD8-4B96-948B-2BDCA67DDE5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style>
          <a:lnRef idx="1">
            <a:schemeClr val="accent5"/>
          </a:lnRef>
          <a:fillRef idx="2">
            <a:schemeClr val="accent5"/>
          </a:fillRef>
          <a:effectRef idx="1">
            <a:schemeClr val="accent5"/>
          </a:effectRef>
          <a:fontRef idx="minor">
            <a:schemeClr val="dk1"/>
          </a:fontRef>
        </p:style>
        <p:txBody>
          <a:bodyPr>
            <a:noAutofit/>
          </a:bodyPr>
          <a:lstStyle/>
          <a:p>
            <a:pPr>
              <a:buNone/>
            </a:pPr>
            <a:endParaRPr lang="en-US" sz="2200" dirty="0" smtClean="0">
              <a:latin typeface="Arial" pitchFamily="34" charset="0"/>
              <a:cs typeface="Arial" pitchFamily="34" charset="0"/>
            </a:endParaRPr>
          </a:p>
          <a:p>
            <a:r>
              <a:rPr lang="en-US" sz="2200" b="1" dirty="0" err="1" smtClean="0">
                <a:solidFill>
                  <a:schemeClr val="accent3">
                    <a:lumMod val="50000"/>
                  </a:schemeClr>
                </a:solidFill>
                <a:latin typeface="Arial" pitchFamily="34" charset="0"/>
                <a:cs typeface="Arial" pitchFamily="34" charset="0"/>
              </a:rPr>
              <a:t>Dược</a:t>
            </a:r>
            <a:r>
              <a:rPr lang="en-US" sz="2200" b="1" dirty="0" smtClean="0">
                <a:solidFill>
                  <a:schemeClr val="accent3">
                    <a:lumMod val="50000"/>
                  </a:schemeClr>
                </a:solidFill>
                <a:latin typeface="Arial" pitchFamily="34" charset="0"/>
                <a:cs typeface="Arial" pitchFamily="34" charset="0"/>
              </a:rPr>
              <a:t> </a:t>
            </a:r>
            <a:r>
              <a:rPr lang="en-US" sz="2200" b="1" dirty="0" err="1" smtClean="0">
                <a:solidFill>
                  <a:schemeClr val="accent3">
                    <a:lumMod val="50000"/>
                  </a:schemeClr>
                </a:solidFill>
                <a:latin typeface="Arial" pitchFamily="34" charset="0"/>
                <a:cs typeface="Arial" pitchFamily="34" charset="0"/>
              </a:rPr>
              <a:t>lực</a:t>
            </a:r>
            <a:r>
              <a:rPr lang="en-US" sz="2200" b="1" dirty="0" smtClean="0">
                <a:solidFill>
                  <a:schemeClr val="accent3">
                    <a:lumMod val="50000"/>
                  </a:schemeClr>
                </a:solidFill>
                <a:latin typeface="Arial" pitchFamily="34" charset="0"/>
                <a:cs typeface="Arial" pitchFamily="34" charset="0"/>
              </a:rPr>
              <a:t> </a:t>
            </a:r>
            <a:r>
              <a:rPr lang="en-US" sz="2200" b="1" dirty="0" err="1" smtClean="0">
                <a:solidFill>
                  <a:schemeClr val="accent3">
                    <a:lumMod val="50000"/>
                  </a:schemeClr>
                </a:solidFill>
                <a:latin typeface="Arial" pitchFamily="34" charset="0"/>
                <a:cs typeface="Arial" pitchFamily="34" charset="0"/>
              </a:rPr>
              <a:t>học</a:t>
            </a:r>
            <a:r>
              <a:rPr lang="en-US" sz="2200" b="1" dirty="0" smtClean="0">
                <a:solidFill>
                  <a:schemeClr val="accent3">
                    <a:lumMod val="50000"/>
                  </a:schemeClr>
                </a:solidFill>
                <a:latin typeface="Arial" pitchFamily="34" charset="0"/>
                <a:cs typeface="Arial" pitchFamily="34" charset="0"/>
              </a:rPr>
              <a:t>:</a:t>
            </a:r>
          </a:p>
          <a:p>
            <a:pPr lvl="1"/>
            <a:r>
              <a:rPr lang="en-US" sz="2000" dirty="0" err="1" smtClean="0">
                <a:solidFill>
                  <a:schemeClr val="accent6">
                    <a:lumMod val="50000"/>
                  </a:schemeClr>
                </a:solidFill>
                <a:latin typeface="Arial" pitchFamily="34" charset="0"/>
                <a:cs typeface="Arial" pitchFamily="34" charset="0"/>
              </a:rPr>
              <a:t>Các</a:t>
            </a:r>
            <a:r>
              <a:rPr lang="en-US" sz="2000" dirty="0" smtClean="0">
                <a:solidFill>
                  <a:schemeClr val="accent6">
                    <a:lumMod val="50000"/>
                  </a:schemeClr>
                </a:solidFill>
                <a:latin typeface="Arial" pitchFamily="34" charset="0"/>
                <a:cs typeface="Arial" pitchFamily="34" charset="0"/>
              </a:rPr>
              <a:t> antacid </a:t>
            </a:r>
            <a:r>
              <a:rPr lang="en-US" sz="2000" dirty="0" err="1" smtClean="0">
                <a:solidFill>
                  <a:schemeClr val="accent6">
                    <a:lumMod val="50000"/>
                  </a:schemeClr>
                </a:solidFill>
                <a:latin typeface="Arial" pitchFamily="34" charset="0"/>
                <a:cs typeface="Arial" pitchFamily="34" charset="0"/>
              </a:rPr>
              <a:t>chứa</a:t>
            </a:r>
            <a:r>
              <a:rPr lang="en-US" sz="2000" dirty="0" smtClean="0">
                <a:solidFill>
                  <a:schemeClr val="accent6">
                    <a:lumMod val="50000"/>
                  </a:schemeClr>
                </a:solidFill>
                <a:latin typeface="Arial" pitchFamily="34" charset="0"/>
                <a:cs typeface="Arial" pitchFamily="34" charset="0"/>
              </a:rPr>
              <a:t> Al</a:t>
            </a:r>
            <a:r>
              <a:rPr lang="en-US" sz="2000" baseline="30000" dirty="0" smtClean="0">
                <a:solidFill>
                  <a:schemeClr val="accent6">
                    <a:lumMod val="50000"/>
                  </a:schemeClr>
                </a:solidFill>
                <a:latin typeface="Arial" pitchFamily="34" charset="0"/>
                <a:cs typeface="Arial" pitchFamily="34" charset="0"/>
              </a:rPr>
              <a:t>3+</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và</a:t>
            </a:r>
            <a:r>
              <a:rPr lang="en-US" sz="2000" dirty="0" smtClean="0">
                <a:solidFill>
                  <a:schemeClr val="accent6">
                    <a:lumMod val="50000"/>
                  </a:schemeClr>
                </a:solidFill>
                <a:latin typeface="Arial" pitchFamily="34" charset="0"/>
                <a:cs typeface="Arial" pitchFamily="34" charset="0"/>
              </a:rPr>
              <a:t> Mg</a:t>
            </a:r>
            <a:r>
              <a:rPr lang="en-US" sz="2000" baseline="30000" dirty="0" smtClean="0">
                <a:solidFill>
                  <a:schemeClr val="accent6">
                    <a:lumMod val="50000"/>
                  </a:schemeClr>
                </a:solidFill>
                <a:latin typeface="Arial" pitchFamily="34" charset="0"/>
                <a:cs typeface="Arial" pitchFamily="34" charset="0"/>
              </a:rPr>
              <a:t>2+</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có</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khả</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năng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trung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hòa</a:t>
            </a:r>
            <a:r>
              <a:rPr lang="en-US" sz="2000" dirty="0" smtClean="0">
                <a:solidFill>
                  <a:schemeClr val="accent6">
                    <a:lumMod val="50000"/>
                  </a:schemeClr>
                </a:solidFill>
                <a:latin typeface="Arial" pitchFamily="34" charset="0"/>
                <a:cs typeface="Arial" pitchFamily="34" charset="0"/>
              </a:rPr>
              <a:t> acid </a:t>
            </a:r>
            <a:r>
              <a:rPr lang="en-US" sz="2000" dirty="0" err="1" smtClean="0">
                <a:solidFill>
                  <a:schemeClr val="accent6">
                    <a:lumMod val="50000"/>
                  </a:schemeClr>
                </a:solidFill>
                <a:latin typeface="Arial" pitchFamily="34" charset="0"/>
                <a:cs typeface="Arial" pitchFamily="34" charset="0"/>
              </a:rPr>
              <a:t>dịch</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vị</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bảo</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vệ</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niêm</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mạc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dd</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tt</a:t>
            </a:r>
            <a:r>
              <a:rPr lang="en-US" sz="2000" dirty="0" smtClean="0">
                <a:solidFill>
                  <a:schemeClr val="accent6">
                    <a:lumMod val="50000"/>
                  </a:schemeClr>
                </a:solidFill>
                <a:latin typeface="Arial" pitchFamily="34" charset="0"/>
                <a:cs typeface="Arial" pitchFamily="34" charset="0"/>
              </a:rPr>
              <a:t>.</a:t>
            </a:r>
          </a:p>
          <a:p>
            <a:pPr lvl="1"/>
            <a:r>
              <a:rPr lang="en-US" sz="2000" dirty="0" err="1" smtClean="0">
                <a:solidFill>
                  <a:schemeClr val="accent6">
                    <a:lumMod val="50000"/>
                  </a:schemeClr>
                </a:solidFill>
                <a:latin typeface="Arial" pitchFamily="34" charset="0"/>
                <a:cs typeface="Arial" pitchFamily="34" charset="0"/>
              </a:rPr>
              <a:t>Simethicon</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là</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chất</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tác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động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bề</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mặt</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giúp</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phá</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bọt</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trong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dạ</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dày</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nhằm</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chống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đầy</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hơi</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chướng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bụng</a:t>
            </a:r>
            <a:r>
              <a:rPr lang="en-US" sz="2000" dirty="0" smtClean="0">
                <a:solidFill>
                  <a:schemeClr val="accent6">
                    <a:lumMod val="50000"/>
                  </a:schemeClr>
                </a:solidFill>
                <a:latin typeface="Arial" pitchFamily="34" charset="0"/>
                <a:cs typeface="Arial" pitchFamily="34" charset="0"/>
              </a:rPr>
              <a:t>.</a:t>
            </a:r>
            <a:endParaRPr lang="en-US" sz="2000" dirty="0">
              <a:solidFill>
                <a:schemeClr val="accent6">
                  <a:lumMod val="50000"/>
                </a:schemeClr>
              </a:solidFill>
              <a:latin typeface="Arial" pitchFamily="34" charset="0"/>
              <a:cs typeface="Arial" pitchFamily="34" charset="0"/>
            </a:endParaRPr>
          </a:p>
          <a:p>
            <a:pPr marL="342900" lvl="1" indent="-342900">
              <a:buFont typeface="Arial" pitchFamily="34" charset="0"/>
              <a:buChar char="•"/>
            </a:pPr>
            <a:r>
              <a:rPr lang="en-US" sz="2200" b="1" dirty="0" err="1" smtClean="0">
                <a:solidFill>
                  <a:schemeClr val="accent3">
                    <a:lumMod val="50000"/>
                  </a:schemeClr>
                </a:solidFill>
                <a:latin typeface="Arial" pitchFamily="34" charset="0"/>
                <a:cs typeface="Arial" pitchFamily="34" charset="0"/>
              </a:rPr>
              <a:t>Dược</a:t>
            </a:r>
            <a:r>
              <a:rPr lang="en-US" sz="2200" b="1" dirty="0" smtClean="0">
                <a:solidFill>
                  <a:schemeClr val="accent3">
                    <a:lumMod val="50000"/>
                  </a:schemeClr>
                </a:solidFill>
                <a:latin typeface="Arial" pitchFamily="34" charset="0"/>
                <a:cs typeface="Arial" pitchFamily="34" charset="0"/>
              </a:rPr>
              <a:t> </a:t>
            </a:r>
            <a:r>
              <a:rPr lang="en-US" sz="2200" b="1" dirty="0" err="1" smtClean="0">
                <a:solidFill>
                  <a:schemeClr val="accent3">
                    <a:lumMod val="50000"/>
                  </a:schemeClr>
                </a:solidFill>
                <a:latin typeface="Arial" pitchFamily="34" charset="0"/>
                <a:cs typeface="Arial" pitchFamily="34" charset="0"/>
              </a:rPr>
              <a:t>động</a:t>
            </a:r>
            <a:r>
              <a:rPr lang="en-US" sz="2200" b="1" dirty="0" smtClean="0">
                <a:solidFill>
                  <a:schemeClr val="accent3">
                    <a:lumMod val="50000"/>
                  </a:schemeClr>
                </a:solidFill>
                <a:latin typeface="Arial" pitchFamily="34" charset="0"/>
                <a:cs typeface="Arial" pitchFamily="34" charset="0"/>
              </a:rPr>
              <a:t> </a:t>
            </a:r>
            <a:r>
              <a:rPr lang="en-US" sz="2200" b="1" dirty="0" err="1" smtClean="0">
                <a:solidFill>
                  <a:schemeClr val="accent3">
                    <a:lumMod val="50000"/>
                  </a:schemeClr>
                </a:solidFill>
                <a:latin typeface="Arial" pitchFamily="34" charset="0"/>
                <a:cs typeface="Arial" pitchFamily="34" charset="0"/>
              </a:rPr>
              <a:t>học</a:t>
            </a:r>
            <a:r>
              <a:rPr lang="en-US" sz="2200" b="1" dirty="0" smtClean="0">
                <a:solidFill>
                  <a:schemeClr val="accent3">
                    <a:lumMod val="50000"/>
                  </a:schemeClr>
                </a:solidFill>
                <a:latin typeface="Arial" pitchFamily="34" charset="0"/>
                <a:cs typeface="Arial" pitchFamily="34" charset="0"/>
              </a:rPr>
              <a:t>:</a:t>
            </a:r>
            <a:endParaRPr lang="en-US" sz="2200" b="1" dirty="0">
              <a:solidFill>
                <a:schemeClr val="accent3">
                  <a:lumMod val="50000"/>
                </a:schemeClr>
              </a:solidFill>
              <a:latin typeface="Arial" pitchFamily="34" charset="0"/>
              <a:cs typeface="Arial" pitchFamily="34" charset="0"/>
            </a:endParaRPr>
          </a:p>
          <a:p>
            <a:pPr lvl="1"/>
            <a:r>
              <a:rPr lang="en-US" sz="2000" dirty="0" err="1" smtClean="0">
                <a:solidFill>
                  <a:schemeClr val="accent6">
                    <a:lumMod val="50000"/>
                  </a:schemeClr>
                </a:solidFill>
                <a:latin typeface="Arial" pitchFamily="34" charset="0"/>
                <a:cs typeface="Arial" pitchFamily="34" charset="0"/>
              </a:rPr>
              <a:t>Các</a:t>
            </a:r>
            <a:r>
              <a:rPr lang="en-US" sz="2000" dirty="0" smtClean="0">
                <a:solidFill>
                  <a:schemeClr val="accent6">
                    <a:lumMod val="50000"/>
                  </a:schemeClr>
                </a:solidFill>
                <a:latin typeface="Arial" pitchFamily="34" charset="0"/>
                <a:cs typeface="Arial" pitchFamily="34" charset="0"/>
              </a:rPr>
              <a:t> antacid </a:t>
            </a:r>
            <a:r>
              <a:rPr lang="en-US" sz="2000" dirty="0" err="1" smtClean="0">
                <a:solidFill>
                  <a:schemeClr val="accent6">
                    <a:lumMod val="50000"/>
                  </a:schemeClr>
                </a:solidFill>
                <a:latin typeface="Arial" pitchFamily="34" charset="0"/>
                <a:cs typeface="Arial" pitchFamily="34" charset="0"/>
              </a:rPr>
              <a:t>chứa</a:t>
            </a:r>
            <a:r>
              <a:rPr lang="en-US" sz="2000" dirty="0" smtClean="0">
                <a:solidFill>
                  <a:schemeClr val="accent6">
                    <a:lumMod val="50000"/>
                  </a:schemeClr>
                </a:solidFill>
                <a:latin typeface="Arial" pitchFamily="34" charset="0"/>
                <a:cs typeface="Arial" pitchFamily="34" charset="0"/>
              </a:rPr>
              <a:t> Al</a:t>
            </a:r>
            <a:r>
              <a:rPr lang="en-US" sz="2000" baseline="30000" dirty="0" smtClean="0">
                <a:solidFill>
                  <a:schemeClr val="accent6">
                    <a:lumMod val="50000"/>
                  </a:schemeClr>
                </a:solidFill>
                <a:latin typeface="Arial" pitchFamily="34" charset="0"/>
                <a:cs typeface="Arial" pitchFamily="34" charset="0"/>
              </a:rPr>
              <a:t>3+</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và</a:t>
            </a:r>
            <a:r>
              <a:rPr lang="en-US" sz="2000" dirty="0" smtClean="0">
                <a:solidFill>
                  <a:schemeClr val="accent6">
                    <a:lumMod val="50000"/>
                  </a:schemeClr>
                </a:solidFill>
                <a:latin typeface="Arial" pitchFamily="34" charset="0"/>
                <a:cs typeface="Arial" pitchFamily="34" charset="0"/>
              </a:rPr>
              <a:t> Mg</a:t>
            </a:r>
            <a:r>
              <a:rPr lang="en-US" sz="2000" baseline="30000" dirty="0" smtClean="0">
                <a:solidFill>
                  <a:schemeClr val="accent6">
                    <a:lumMod val="50000"/>
                  </a:schemeClr>
                </a:solidFill>
                <a:latin typeface="Arial" pitchFamily="34" charset="0"/>
                <a:cs typeface="Arial" pitchFamily="34" charset="0"/>
              </a:rPr>
              <a:t>2+</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ít</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hấp</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thu</a:t>
            </a:r>
            <a:r>
              <a:rPr lang="en-US" sz="2000" dirty="0" smtClean="0">
                <a:solidFill>
                  <a:schemeClr val="accent6">
                    <a:lumMod val="50000"/>
                  </a:schemeClr>
                </a:solidFill>
                <a:latin typeface="Arial" pitchFamily="34" charset="0"/>
                <a:cs typeface="Arial" pitchFamily="34" charset="0"/>
              </a:rPr>
              <a:t> qua </a:t>
            </a:r>
            <a:r>
              <a:rPr lang="en-US" sz="2000" dirty="0" err="1" smtClean="0">
                <a:solidFill>
                  <a:schemeClr val="accent6">
                    <a:lumMod val="50000"/>
                  </a:schemeClr>
                </a:solidFill>
                <a:latin typeface="Arial" pitchFamily="34" charset="0"/>
                <a:cs typeface="Arial" pitchFamily="34" charset="0"/>
              </a:rPr>
              <a:t>đường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niêm</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mạc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chủ</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yếu</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tác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động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tại</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chỗ</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Phần</a:t>
            </a:r>
            <a:r>
              <a:rPr lang="en-US" sz="2000" dirty="0" smtClean="0">
                <a:solidFill>
                  <a:schemeClr val="accent6">
                    <a:lumMod val="50000"/>
                  </a:schemeClr>
                </a:solidFill>
                <a:latin typeface="Arial" pitchFamily="34" charset="0"/>
                <a:cs typeface="Arial" pitchFamily="34" charset="0"/>
              </a:rPr>
              <a:t> antacid </a:t>
            </a:r>
            <a:r>
              <a:rPr lang="en-US" sz="2000" dirty="0" err="1" smtClean="0">
                <a:solidFill>
                  <a:schemeClr val="accent6">
                    <a:lumMod val="50000"/>
                  </a:schemeClr>
                </a:solidFill>
                <a:latin typeface="Arial" pitchFamily="34" charset="0"/>
                <a:cs typeface="Arial" pitchFamily="34" charset="0"/>
              </a:rPr>
              <a:t>không</a:t>
            </a:r>
            <a:r>
              <a:rPr lang="en-US" sz="2000" dirty="0" smtClean="0">
                <a:solidFill>
                  <a:schemeClr val="accent6">
                    <a:lumMod val="50000"/>
                  </a:schemeClr>
                </a:solidFill>
                <a:latin typeface="Arial" pitchFamily="34" charset="0"/>
                <a:cs typeface="Arial" pitchFamily="34" charset="0"/>
              </a:rPr>
              <a:t> tan </a:t>
            </a:r>
            <a:r>
              <a:rPr lang="en-US" sz="2000" dirty="0" err="1" smtClean="0">
                <a:solidFill>
                  <a:schemeClr val="accent6">
                    <a:lumMod val="50000"/>
                  </a:schemeClr>
                </a:solidFill>
                <a:latin typeface="Arial" pitchFamily="34" charset="0"/>
                <a:cs typeface="Arial" pitchFamily="34" charset="0"/>
              </a:rPr>
              <a:t>và</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không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pư</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được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thải</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trừ</a:t>
            </a:r>
            <a:r>
              <a:rPr lang="en-US" sz="2000" dirty="0" smtClean="0">
                <a:solidFill>
                  <a:schemeClr val="accent6">
                    <a:lumMod val="50000"/>
                  </a:schemeClr>
                </a:solidFill>
                <a:latin typeface="Arial" pitchFamily="34" charset="0"/>
                <a:cs typeface="Arial" pitchFamily="34" charset="0"/>
              </a:rPr>
              <a:t> qua </a:t>
            </a:r>
            <a:r>
              <a:rPr lang="en-US" sz="2000" dirty="0" err="1" smtClean="0">
                <a:solidFill>
                  <a:schemeClr val="accent6">
                    <a:lumMod val="50000"/>
                  </a:schemeClr>
                </a:solidFill>
                <a:latin typeface="Arial" pitchFamily="34" charset="0"/>
                <a:cs typeface="Arial" pitchFamily="34" charset="0"/>
              </a:rPr>
              <a:t>phân</a:t>
            </a:r>
            <a:r>
              <a:rPr lang="en-US" sz="2000" dirty="0" smtClean="0">
                <a:solidFill>
                  <a:schemeClr val="accent6">
                    <a:lumMod val="50000"/>
                  </a:schemeClr>
                </a:solidFill>
                <a:latin typeface="Arial" pitchFamily="34" charset="0"/>
                <a:cs typeface="Arial" pitchFamily="34" charset="0"/>
              </a:rPr>
              <a:t>.</a:t>
            </a:r>
          </a:p>
          <a:p>
            <a:pPr lvl="1"/>
            <a:r>
              <a:rPr lang="en-US" sz="2000" dirty="0" err="1" smtClean="0">
                <a:solidFill>
                  <a:schemeClr val="accent6">
                    <a:lumMod val="50000"/>
                  </a:schemeClr>
                </a:solidFill>
                <a:latin typeface="Arial" pitchFamily="34" charset="0"/>
                <a:cs typeface="Arial" pitchFamily="34" charset="0"/>
              </a:rPr>
              <a:t>Các</a:t>
            </a:r>
            <a:r>
              <a:rPr lang="en-US" sz="2000" dirty="0" smtClean="0">
                <a:solidFill>
                  <a:schemeClr val="accent6">
                    <a:lumMod val="50000"/>
                  </a:schemeClr>
                </a:solidFill>
                <a:latin typeface="Arial" pitchFamily="34" charset="0"/>
                <a:cs typeface="Arial" pitchFamily="34" charset="0"/>
              </a:rPr>
              <a:t> antacid </a:t>
            </a:r>
            <a:r>
              <a:rPr lang="en-US" sz="2000" dirty="0" err="1" smtClean="0">
                <a:solidFill>
                  <a:schemeClr val="accent6">
                    <a:lumMod val="50000"/>
                  </a:schemeClr>
                </a:solidFill>
                <a:latin typeface="Arial" pitchFamily="34" charset="0"/>
                <a:cs typeface="Arial" pitchFamily="34" charset="0"/>
              </a:rPr>
              <a:t>sd</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lâu</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dài</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có</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thể</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làm</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tăng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sự</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hấp</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thu</a:t>
            </a:r>
            <a:r>
              <a:rPr lang="en-US" sz="2000" dirty="0" smtClean="0">
                <a:solidFill>
                  <a:schemeClr val="accent6">
                    <a:lumMod val="50000"/>
                  </a:schemeClr>
                </a:solidFill>
                <a:latin typeface="Arial" pitchFamily="34" charset="0"/>
                <a:cs typeface="Arial" pitchFamily="34" charset="0"/>
              </a:rPr>
              <a:t> Al</a:t>
            </a:r>
            <a:r>
              <a:rPr lang="en-US" sz="2000" baseline="30000" dirty="0" smtClean="0">
                <a:solidFill>
                  <a:schemeClr val="accent6">
                    <a:lumMod val="50000"/>
                  </a:schemeClr>
                </a:solidFill>
                <a:latin typeface="Arial" pitchFamily="34" charset="0"/>
                <a:cs typeface="Arial" pitchFamily="34" charset="0"/>
              </a:rPr>
              <a:t>3+</a:t>
            </a:r>
            <a:r>
              <a:rPr lang="en-US" sz="2000" dirty="0" smtClean="0">
                <a:solidFill>
                  <a:schemeClr val="accent6">
                    <a:lumMod val="50000"/>
                  </a:schemeClr>
                </a:solidFill>
                <a:latin typeface="Arial" pitchFamily="34" charset="0"/>
                <a:cs typeface="Arial" pitchFamily="34" charset="0"/>
              </a:rPr>
              <a:t>, Mg</a:t>
            </a:r>
            <a:r>
              <a:rPr lang="en-US" sz="2000" baseline="30000" dirty="0" smtClean="0">
                <a:solidFill>
                  <a:schemeClr val="accent6">
                    <a:lumMod val="50000"/>
                  </a:schemeClr>
                </a:solidFill>
                <a:latin typeface="Arial" pitchFamily="34" charset="0"/>
                <a:cs typeface="Arial" pitchFamily="34" charset="0"/>
              </a:rPr>
              <a:t>2+</a:t>
            </a:r>
            <a:r>
              <a:rPr lang="en-US" sz="2000" dirty="0" smtClean="0">
                <a:solidFill>
                  <a:schemeClr val="accent6">
                    <a:lumMod val="50000"/>
                  </a:schemeClr>
                </a:solidFill>
                <a:latin typeface="Arial" pitchFamily="34" charset="0"/>
                <a:cs typeface="Arial" pitchFamily="34" charset="0"/>
              </a:rPr>
              <a:t> qua </a:t>
            </a:r>
            <a:r>
              <a:rPr lang="en-US" sz="2000" dirty="0" err="1" smtClean="0">
                <a:solidFill>
                  <a:schemeClr val="accent6">
                    <a:lumMod val="50000"/>
                  </a:schemeClr>
                </a:solidFill>
                <a:latin typeface="Arial" pitchFamily="34" charset="0"/>
                <a:cs typeface="Arial" pitchFamily="34" charset="0"/>
              </a:rPr>
              <a:t>đường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tiêu</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hóa</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và</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làm</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gia</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tăng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nồng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độ</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các</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cation</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này</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trong</a:t>
            </a:r>
            <a:r>
              <a:rPr lang="en-US" sz="2000" dirty="0" smtClean="0">
                <a:solidFill>
                  <a:schemeClr val="accent6">
                    <a:lumMod val="50000"/>
                  </a:schemeClr>
                </a:solidFill>
                <a:latin typeface="Arial" pitchFamily="34" charset="0"/>
                <a:cs typeface="Arial" pitchFamily="34" charset="0"/>
              </a:rPr>
              <a:t> </a:t>
            </a:r>
            <a:r>
              <a:rPr lang="en-US" sz="2000" dirty="0" err="1" smtClean="0">
                <a:solidFill>
                  <a:schemeClr val="accent6">
                    <a:lumMod val="50000"/>
                  </a:schemeClr>
                </a:solidFill>
                <a:latin typeface="Arial" pitchFamily="34" charset="0"/>
                <a:cs typeface="Arial" pitchFamily="34" charset="0"/>
              </a:rPr>
              <a:t>máu</a:t>
            </a:r>
            <a:r>
              <a:rPr lang="en-US" sz="2000" dirty="0" smtClean="0">
                <a:solidFill>
                  <a:schemeClr val="accent6">
                    <a:lumMod val="50000"/>
                  </a:schemeClr>
                </a:solidFill>
                <a:latin typeface="Arial" pitchFamily="34" charset="0"/>
                <a:cs typeface="Arial" pitchFamily="34" charset="0"/>
              </a:rPr>
              <a:t>.</a:t>
            </a:r>
          </a:p>
          <a:p>
            <a:pPr lvl="1"/>
            <a:r>
              <a:rPr lang="en-US" sz="2000" dirty="0" smtClean="0">
                <a:solidFill>
                  <a:schemeClr val="tx2"/>
                </a:solidFill>
                <a:latin typeface="Arial" pitchFamily="34" charset="0"/>
                <a:cs typeface="Arial" pitchFamily="34" charset="0"/>
              </a:rPr>
              <a:t>Al</a:t>
            </a:r>
            <a:r>
              <a:rPr lang="en-US" sz="2000" baseline="30000" dirty="0" smtClean="0">
                <a:solidFill>
                  <a:schemeClr val="tx2"/>
                </a:solidFill>
                <a:latin typeface="Arial" pitchFamily="34" charset="0"/>
                <a:cs typeface="Arial" pitchFamily="34" charset="0"/>
              </a:rPr>
              <a:t>3+</a:t>
            </a:r>
            <a:r>
              <a:rPr lang="en-US" sz="2000" dirty="0" smtClean="0">
                <a:solidFill>
                  <a:schemeClr val="tx2"/>
                </a:solidFill>
                <a:latin typeface="Arial" pitchFamily="34" charset="0"/>
                <a:cs typeface="Arial" pitchFamily="34" charset="0"/>
              </a:rPr>
              <a:t>, Mg</a:t>
            </a:r>
            <a:r>
              <a:rPr lang="en-US" sz="2000" baseline="30000" dirty="0" smtClean="0">
                <a:solidFill>
                  <a:schemeClr val="tx2"/>
                </a:solidFill>
                <a:latin typeface="Arial" pitchFamily="34" charset="0"/>
                <a:cs typeface="Arial" pitchFamily="34" charset="0"/>
              </a:rPr>
              <a:t>2+ </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đào</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thải</a:t>
            </a:r>
            <a:r>
              <a:rPr lang="en-US" sz="2000" dirty="0" smtClean="0">
                <a:solidFill>
                  <a:schemeClr val="tx2"/>
                </a:solidFill>
                <a:latin typeface="Arial" pitchFamily="34" charset="0"/>
                <a:cs typeface="Arial" pitchFamily="34" charset="0"/>
              </a:rPr>
              <a:t> qua </a:t>
            </a:r>
            <a:r>
              <a:rPr lang="en-US" sz="2000" dirty="0" err="1" smtClean="0">
                <a:solidFill>
                  <a:schemeClr val="tx2"/>
                </a:solidFill>
                <a:latin typeface="Arial" pitchFamily="34" charset="0"/>
                <a:cs typeface="Arial" pitchFamily="34" charset="0"/>
              </a:rPr>
              <a:t>thận</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nên</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không</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được</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điều</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trị</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liều</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cao</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và</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lâu</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dài</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cho</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người</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suy</a:t>
            </a:r>
            <a:r>
              <a:rPr lang="en-US" sz="2000" dirty="0" smtClean="0">
                <a:solidFill>
                  <a:schemeClr val="tx2"/>
                </a:solidFill>
                <a:latin typeface="Arial" pitchFamily="34" charset="0"/>
                <a:cs typeface="Arial" pitchFamily="34" charset="0"/>
              </a:rPr>
              <a:t> </a:t>
            </a:r>
            <a:r>
              <a:rPr lang="en-US" sz="2000" dirty="0" err="1" smtClean="0">
                <a:solidFill>
                  <a:schemeClr val="tx2"/>
                </a:solidFill>
                <a:latin typeface="Arial" pitchFamily="34" charset="0"/>
                <a:cs typeface="Arial" pitchFamily="34" charset="0"/>
              </a:rPr>
              <a:t>thận</a:t>
            </a:r>
            <a:r>
              <a:rPr lang="en-US" sz="2000" dirty="0" smtClean="0">
                <a:solidFill>
                  <a:schemeClr val="tx2"/>
                </a:solidFill>
                <a:latin typeface="Arial" pitchFamily="34" charset="0"/>
                <a:cs typeface="Arial" pitchFamily="34" charset="0"/>
              </a:rPr>
              <a:t>. </a:t>
            </a:r>
          </a:p>
        </p:txBody>
      </p:sp>
      <p:sp>
        <p:nvSpPr>
          <p:cNvPr id="4" name="Title 1"/>
          <p:cNvSpPr>
            <a:spLocks noGrp="1"/>
          </p:cNvSpPr>
          <p:nvPr>
            <p:ph type="title"/>
          </p:nvPr>
        </p:nvSpPr>
        <p:spPr>
          <a:xfrm>
            <a:off x="457200" y="381000"/>
            <a:ext cx="8229600" cy="53340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r"/>
            <a:r>
              <a:rPr lang="en-US" b="1" dirty="0" smtClean="0">
                <a:solidFill>
                  <a:srgbClr val="0070C0"/>
                </a:solidFill>
                <a:effectLst>
                  <a:outerShdw blurRad="38100" dist="38100" dir="2700000" algn="tl">
                    <a:srgbClr val="000000">
                      <a:alpha val="43137"/>
                    </a:srgbClr>
                  </a:outerShdw>
                </a:effectLst>
              </a:rPr>
              <a:t>2. </a:t>
            </a:r>
            <a:r>
              <a:rPr lang="en-US" b="1" dirty="0" err="1" smtClean="0">
                <a:solidFill>
                  <a:srgbClr val="0070C0"/>
                </a:solidFill>
                <a:effectLst>
                  <a:outerShdw blurRad="38100" dist="38100" dir="2700000" algn="tl">
                    <a:srgbClr val="000000">
                      <a:alpha val="43137"/>
                    </a:srgbClr>
                  </a:outerShdw>
                </a:effectLst>
              </a:rPr>
              <a:t>Dogedogel</a:t>
            </a:r>
            <a:endParaRPr lang="en-US" b="1" dirty="0">
              <a:solidFill>
                <a:srgbClr val="0070C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958E55C3-8DD8-4B96-948B-2BDCA67DDE5D}"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TotalTime>
  <Words>1839</Words>
  <Application>Microsoft Office PowerPoint</Application>
  <PresentationFormat>On-screen Show (4:3)</PresentationFormat>
  <Paragraphs>311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THÔNG TIN THUỐC  NĂM 2019</vt:lpstr>
      <vt:lpstr>     1. Falgankid 250   2. Dogedogel   3. Betahistine 16   4. Irbesartan 150   5. Stopress 8   </vt:lpstr>
      <vt:lpstr>1. Falgankid 250 (Paracetamol 250mg/10ml)</vt:lpstr>
      <vt:lpstr>PowerPoint Presentation</vt:lpstr>
      <vt:lpstr>PowerPoint Presentation</vt:lpstr>
      <vt:lpstr>PowerPoint Presentation</vt:lpstr>
      <vt:lpstr>PowerPoint Presentation</vt:lpstr>
      <vt:lpstr>2. Dogedogel</vt:lpstr>
      <vt:lpstr>2. Dogedogel</vt:lpstr>
      <vt:lpstr>2. Dogedogel</vt:lpstr>
      <vt:lpstr>2. Dogedogel</vt:lpstr>
      <vt:lpstr>2. Dogedogel</vt:lpstr>
      <vt:lpstr>3. Betahistine 16 ( Betahistin dihydroclorid 16mg)</vt:lpstr>
      <vt:lpstr>PowerPoint Presentation</vt:lpstr>
      <vt:lpstr>PowerPoint Presentation</vt:lpstr>
      <vt:lpstr>PowerPoint Presentation</vt:lpstr>
      <vt:lpstr>4. Irbesartan 150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Stopress 8 ( Peridopril tert-butylamine 8mg)</vt:lpstr>
      <vt:lpstr>5. Stopress 8 ( Peridopril tert-butylamine 8mg)</vt:lpstr>
      <vt:lpstr>5. Stopress 8 ( Peridopril tert-butylamine 8mg)</vt:lpstr>
      <vt:lpstr>5. Stopress 8 ( Peridopril tert-butylamine 8mg)</vt:lpstr>
      <vt:lpstr>5. Stopress 8 ( Peridopril tert-butylamine 8mg)</vt:lpstr>
      <vt:lpstr>5. Stopress 8 ( Peridopril tert-butylamine 8mg)</vt:lpstr>
      <vt:lpstr>5. Stopress 8 ( Peridopril tert-butylamine 8mg)</vt:lpstr>
      <vt:lpstr>5. Stopress 8 ( Peridopril tert-butylamine 8mg)</vt:lpstr>
      <vt:lpstr>5. Stopress 8 ( Peridopril tert-butylamine 8mg)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THÔNG TIN THUỐC  NĂM 2019</dc:title>
  <dc:creator>DuocNgoai3-PC</dc:creator>
  <cp:lastModifiedBy>Duoc-CT</cp:lastModifiedBy>
  <cp:revision>198</cp:revision>
  <cp:lastPrinted>2019-09-19T01:35:30Z</cp:lastPrinted>
  <dcterms:created xsi:type="dcterms:W3CDTF">2019-09-09T02:18:39Z</dcterms:created>
  <dcterms:modified xsi:type="dcterms:W3CDTF">2019-10-21T07:53:47Z</dcterms:modified>
</cp:coreProperties>
</file>